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318" r:id="rId3"/>
    <p:sldId id="319" r:id="rId4"/>
    <p:sldId id="320" r:id="rId5"/>
  </p:sldIdLst>
  <p:sldSz cx="9144000" cy="6858000" type="screen4x3"/>
  <p:notesSz cx="6797675" cy="9926638"/>
  <p:custDataLst>
    <p:tags r:id="rId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4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pos="226">
          <p15:clr>
            <a:srgbClr val="A4A3A4"/>
          </p15:clr>
        </p15:guide>
        <p15:guide id="4" pos="5534">
          <p15:clr>
            <a:srgbClr val="A4A3A4"/>
          </p15:clr>
        </p15:guide>
        <p15:guide id="5" pos="2812">
          <p15:clr>
            <a:srgbClr val="A4A3A4"/>
          </p15:clr>
        </p15:guide>
        <p15:guide id="6" pos="29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55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30" autoAdjust="0"/>
  </p:normalViewPr>
  <p:slideViewPr>
    <p:cSldViewPr showGuides="1">
      <p:cViewPr varScale="1">
        <p:scale>
          <a:sx n="86" d="100"/>
          <a:sy n="86" d="100"/>
        </p:scale>
        <p:origin x="834" y="270"/>
      </p:cViewPr>
      <p:guideLst>
        <p:guide orient="horz" pos="3884"/>
        <p:guide orient="horz" pos="913"/>
        <p:guide pos="226"/>
        <p:guide pos="5534"/>
        <p:guide pos="2812"/>
        <p:guide pos="29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9" d="100"/>
          <a:sy n="99" d="100"/>
        </p:scale>
        <p:origin x="-3540" y="-108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 bwMode="gray"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DD7BD-38E0-4069-A1F1-5E09BF7126F4}" type="datetimeFigureOut">
              <a:rPr lang="de-DE" smtClean="0"/>
              <a:t>02.11.2020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 bwMode="gray"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 bwMode="gray"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00FA6-22DA-4EB1-8311-DFD21A59C2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731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gray"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26AB9-D723-40FE-B8F9-D379E1A42843}" type="datetimeFigureOut">
              <a:rPr lang="de-DE" smtClean="0"/>
              <a:pPr/>
              <a:t>02.11.2020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gray"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gray"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02C5B-8273-44D3-A022-3A2C86933C7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1638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200"/>
      </a:spcBef>
      <a:spcAft>
        <a:spcPts val="0"/>
      </a:spcAft>
      <a:defRPr sz="1200" b="0" kern="1200">
        <a:solidFill>
          <a:schemeClr val="bg2"/>
        </a:solidFill>
        <a:latin typeface="+mn-lt"/>
        <a:ea typeface="+mn-ea"/>
        <a:cs typeface="+mn-cs"/>
      </a:defRPr>
    </a:lvl1pPr>
    <a:lvl2pPr marL="180000" indent="-180000" algn="l" defTabSz="914400" rtl="0" eaLnBrk="1" latinLnBrk="0" hangingPunct="1">
      <a:spcBef>
        <a:spcPts val="200"/>
      </a:spcBef>
      <a:spcAft>
        <a:spcPts val="0"/>
      </a:spcAft>
      <a:buFont typeface="Calibri" panose="020F0502020204030204" pitchFamily="34" charset="0"/>
      <a:buChar char="▪"/>
      <a:defRPr sz="1200" kern="1200">
        <a:solidFill>
          <a:schemeClr val="bg2"/>
        </a:solidFill>
        <a:latin typeface="+mn-lt"/>
        <a:ea typeface="+mn-ea"/>
        <a:cs typeface="+mn-cs"/>
      </a:defRPr>
    </a:lvl2pPr>
    <a:lvl3pPr marL="360000" indent="-180000" algn="l" defTabSz="914400" rtl="0" eaLnBrk="1" latinLnBrk="0" hangingPunct="1">
      <a:spcBef>
        <a:spcPts val="200"/>
      </a:spcBef>
      <a:buFont typeface="Calibri" panose="020F0502020204030204" pitchFamily="34" charset="0"/>
      <a:buChar char="–"/>
      <a:defRPr sz="1200" kern="1200">
        <a:solidFill>
          <a:schemeClr val="bg2"/>
        </a:solidFill>
        <a:latin typeface="+mn-lt"/>
        <a:ea typeface="+mn-ea"/>
        <a:cs typeface="+mn-cs"/>
      </a:defRPr>
    </a:lvl3pPr>
    <a:lvl4pPr marL="539750" indent="-180000" algn="l" defTabSz="914400" rtl="0" eaLnBrk="1" latinLnBrk="0" hangingPunct="1">
      <a:spcBef>
        <a:spcPts val="200"/>
      </a:spcBef>
      <a:buFont typeface="Calibri" panose="020F0502020204030204" pitchFamily="34" charset="0"/>
      <a:buChar char="–"/>
      <a:defRPr sz="1200" kern="1200">
        <a:solidFill>
          <a:schemeClr val="bg2"/>
        </a:solidFill>
        <a:latin typeface="+mn-lt"/>
        <a:ea typeface="+mn-ea"/>
        <a:cs typeface="+mn-cs"/>
      </a:defRPr>
    </a:lvl4pPr>
    <a:lvl5pPr marL="720000" indent="-180000" algn="l" defTabSz="914400" rtl="0" eaLnBrk="1" latinLnBrk="0" hangingPunct="1">
      <a:spcBef>
        <a:spcPts val="200"/>
      </a:spcBef>
      <a:buFont typeface="Calibri" panose="020F0502020204030204" pitchFamily="34" charset="0"/>
      <a:buChar char="–"/>
      <a:defRPr sz="1200" kern="1200">
        <a:solidFill>
          <a:schemeClr val="bg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02C5B-8273-44D3-A022-3A2C86933C7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10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02C5B-8273-44D3-A022-3A2C86933C74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1064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02C5B-8273-44D3-A022-3A2C86933C74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6616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02C5B-8273-44D3-A022-3A2C86933C7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782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20910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6" name="Picture 1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63" y="0"/>
            <a:ext cx="91429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358775" y="3439938"/>
            <a:ext cx="8352000" cy="79200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 dirty="0" err="1" smtClean="0"/>
              <a:t>Mastertitelformat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358774" y="4365104"/>
            <a:ext cx="8425694" cy="288032"/>
          </a:xfrm>
        </p:spPr>
        <p:txBody>
          <a:bodyPr>
            <a:noAutofit/>
          </a:bodyPr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Master-</a:t>
            </a:r>
            <a:r>
              <a:rPr lang="en-US" noProof="0" dirty="0" err="1" smtClean="0"/>
              <a:t>Untertitelformat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cxnSp>
        <p:nvCxnSpPr>
          <p:cNvPr id="8" name="Gerade Verbindung 7"/>
          <p:cNvCxnSpPr/>
          <p:nvPr userDrawn="1"/>
        </p:nvCxnSpPr>
        <p:spPr bwMode="gray">
          <a:xfrm flipH="1">
            <a:off x="-360548" y="1449388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 bwMode="gray">
          <a:xfrm flipH="1">
            <a:off x="-360548" y="6165850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 bwMode="gray">
          <a:xfrm flipH="1">
            <a:off x="9252520" y="1449388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 bwMode="gray">
          <a:xfrm flipH="1">
            <a:off x="9252520" y="6165850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 bwMode="gray">
          <a:xfrm rot="16200000" flipH="1">
            <a:off x="8645339" y="-261411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 userDrawn="1"/>
        </p:nvCxnSpPr>
        <p:spPr bwMode="gray">
          <a:xfrm rot="16200000" flipH="1">
            <a:off x="4552764" y="-261411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 bwMode="gray">
          <a:xfrm rot="16200000" flipH="1">
            <a:off x="4338036" y="-261411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 userDrawn="1"/>
        </p:nvCxnSpPr>
        <p:spPr bwMode="gray">
          <a:xfrm rot="16200000" flipH="1">
            <a:off x="232761" y="-261411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 userDrawn="1"/>
        </p:nvCxnSpPr>
        <p:spPr bwMode="gray">
          <a:xfrm rot="16200000" flipH="1">
            <a:off x="8645339" y="7119410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 userDrawn="1"/>
        </p:nvCxnSpPr>
        <p:spPr bwMode="gray">
          <a:xfrm rot="16200000" flipH="1">
            <a:off x="4552764" y="7119410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 userDrawn="1"/>
        </p:nvCxnSpPr>
        <p:spPr bwMode="gray">
          <a:xfrm rot="16200000" flipH="1">
            <a:off x="4338036" y="7119410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 userDrawn="1"/>
        </p:nvCxnSpPr>
        <p:spPr bwMode="gray">
          <a:xfrm rot="16200000" flipH="1">
            <a:off x="232761" y="7119410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367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45494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fld id="{71CBFD54-3D92-4524-8B4C-A33E58DC90C6}" type="datetime1">
              <a:rPr lang="de-DE" smtClean="0"/>
              <a:t>02.11.2020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smtClean="0"/>
              <a:t>Name der Präsentation, Name des Sprechers ©HSB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/>
            </a:lvl1pPr>
          </a:lstStyle>
          <a:p>
            <a:fld id="{58444F55-0981-4E9E-8F6B-2F7546EE58D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9106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061004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fld id="{5DE258C0-32AC-4B69-8428-0D0BDB2F99D1}" type="datetime1">
              <a:rPr lang="de-DE" smtClean="0"/>
              <a:t>02.11.2020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smtClean="0"/>
              <a:t>Name der Präsentation, Name des Sprechers ©HSB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/>
            </a:lvl1pPr>
          </a:lstStyle>
          <a:p>
            <a:fld id="{58444F55-0981-4E9E-8F6B-2F7546EE58D7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2" name="Gerade Verbindung 11"/>
          <p:cNvCxnSpPr/>
          <p:nvPr userDrawn="1"/>
        </p:nvCxnSpPr>
        <p:spPr bwMode="gray">
          <a:xfrm flipH="1">
            <a:off x="-360548" y="1449388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 bwMode="gray">
          <a:xfrm flipH="1">
            <a:off x="-360548" y="6165850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 bwMode="gray">
          <a:xfrm flipH="1">
            <a:off x="9252520" y="1449388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 userDrawn="1"/>
        </p:nvCxnSpPr>
        <p:spPr bwMode="gray">
          <a:xfrm flipH="1">
            <a:off x="9252520" y="6165850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 bwMode="gray">
          <a:xfrm rot="16200000" flipH="1">
            <a:off x="8645339" y="-261411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 userDrawn="1"/>
        </p:nvCxnSpPr>
        <p:spPr bwMode="gray">
          <a:xfrm rot="16200000" flipH="1">
            <a:off x="4552764" y="-261411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 bwMode="gray">
          <a:xfrm rot="16200000" flipH="1">
            <a:off x="4338036" y="-261411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 userDrawn="1"/>
        </p:nvCxnSpPr>
        <p:spPr bwMode="gray">
          <a:xfrm rot="16200000" flipH="1">
            <a:off x="232761" y="-261411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 userDrawn="1"/>
        </p:nvCxnSpPr>
        <p:spPr bwMode="gray">
          <a:xfrm rot="16200000" flipH="1">
            <a:off x="8645339" y="7119410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 userDrawn="1"/>
        </p:nvCxnSpPr>
        <p:spPr bwMode="gray">
          <a:xfrm rot="16200000" flipH="1">
            <a:off x="4552764" y="7119410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 userDrawn="1"/>
        </p:nvCxnSpPr>
        <p:spPr bwMode="gray">
          <a:xfrm rot="16200000" flipH="1">
            <a:off x="4338036" y="7119410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 userDrawn="1"/>
        </p:nvCxnSpPr>
        <p:spPr bwMode="gray">
          <a:xfrm rot="16200000" flipH="1">
            <a:off x="232761" y="7119410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7201" y="-27384"/>
            <a:ext cx="1050438" cy="5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473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87891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11" name="Picture 1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64" y="0"/>
            <a:ext cx="9167534" cy="687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 bwMode="gray">
          <a:xfrm>
            <a:off x="0" y="1574801"/>
            <a:ext cx="9144000" cy="5283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de-DE" smtClean="0"/>
              <a:t>Bild auf Platzhalter ziehen oder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359530" y="4545123"/>
            <a:ext cx="8424000" cy="79200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359531" y="5470289"/>
            <a:ext cx="8425693" cy="288032"/>
          </a:xfrm>
        </p:spPr>
        <p:txBody>
          <a:bodyPr>
            <a:noAutofit/>
          </a:bodyPr>
          <a:lstStyle>
            <a:lvl1pPr marL="0" indent="0" algn="l">
              <a:buNone/>
              <a:defRPr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 bwMode="gray">
          <a:xfrm flipH="1">
            <a:off x="-360548" y="1449388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 bwMode="gray">
          <a:xfrm flipH="1">
            <a:off x="-360548" y="6165850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 bwMode="gray">
          <a:xfrm flipH="1">
            <a:off x="9252520" y="1449388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 bwMode="gray">
          <a:xfrm flipH="1">
            <a:off x="9252520" y="6165850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 userDrawn="1"/>
        </p:nvCxnSpPr>
        <p:spPr bwMode="gray">
          <a:xfrm rot="16200000" flipH="1">
            <a:off x="8645339" y="-261411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 bwMode="gray">
          <a:xfrm rot="16200000" flipH="1">
            <a:off x="4552764" y="-261411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 userDrawn="1"/>
        </p:nvCxnSpPr>
        <p:spPr bwMode="gray">
          <a:xfrm rot="16200000" flipH="1">
            <a:off x="4338036" y="-261411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 userDrawn="1"/>
        </p:nvCxnSpPr>
        <p:spPr bwMode="gray">
          <a:xfrm rot="16200000" flipH="1">
            <a:off x="232761" y="-261411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 userDrawn="1"/>
        </p:nvCxnSpPr>
        <p:spPr bwMode="gray">
          <a:xfrm rot="16200000" flipH="1">
            <a:off x="8645339" y="7119410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 userDrawn="1"/>
        </p:nvCxnSpPr>
        <p:spPr bwMode="gray">
          <a:xfrm rot="16200000" flipH="1">
            <a:off x="4552764" y="7119410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 userDrawn="1"/>
        </p:nvCxnSpPr>
        <p:spPr bwMode="gray">
          <a:xfrm rot="16200000" flipH="1">
            <a:off x="4338036" y="7119410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 userDrawn="1"/>
        </p:nvCxnSpPr>
        <p:spPr bwMode="gray">
          <a:xfrm rot="16200000" flipH="1">
            <a:off x="232761" y="7119410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51" y="229958"/>
            <a:ext cx="2712274" cy="106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9556" y="275651"/>
            <a:ext cx="2428434" cy="104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964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526654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Gerade Verbindung 4"/>
          <p:cNvCxnSpPr/>
          <p:nvPr userDrawn="1"/>
        </p:nvCxnSpPr>
        <p:spPr bwMode="gray">
          <a:xfrm flipH="1">
            <a:off x="-360548" y="1449388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 userDrawn="1"/>
        </p:nvCxnSpPr>
        <p:spPr bwMode="gray">
          <a:xfrm flipH="1">
            <a:off x="-360548" y="6165850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 bwMode="gray">
          <a:xfrm flipH="1">
            <a:off x="9252520" y="1449388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 bwMode="gray">
          <a:xfrm flipH="1">
            <a:off x="9252520" y="6165850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 bwMode="gray">
          <a:xfrm rot="16200000" flipH="1">
            <a:off x="8645339" y="-261411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 bwMode="gray">
          <a:xfrm rot="16200000" flipH="1">
            <a:off x="4552764" y="-261411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 bwMode="gray">
          <a:xfrm rot="16200000" flipH="1">
            <a:off x="4338036" y="-261411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 bwMode="gray">
          <a:xfrm rot="16200000" flipH="1">
            <a:off x="232761" y="-261411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 userDrawn="1"/>
        </p:nvCxnSpPr>
        <p:spPr bwMode="gray">
          <a:xfrm rot="16200000" flipH="1">
            <a:off x="8645339" y="7119410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 bwMode="gray">
          <a:xfrm rot="16200000" flipH="1">
            <a:off x="4552764" y="7119410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 userDrawn="1"/>
        </p:nvCxnSpPr>
        <p:spPr bwMode="gray">
          <a:xfrm rot="16200000" flipH="1">
            <a:off x="4338036" y="7119410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 userDrawn="1"/>
        </p:nvCxnSpPr>
        <p:spPr bwMode="gray">
          <a:xfrm rot="16200000" flipH="1">
            <a:off x="232761" y="7119410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2" name="Picture 1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64" y="0"/>
            <a:ext cx="9143672" cy="685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 userDrawn="1"/>
        </p:nvSpPr>
        <p:spPr bwMode="gray">
          <a:xfrm>
            <a:off x="358775" y="656692"/>
            <a:ext cx="1044873" cy="430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2800" dirty="0" smtClean="0">
                <a:solidFill>
                  <a:schemeClr val="bg1"/>
                </a:solidFill>
              </a:rPr>
              <a:t>Inhalt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24" name="Inhaltsplatzhalter 23"/>
          <p:cNvSpPr>
            <a:spLocks noGrp="1"/>
          </p:cNvSpPr>
          <p:nvPr>
            <p:ph sz="quarter" idx="10"/>
          </p:nvPr>
        </p:nvSpPr>
        <p:spPr>
          <a:xfrm>
            <a:off x="358775" y="1376362"/>
            <a:ext cx="8424000" cy="4789487"/>
          </a:xfrm>
        </p:spPr>
        <p:txBody>
          <a:bodyPr>
            <a:noAutofit/>
          </a:bodyPr>
          <a:lstStyle>
            <a:lvl1pPr marL="360000" indent="-360000">
              <a:buFont typeface="Wingdings" charset="2"/>
              <a:buAutoNum type="arabicPlain"/>
              <a:defRPr>
                <a:solidFill>
                  <a:srgbClr val="FFFFFF"/>
                </a:solidFill>
              </a:defRPr>
            </a:lvl1pPr>
            <a:lvl2pPr marL="360363" indent="179388"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pic>
        <p:nvPicPr>
          <p:cNvPr id="22" name="Picture 9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6756" y="35204"/>
            <a:ext cx="1051329" cy="45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61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39100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64" y="0"/>
            <a:ext cx="9143672" cy="685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63994" y="1952836"/>
            <a:ext cx="8424000" cy="792088"/>
          </a:xfrm>
        </p:spPr>
        <p:txBody>
          <a:bodyPr anchor="b">
            <a:noAutofit/>
          </a:bodyPr>
          <a:lstStyle>
            <a:lvl1pPr algn="l">
              <a:defRPr sz="2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 err="1" smtClean="0"/>
              <a:t>Mastertitelformat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58775" y="2816931"/>
            <a:ext cx="8424000" cy="684000"/>
          </a:xfrm>
        </p:spPr>
        <p:txBody>
          <a:bodyPr anchor="t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err="1" smtClean="0"/>
              <a:t>Mastertextformat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cxnSp>
        <p:nvCxnSpPr>
          <p:cNvPr id="9" name="Gerade Verbindung 8"/>
          <p:cNvCxnSpPr/>
          <p:nvPr userDrawn="1"/>
        </p:nvCxnSpPr>
        <p:spPr bwMode="gray">
          <a:xfrm flipH="1">
            <a:off x="-360548" y="1449388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 bwMode="gray">
          <a:xfrm flipH="1">
            <a:off x="-360548" y="6165850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 bwMode="gray">
          <a:xfrm flipH="1">
            <a:off x="9252520" y="1449388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 bwMode="gray">
          <a:xfrm flipH="1">
            <a:off x="9252520" y="6165850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 bwMode="gray">
          <a:xfrm rot="16200000" flipH="1">
            <a:off x="8645339" y="-261411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 userDrawn="1"/>
        </p:nvCxnSpPr>
        <p:spPr bwMode="gray">
          <a:xfrm rot="16200000" flipH="1">
            <a:off x="4552764" y="-261411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 bwMode="gray">
          <a:xfrm rot="16200000" flipH="1">
            <a:off x="4338036" y="-261411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 userDrawn="1"/>
        </p:nvCxnSpPr>
        <p:spPr bwMode="gray">
          <a:xfrm rot="16200000" flipH="1">
            <a:off x="232761" y="-261411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 userDrawn="1"/>
        </p:nvCxnSpPr>
        <p:spPr bwMode="gray">
          <a:xfrm rot="16200000" flipH="1">
            <a:off x="8645339" y="7119410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 userDrawn="1"/>
        </p:nvCxnSpPr>
        <p:spPr bwMode="gray">
          <a:xfrm rot="16200000" flipH="1">
            <a:off x="4552764" y="7119410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 userDrawn="1"/>
        </p:nvCxnSpPr>
        <p:spPr bwMode="gray">
          <a:xfrm rot="16200000" flipH="1">
            <a:off x="4338036" y="7119410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 userDrawn="1"/>
        </p:nvCxnSpPr>
        <p:spPr bwMode="gray">
          <a:xfrm rot="16200000" flipH="1">
            <a:off x="232761" y="7119410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9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6756" y="35204"/>
            <a:ext cx="1051329" cy="45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153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334794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>
          <a:xfrm>
            <a:off x="7416316" y="6523310"/>
            <a:ext cx="765448" cy="168994"/>
          </a:xfrm>
        </p:spPr>
        <p:txBody>
          <a:bodyPr/>
          <a:lstStyle>
            <a:lvl1pPr>
              <a:defRPr/>
            </a:lvl1pPr>
          </a:lstStyle>
          <a:p>
            <a:fld id="{2B08A8EF-CBB6-4601-8BAB-478A4747C5DB}" type="datetime1">
              <a:rPr lang="en-US" noProof="0" smtClean="0"/>
              <a:t>11/2/2020</a:t>
            </a:fld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>
          <a:xfrm>
            <a:off x="8388423" y="6523310"/>
            <a:ext cx="391989" cy="168994"/>
          </a:xfrm>
        </p:spPr>
        <p:txBody>
          <a:bodyPr/>
          <a:lstStyle>
            <a:lvl1pPr>
              <a:defRPr/>
            </a:lvl1pPr>
          </a:lstStyle>
          <a:p>
            <a:fld id="{58444F55-0981-4E9E-8F6B-2F7546EE58D7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358775" y="1376363"/>
            <a:ext cx="8424000" cy="4789487"/>
          </a:xfrm>
        </p:spPr>
        <p:txBody>
          <a:bodyPr/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8" name="Fußzeilenplatzhalter 2"/>
          <p:cNvSpPr txBox="1">
            <a:spLocks/>
          </p:cNvSpPr>
          <p:nvPr userDrawn="1"/>
        </p:nvSpPr>
        <p:spPr bwMode="gray">
          <a:xfrm>
            <a:off x="359532" y="6536370"/>
            <a:ext cx="6805514" cy="16899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 smtClean="0"/>
              <a:t>Economics I / II - Peter Schmidt @ </a:t>
            </a:r>
            <a:r>
              <a:rPr lang="en-US" noProof="0" dirty="0" err="1" smtClean="0"/>
              <a:t>Projekt</a:t>
            </a:r>
            <a:r>
              <a:rPr lang="en-US" noProof="0" dirty="0" smtClean="0"/>
              <a:t> "</a:t>
            </a:r>
            <a:r>
              <a:rPr lang="en-US" noProof="0" dirty="0" err="1" smtClean="0"/>
              <a:t>Hybride</a:t>
            </a:r>
            <a:r>
              <a:rPr lang="en-US" noProof="0" dirty="0" smtClean="0"/>
              <a:t> Lehr- und </a:t>
            </a:r>
            <a:r>
              <a:rPr lang="en-US" noProof="0" dirty="0" err="1" smtClean="0"/>
              <a:t>Lernszenarien</a:t>
            </a:r>
            <a:r>
              <a:rPr lang="en-US" noProof="0" dirty="0" smtClean="0"/>
              <a:t> </a:t>
            </a:r>
            <a:r>
              <a:rPr lang="en-US" noProof="0" dirty="0" err="1" smtClean="0"/>
              <a:t>entwickeln</a:t>
            </a:r>
            <a:r>
              <a:rPr lang="en-US" noProof="0" dirty="0" smtClean="0"/>
              <a:t>“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54324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8103177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fld id="{875AAF8A-42F0-4FB0-AEC1-042ADC622362}" type="datetime1">
              <a:rPr lang="de-DE" smtClean="0"/>
              <a:t>02.11.2020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smtClean="0"/>
              <a:t>Name der Präsentation, Name des Sprechers ©HSB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/>
            </a:lvl1pPr>
          </a:lstStyle>
          <a:p>
            <a:fld id="{58444F55-0981-4E9E-8F6B-2F7546EE58D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358775" y="1376363"/>
            <a:ext cx="4105275" cy="4789487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4679950" y="1376363"/>
            <a:ext cx="4105275" cy="4789487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911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27498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fld id="{84C19A23-BB7C-4479-B7D0-D9FB1793665D}" type="datetime1">
              <a:rPr lang="de-DE" smtClean="0"/>
              <a:t>02.11.2020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smtClean="0"/>
              <a:t>Name der Präsentation, Name des Sprechers ©HSB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/>
            </a:lvl1pPr>
          </a:lstStyle>
          <a:p>
            <a:fld id="{58444F55-0981-4E9E-8F6B-2F7546EE58D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/>
          </p:nvPr>
        </p:nvSpPr>
        <p:spPr bwMode="gray">
          <a:xfrm>
            <a:off x="4679950" y="1449388"/>
            <a:ext cx="4105275" cy="471646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de-DE" dirty="0" smtClean="0"/>
              <a:t>Bild auf Platzhalter ziehen oder durch Klicken auf Symbol hinzufügen</a:t>
            </a:r>
            <a:endParaRPr lang="de-DE" dirty="0"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358775" y="1376363"/>
            <a:ext cx="4105275" cy="4789487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5199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99620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ildplatzhalter 3"/>
          <p:cNvSpPr>
            <a:spLocks noGrp="1"/>
          </p:cNvSpPr>
          <p:nvPr>
            <p:ph type="pic" sz="quarter" idx="16"/>
          </p:nvPr>
        </p:nvSpPr>
        <p:spPr bwMode="gray">
          <a:xfrm>
            <a:off x="620" y="590550"/>
            <a:ext cx="9143380" cy="62674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r>
              <a:rPr lang="de-DE" smtClean="0"/>
              <a:t>Bild auf Platzhalter ziehen oder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263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882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64" y="0"/>
            <a:ext cx="9143672" cy="685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58776" y="2852936"/>
            <a:ext cx="8426450" cy="2124236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Zitat bearbeiten</a:t>
            </a:r>
          </a:p>
          <a:p>
            <a:pPr lvl="1"/>
            <a:r>
              <a:rPr lang="de-DE" dirty="0" smtClean="0"/>
              <a:t>Zitat 16pt</a:t>
            </a:r>
          </a:p>
        </p:txBody>
      </p:sp>
      <p:cxnSp>
        <p:nvCxnSpPr>
          <p:cNvPr id="7" name="Gerade Verbindung 6"/>
          <p:cNvCxnSpPr/>
          <p:nvPr userDrawn="1"/>
        </p:nvCxnSpPr>
        <p:spPr bwMode="gray">
          <a:xfrm flipH="1">
            <a:off x="-360548" y="1449388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 bwMode="gray">
          <a:xfrm flipH="1">
            <a:off x="-360548" y="6165850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 bwMode="gray">
          <a:xfrm flipH="1">
            <a:off x="9252520" y="1449388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 bwMode="gray">
          <a:xfrm flipH="1">
            <a:off x="9252520" y="6165850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 bwMode="gray">
          <a:xfrm rot="16200000" flipH="1">
            <a:off x="8645339" y="-261411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 bwMode="gray">
          <a:xfrm rot="16200000" flipH="1">
            <a:off x="4552764" y="-261411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 bwMode="gray">
          <a:xfrm rot="16200000" flipH="1">
            <a:off x="4338036" y="-261411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 bwMode="gray">
          <a:xfrm rot="16200000" flipH="1">
            <a:off x="232761" y="-261411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 userDrawn="1"/>
        </p:nvCxnSpPr>
        <p:spPr bwMode="gray">
          <a:xfrm rot="16200000" flipH="1">
            <a:off x="8645339" y="7119410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 bwMode="gray">
          <a:xfrm rot="16200000" flipH="1">
            <a:off x="4552764" y="7119410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 userDrawn="1"/>
        </p:nvCxnSpPr>
        <p:spPr bwMode="gray">
          <a:xfrm rot="16200000" flipH="1">
            <a:off x="4338036" y="7119410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 userDrawn="1"/>
        </p:nvCxnSpPr>
        <p:spPr bwMode="gray">
          <a:xfrm rot="16200000" flipH="1">
            <a:off x="232761" y="7119410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9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6756" y="35204"/>
            <a:ext cx="1051329" cy="45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56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1626333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" name="think-cell Folie" r:id="rId15" imgW="270" imgH="270" progId="TCLayout.ActiveDocument.1">
                  <p:embed/>
                </p:oleObj>
              </mc:Choice>
              <mc:Fallback>
                <p:oleObj name="think-cell Foli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65" y="0"/>
            <a:ext cx="9143672" cy="685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7416316" y="6392354"/>
            <a:ext cx="765448" cy="16899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30799FE0-4FF2-4244-8C3E-BA6537D74BAE}" type="datetime1">
              <a:rPr lang="en-US" noProof="0" smtClean="0"/>
              <a:t>11/2/2020</a:t>
            </a:fld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358774" y="6392354"/>
            <a:ext cx="6805514" cy="16899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noProof="0" dirty="0" smtClean="0"/>
              <a:t>Name der </a:t>
            </a:r>
            <a:r>
              <a:rPr lang="en-US" noProof="0" dirty="0" err="1" smtClean="0"/>
              <a:t>Präsentation</a:t>
            </a:r>
            <a:r>
              <a:rPr lang="en-US" noProof="0" dirty="0" smtClean="0"/>
              <a:t>, Name des </a:t>
            </a:r>
            <a:r>
              <a:rPr lang="en-US" noProof="0" dirty="0" err="1" smtClean="0"/>
              <a:t>Sprechers</a:t>
            </a:r>
            <a:r>
              <a:rPr lang="en-US" noProof="0" dirty="0" smtClean="0"/>
              <a:t> ©HSB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8388423" y="6392354"/>
            <a:ext cx="391989" cy="16899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58444F55-0981-4E9E-8F6B-2F7546EE58D7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58775" y="1376363"/>
            <a:ext cx="8425694" cy="47894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58775" y="584684"/>
            <a:ext cx="8424000" cy="61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cxnSp>
        <p:nvCxnSpPr>
          <p:cNvPr id="11" name="Gerade Verbindung 10"/>
          <p:cNvCxnSpPr/>
          <p:nvPr/>
        </p:nvCxnSpPr>
        <p:spPr bwMode="gray">
          <a:xfrm flipH="1">
            <a:off x="-360548" y="1449388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 bwMode="gray">
          <a:xfrm flipH="1">
            <a:off x="-360548" y="6165850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 bwMode="gray">
          <a:xfrm flipH="1">
            <a:off x="9252520" y="1449388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 bwMode="gray">
          <a:xfrm flipH="1">
            <a:off x="9252520" y="6165850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 bwMode="gray">
          <a:xfrm rot="16200000" flipH="1">
            <a:off x="8645339" y="-261411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 bwMode="gray">
          <a:xfrm rot="16200000" flipH="1">
            <a:off x="4552764" y="-261411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 bwMode="gray">
          <a:xfrm rot="16200000" flipH="1">
            <a:off x="4338036" y="-261411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 bwMode="gray">
          <a:xfrm rot="16200000" flipH="1">
            <a:off x="232761" y="-261411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 bwMode="gray">
          <a:xfrm rot="16200000" flipH="1">
            <a:off x="8645339" y="7119410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 bwMode="gray">
          <a:xfrm rot="16200000" flipH="1">
            <a:off x="4552764" y="7119410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 bwMode="gray">
          <a:xfrm rot="16200000" flipH="1">
            <a:off x="4338036" y="7119410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 bwMode="gray">
          <a:xfrm rot="16200000" flipH="1">
            <a:off x="232761" y="7119410"/>
            <a:ext cx="252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549" y="-108023"/>
            <a:ext cx="1706630" cy="79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4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1" r:id="rId4"/>
    <p:sldLayoutId id="2147483650" r:id="rId5"/>
    <p:sldLayoutId id="2147483652" r:id="rId6"/>
    <p:sldLayoutId id="2147483662" r:id="rId7"/>
    <p:sldLayoutId id="2147483663" r:id="rId8"/>
    <p:sldLayoutId id="2147483664" r:id="rId9"/>
    <p:sldLayoutId id="2147483654" r:id="rId10"/>
    <p:sldLayoutId id="2147483655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200"/>
        </a:spcBef>
        <a:spcAft>
          <a:spcPts val="0"/>
        </a:spcAft>
        <a:buFont typeface="Arial" panose="020B0604020202020204" pitchFamily="34" charset="0"/>
        <a:buNone/>
        <a:defRPr sz="1600" b="0" kern="1200">
          <a:solidFill>
            <a:schemeClr val="bg2"/>
          </a:solidFill>
          <a:latin typeface="+mj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200"/>
        </a:spcBef>
        <a:spcAft>
          <a:spcPts val="0"/>
        </a:spcAft>
        <a:buFont typeface="Wingdings" charset="2"/>
        <a:buChar char="§"/>
        <a:defRPr sz="1600" kern="1200">
          <a:solidFill>
            <a:schemeClr val="bg2"/>
          </a:solidFill>
          <a:latin typeface="+mj-lt"/>
          <a:ea typeface="+mn-ea"/>
          <a:cs typeface="+mn-cs"/>
        </a:defRPr>
      </a:lvl2pPr>
      <a:lvl3pPr marL="363538" indent="-182563" algn="l" defTabSz="914400" rtl="0" eaLnBrk="1" latinLnBrk="0" hangingPunct="1">
        <a:spcBef>
          <a:spcPts val="200"/>
        </a:spcBef>
        <a:spcAft>
          <a:spcPts val="0"/>
        </a:spcAft>
        <a:buFont typeface="Symbol" charset="2"/>
        <a:buChar char="-"/>
        <a:defRPr sz="1600" kern="1200">
          <a:solidFill>
            <a:schemeClr val="bg2"/>
          </a:solidFill>
          <a:latin typeface="+mj-lt"/>
          <a:ea typeface="+mn-ea"/>
          <a:cs typeface="+mn-cs"/>
        </a:defRPr>
      </a:lvl3pPr>
      <a:lvl4pPr marL="541338" indent="-179388" algn="l" defTabSz="914400" rtl="0" eaLnBrk="1" latinLnBrk="0" hangingPunct="1">
        <a:spcBef>
          <a:spcPts val="200"/>
        </a:spcBef>
        <a:spcAft>
          <a:spcPts val="0"/>
        </a:spcAft>
        <a:buFont typeface="Symbol" charset="2"/>
        <a:buChar char="-"/>
        <a:defRPr sz="1600" kern="1200">
          <a:solidFill>
            <a:schemeClr val="bg2"/>
          </a:solidFill>
          <a:latin typeface="+mj-lt"/>
          <a:ea typeface="+mn-ea"/>
          <a:cs typeface="+mn-cs"/>
        </a:defRPr>
      </a:lvl4pPr>
      <a:lvl5pPr marL="714375" indent="-180975" algn="l" defTabSz="914400" rtl="0" eaLnBrk="1" latinLnBrk="0" hangingPunct="1">
        <a:spcBef>
          <a:spcPts val="200"/>
        </a:spcBef>
        <a:spcAft>
          <a:spcPts val="0"/>
        </a:spcAft>
        <a:buFont typeface="Symbol" charset="2"/>
        <a:buChar char="-"/>
        <a:defRPr sz="1600" kern="1200">
          <a:solidFill>
            <a:schemeClr val="bg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534821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47564" y="4797152"/>
            <a:ext cx="8063210" cy="684076"/>
          </a:xfrm>
        </p:spPr>
        <p:txBody>
          <a:bodyPr>
            <a:noAutofit/>
          </a:bodyPr>
          <a:lstStyle/>
          <a:p>
            <a:pPr algn="ctr"/>
            <a:r>
              <a:rPr lang="de-DE" dirty="0" smtClean="0">
                <a:cs typeface="Arial" pitchFamily="34" charset="0"/>
              </a:rPr>
              <a:t>Winter </a:t>
            </a:r>
            <a:r>
              <a:rPr lang="de-DE" dirty="0" err="1" smtClean="0">
                <a:cs typeface="Arial" pitchFamily="34" charset="0"/>
              </a:rPr>
              <a:t>term</a:t>
            </a:r>
            <a:r>
              <a:rPr lang="de-DE" dirty="0" smtClean="0">
                <a:cs typeface="Arial" pitchFamily="34" charset="0"/>
              </a:rPr>
              <a:t> 2020/21</a:t>
            </a:r>
            <a:endParaRPr lang="de-DE" dirty="0"/>
          </a:p>
        </p:txBody>
      </p:sp>
      <p:sp>
        <p:nvSpPr>
          <p:cNvPr id="5" name="Titel 3"/>
          <p:cNvSpPr txBox="1">
            <a:spLocks/>
          </p:cNvSpPr>
          <p:nvPr/>
        </p:nvSpPr>
        <p:spPr bwMode="gray">
          <a:xfrm>
            <a:off x="394778" y="872716"/>
            <a:ext cx="8352000" cy="79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800" b="1" dirty="0" smtClean="0">
                <a:cs typeface="Arial" pitchFamily="34" charset="0"/>
              </a:rPr>
              <a:t>Economics I </a:t>
            </a:r>
            <a:endParaRPr lang="de-DE" sz="4800" b="1" dirty="0" smtClean="0">
              <a:cs typeface="Arial" pitchFamily="34" charset="0"/>
            </a:endParaRPr>
          </a:p>
          <a:p>
            <a:pPr algn="ctr"/>
            <a:r>
              <a:rPr lang="de-DE" sz="1400" dirty="0" err="1" smtClean="0">
                <a:cs typeface="Arial" pitchFamily="34" charset="0"/>
              </a:rPr>
              <a:t>as</a:t>
            </a:r>
            <a:r>
              <a:rPr lang="de-DE" sz="1400" dirty="0" smtClean="0">
                <a:cs typeface="Arial" pitchFamily="34" charset="0"/>
              </a:rPr>
              <a:t> a </a:t>
            </a:r>
            <a:r>
              <a:rPr lang="de-DE" sz="4800" b="1" dirty="0" smtClean="0">
                <a:cs typeface="Arial" pitchFamily="34" charset="0"/>
              </a:rPr>
              <a:t/>
            </a:r>
            <a:br>
              <a:rPr lang="de-DE" sz="4800" b="1" dirty="0" smtClean="0">
                <a:cs typeface="Arial" pitchFamily="34" charset="0"/>
              </a:rPr>
            </a:br>
            <a:r>
              <a:rPr lang="de-DE" sz="4800" b="1" dirty="0" smtClean="0">
                <a:cs typeface="Arial" pitchFamily="34" charset="0"/>
              </a:rPr>
              <a:t>FLIPPED </a:t>
            </a:r>
            <a:r>
              <a:rPr lang="de-DE" sz="4800" b="1" dirty="0" err="1" smtClean="0">
                <a:cs typeface="Arial" pitchFamily="34" charset="0"/>
              </a:rPr>
              <a:t>Classroom</a:t>
            </a:r>
            <a:endParaRPr lang="de-DE" sz="4800" b="1" dirty="0"/>
          </a:p>
        </p:txBody>
      </p:sp>
      <p:sp>
        <p:nvSpPr>
          <p:cNvPr id="6" name="Titel 3"/>
          <p:cNvSpPr txBox="1">
            <a:spLocks/>
          </p:cNvSpPr>
          <p:nvPr/>
        </p:nvSpPr>
        <p:spPr bwMode="gray">
          <a:xfrm>
            <a:off x="791580" y="4005064"/>
            <a:ext cx="8063210" cy="7920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1400" dirty="0" smtClean="0">
                <a:cs typeface="Arial" pitchFamily="34" charset="0"/>
              </a:rPr>
              <a:t>Prof. Dr. </a:t>
            </a:r>
            <a:r>
              <a:rPr lang="de-DE" sz="3600" b="1" dirty="0" smtClean="0">
                <a:cs typeface="Arial" pitchFamily="34" charset="0"/>
              </a:rPr>
              <a:t>Peter Schmidt</a:t>
            </a:r>
            <a:r>
              <a:rPr lang="de-DE" dirty="0" smtClean="0">
                <a:cs typeface="Arial" pitchFamily="34" charset="0"/>
              </a:rPr>
              <a:t>, </a:t>
            </a:r>
            <a:r>
              <a:rPr lang="de-DE" sz="2000" dirty="0" smtClean="0">
                <a:cs typeface="Arial" pitchFamily="34" charset="0"/>
              </a:rPr>
              <a:t>Fakultät 1 Wirtschaftswissenschaften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01347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7416316" y="6500366"/>
            <a:ext cx="765448" cy="168994"/>
          </a:xfrm>
        </p:spPr>
        <p:txBody>
          <a:bodyPr/>
          <a:lstStyle/>
          <a:p>
            <a:fld id="{2B08A8EF-CBB6-4601-8BAB-478A4747C5DB}" type="datetime1">
              <a:rPr lang="de-DE" smtClean="0"/>
              <a:t>02.11.2020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388423" y="6500366"/>
            <a:ext cx="391989" cy="168994"/>
          </a:xfrm>
        </p:spPr>
        <p:txBody>
          <a:bodyPr/>
          <a:lstStyle/>
          <a:p>
            <a:fld id="{58444F55-0981-4E9E-8F6B-2F7546EE58D7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187624" y="89407"/>
            <a:ext cx="6228692" cy="468052"/>
          </a:xfrm>
        </p:spPr>
        <p:txBody>
          <a:bodyPr/>
          <a:lstStyle/>
          <a:p>
            <a:r>
              <a:rPr lang="en-US" sz="2400" dirty="0" smtClean="0"/>
              <a:t>/ </a:t>
            </a:r>
            <a:r>
              <a:rPr lang="de-DE" sz="2400" dirty="0" err="1" smtClean="0"/>
              <a:t>Flipped</a:t>
            </a:r>
            <a:r>
              <a:rPr lang="de-DE" sz="2400" dirty="0" smtClean="0"/>
              <a:t> </a:t>
            </a:r>
            <a:r>
              <a:rPr lang="de-DE" sz="2400" dirty="0" err="1" smtClean="0"/>
              <a:t>Classroom</a:t>
            </a:r>
            <a:r>
              <a:rPr lang="de-DE" sz="2400" dirty="0" smtClean="0"/>
              <a:t> @ Economics:   </a:t>
            </a:r>
            <a:r>
              <a:rPr lang="de-DE" sz="2400" b="1" dirty="0" err="1" smtClean="0"/>
              <a:t>Concept</a:t>
            </a:r>
            <a:endParaRPr lang="de-DE" sz="2400" b="1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358775" y="1266754"/>
            <a:ext cx="8424000" cy="4789487"/>
          </a:xfrm>
        </p:spPr>
        <p:txBody>
          <a:bodyPr/>
          <a:lstStyle/>
          <a:p>
            <a:r>
              <a:rPr lang="en-US" dirty="0" smtClean="0"/>
              <a:t> </a:t>
            </a:r>
            <a:endParaRPr lang="de-DE" dirty="0"/>
          </a:p>
        </p:txBody>
      </p:sp>
      <p:sp>
        <p:nvSpPr>
          <p:cNvPr id="8" name="Flussdiagramm: Verzögerung 7"/>
          <p:cNvSpPr/>
          <p:nvPr/>
        </p:nvSpPr>
        <p:spPr>
          <a:xfrm rot="5400000">
            <a:off x="350258" y="3494165"/>
            <a:ext cx="2718848" cy="2844316"/>
          </a:xfrm>
          <a:prstGeom prst="flowChartDelay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>
              <a:spcBef>
                <a:spcPts val="200"/>
              </a:spcBef>
              <a:buFont typeface="Calibri" panose="020F0502020204030204" pitchFamily="34" charset="0"/>
              <a:buChar char="▪"/>
            </a:pPr>
            <a:endParaRPr lang="de-DE" sz="1600" dirty="0" err="1" smtClean="0"/>
          </a:p>
        </p:txBody>
      </p:sp>
      <p:sp>
        <p:nvSpPr>
          <p:cNvPr id="9" name="Flussdiagramm: Verzögerung 8"/>
          <p:cNvSpPr/>
          <p:nvPr/>
        </p:nvSpPr>
        <p:spPr>
          <a:xfrm rot="16200000">
            <a:off x="3150412" y="638120"/>
            <a:ext cx="2841674" cy="2878818"/>
          </a:xfrm>
          <a:prstGeom prst="flowChartDelay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>
              <a:spcBef>
                <a:spcPts val="200"/>
              </a:spcBef>
              <a:buFont typeface="Calibri" panose="020F0502020204030204" pitchFamily="34" charset="0"/>
              <a:buChar char="▪"/>
            </a:pPr>
            <a:endParaRPr lang="de-DE" sz="1600" dirty="0" err="1" smtClean="0"/>
          </a:p>
        </p:txBody>
      </p:sp>
      <p:sp>
        <p:nvSpPr>
          <p:cNvPr id="10" name="Flussdiagramm: Verzögerung 9"/>
          <p:cNvSpPr/>
          <p:nvPr/>
        </p:nvSpPr>
        <p:spPr>
          <a:xfrm rot="5400000">
            <a:off x="6036111" y="3515471"/>
            <a:ext cx="2718848" cy="2769753"/>
          </a:xfrm>
          <a:prstGeom prst="flowChartDelay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>
              <a:spcBef>
                <a:spcPts val="200"/>
              </a:spcBef>
              <a:buFont typeface="Calibri" panose="020F0502020204030204" pitchFamily="34" charset="0"/>
              <a:buChar char="▪"/>
            </a:pPr>
            <a:endParaRPr lang="de-DE" sz="1600" dirty="0" err="1" smtClean="0"/>
          </a:p>
        </p:txBody>
      </p:sp>
      <p:sp>
        <p:nvSpPr>
          <p:cNvPr id="11" name="Pfeil nach rechts 10"/>
          <p:cNvSpPr/>
          <p:nvPr/>
        </p:nvSpPr>
        <p:spPr>
          <a:xfrm>
            <a:off x="163050" y="3382953"/>
            <a:ext cx="8837442" cy="302552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>
              <a:spcBef>
                <a:spcPts val="200"/>
              </a:spcBef>
              <a:buFont typeface="Calibri" panose="020F0502020204030204" pitchFamily="34" charset="0"/>
              <a:buChar char="▪"/>
            </a:pPr>
            <a:endParaRPr lang="de-DE" sz="1600" dirty="0" err="1" smtClean="0"/>
          </a:p>
        </p:txBody>
      </p:sp>
      <p:sp>
        <p:nvSpPr>
          <p:cNvPr id="12" name="Textfeld 11"/>
          <p:cNvSpPr txBox="1"/>
          <p:nvPr/>
        </p:nvSpPr>
        <p:spPr>
          <a:xfrm>
            <a:off x="1120855" y="857125"/>
            <a:ext cx="120230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200"/>
              </a:spcBef>
              <a:buClr>
                <a:schemeClr val="bg2"/>
              </a:buClr>
            </a:pPr>
            <a:r>
              <a:rPr lang="en-US" sz="2000" dirty="0" smtClean="0">
                <a:solidFill>
                  <a:schemeClr val="bg2"/>
                </a:solidFill>
              </a:rPr>
              <a:t>IN class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32386" y="3733106"/>
            <a:ext cx="2591441" cy="20210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0000" indent="-180000">
              <a:spcBef>
                <a:spcPts val="2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2"/>
                </a:solidFill>
              </a:rPr>
              <a:t>Book (sub) chapters</a:t>
            </a:r>
            <a:br>
              <a:rPr lang="en-US" sz="1600" dirty="0" smtClean="0">
                <a:solidFill>
                  <a:schemeClr val="bg2"/>
                </a:solidFill>
              </a:rPr>
            </a:br>
            <a:r>
              <a:rPr lang="en-US" sz="1600" dirty="0" smtClean="0">
                <a:solidFill>
                  <a:schemeClr val="bg2"/>
                </a:solidFill>
              </a:rPr>
              <a:t>+ </a:t>
            </a:r>
            <a:r>
              <a:rPr lang="en-US" sz="1600" dirty="0" err="1" smtClean="0">
                <a:solidFill>
                  <a:schemeClr val="bg2"/>
                </a:solidFill>
              </a:rPr>
              <a:t>ppt</a:t>
            </a:r>
            <a:r>
              <a:rPr lang="en-US" sz="1600" dirty="0" smtClean="0">
                <a:solidFill>
                  <a:schemeClr val="bg2"/>
                </a:solidFill>
              </a:rPr>
              <a:t> + screencasts</a:t>
            </a:r>
          </a:p>
          <a:p>
            <a:pPr marL="180000" indent="-180000">
              <a:spcBef>
                <a:spcPts val="2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2"/>
                </a:solidFill>
              </a:rPr>
              <a:t>(Team-) Homework</a:t>
            </a:r>
            <a:br>
              <a:rPr lang="en-US" sz="1600" dirty="0" smtClean="0">
                <a:solidFill>
                  <a:schemeClr val="bg2"/>
                </a:solidFill>
              </a:rPr>
            </a:br>
            <a:r>
              <a:rPr lang="en-US" sz="1600" dirty="0" smtClean="0">
                <a:solidFill>
                  <a:schemeClr val="bg2"/>
                </a:solidFill>
              </a:rPr>
              <a:t>+ texts about current topics (</a:t>
            </a:r>
            <a:r>
              <a:rPr lang="en-US" sz="1600" dirty="0" err="1" smtClean="0">
                <a:solidFill>
                  <a:schemeClr val="bg2"/>
                </a:solidFill>
              </a:rPr>
              <a:t>Stiglitz</a:t>
            </a:r>
            <a:r>
              <a:rPr lang="en-US" sz="1600" dirty="0" smtClean="0">
                <a:solidFill>
                  <a:schemeClr val="bg2"/>
                </a:solidFill>
              </a:rPr>
              <a:t>-report, ECG, …)</a:t>
            </a:r>
          </a:p>
          <a:p>
            <a:pPr marL="180000" indent="-180000">
              <a:spcBef>
                <a:spcPts val="2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2"/>
                </a:solidFill>
              </a:rPr>
              <a:t>Team presentations</a:t>
            </a:r>
            <a:br>
              <a:rPr lang="en-US" sz="1600" dirty="0" smtClean="0">
                <a:solidFill>
                  <a:schemeClr val="bg2"/>
                </a:solidFill>
              </a:rPr>
            </a:br>
            <a:r>
              <a:rPr lang="en-US" sz="1600" dirty="0" smtClean="0">
                <a:solidFill>
                  <a:schemeClr val="bg2"/>
                </a:solidFill>
              </a:rPr>
              <a:t>case study about one chapter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900785" y="5807289"/>
            <a:ext cx="18722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200"/>
              </a:spcBef>
              <a:buClr>
                <a:schemeClr val="bg2"/>
              </a:buClr>
            </a:pPr>
            <a:r>
              <a:rPr lang="en-US" sz="2000" dirty="0" smtClean="0">
                <a:solidFill>
                  <a:schemeClr val="bg2"/>
                </a:solidFill>
              </a:rPr>
              <a:t>OUT of class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98" b="7270"/>
          <a:stretch/>
        </p:blipFill>
        <p:spPr>
          <a:xfrm>
            <a:off x="2330133" y="3758454"/>
            <a:ext cx="611251" cy="558986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296" y="5351293"/>
            <a:ext cx="900822" cy="900822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84619" y="1739499"/>
            <a:ext cx="957493" cy="839835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3419217" y="1627435"/>
            <a:ext cx="2591441" cy="15286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0000" indent="-180000">
              <a:spcBef>
                <a:spcPts val="2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2"/>
                </a:solidFill>
              </a:rPr>
              <a:t>Additional information (lecturer)</a:t>
            </a:r>
          </a:p>
          <a:p>
            <a:pPr marL="180000" indent="-180000">
              <a:spcBef>
                <a:spcPts val="2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2"/>
                </a:solidFill>
              </a:rPr>
              <a:t>Teams presentations</a:t>
            </a:r>
          </a:p>
          <a:p>
            <a:pPr marL="180000" indent="-180000">
              <a:spcBef>
                <a:spcPts val="2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2"/>
                </a:solidFill>
              </a:rPr>
              <a:t>Application / contemporary topics (</a:t>
            </a:r>
            <a:r>
              <a:rPr lang="en-US" sz="1600" dirty="0" err="1" smtClean="0">
                <a:solidFill>
                  <a:schemeClr val="bg2"/>
                </a:solidFill>
              </a:rPr>
              <a:t>DeStat</a:t>
            </a:r>
            <a:r>
              <a:rPr lang="en-US" sz="1600" dirty="0" smtClean="0">
                <a:solidFill>
                  <a:schemeClr val="bg2"/>
                </a:solidFill>
              </a:rPr>
              <a:t>, ECB, OECD: data, articles </a:t>
            </a:r>
            <a:r>
              <a:rPr lang="en-US" sz="1600" dirty="0" smtClean="0">
                <a:solidFill>
                  <a:schemeClr val="bg2"/>
                </a:solidFill>
              </a:rPr>
              <a:t>…)</a:t>
            </a:r>
            <a:endParaRPr lang="en-US" sz="1600" dirty="0" smtClean="0">
              <a:solidFill>
                <a:schemeClr val="bg2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099814" y="3691531"/>
            <a:ext cx="2591441" cy="18004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0000" indent="-180000">
              <a:spcBef>
                <a:spcPts val="2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2"/>
                </a:solidFill>
              </a:rPr>
              <a:t>End of chapter questions from the book</a:t>
            </a:r>
          </a:p>
          <a:p>
            <a:pPr marL="180000" indent="-180000">
              <a:spcBef>
                <a:spcPts val="2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2"/>
                </a:solidFill>
              </a:rPr>
              <a:t>Exercises on </a:t>
            </a:r>
            <a:br>
              <a:rPr lang="en-US" sz="1600" dirty="0" smtClean="0">
                <a:solidFill>
                  <a:schemeClr val="bg2"/>
                </a:solidFill>
              </a:rPr>
            </a:br>
            <a:r>
              <a:rPr lang="en-US" sz="1600" dirty="0" smtClean="0">
                <a:solidFill>
                  <a:schemeClr val="bg2"/>
                </a:solidFill>
              </a:rPr>
              <a:t>book webpage (&amp; AULIS?)</a:t>
            </a:r>
          </a:p>
          <a:p>
            <a:pPr marL="180000" indent="-180000">
              <a:spcBef>
                <a:spcPts val="2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2"/>
                </a:solidFill>
              </a:rPr>
              <a:t>Blogs (wiki ?)</a:t>
            </a:r>
          </a:p>
          <a:p>
            <a:pPr marL="180000" indent="-180000">
              <a:spcBef>
                <a:spcPts val="2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2"/>
                </a:solidFill>
              </a:rPr>
              <a:t>E-Tests: 6 online test every </a:t>
            </a:r>
            <a:br>
              <a:rPr lang="en-US" sz="1600" dirty="0" smtClean="0">
                <a:solidFill>
                  <a:schemeClr val="bg2"/>
                </a:solidFill>
              </a:rPr>
            </a:br>
            <a:r>
              <a:rPr lang="en-US" sz="1600" dirty="0" smtClean="0">
                <a:solidFill>
                  <a:schemeClr val="bg2"/>
                </a:solidFill>
              </a:rPr>
              <a:t>~ 2 weeks; </a:t>
            </a:r>
            <a:r>
              <a:rPr lang="en-US" sz="1400" dirty="0" smtClean="0">
                <a:solidFill>
                  <a:schemeClr val="bg2"/>
                </a:solidFill>
              </a:rPr>
              <a:t>(5 count for grade)</a:t>
            </a:r>
            <a:endParaRPr lang="en-US" sz="1600" dirty="0" smtClean="0">
              <a:solidFill>
                <a:schemeClr val="bg2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627550" y="981582"/>
            <a:ext cx="204467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0000" indent="-180000">
              <a:spcBef>
                <a:spcPts val="2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2"/>
                </a:solidFill>
              </a:rPr>
              <a:t>Critical discussion </a:t>
            </a:r>
            <a:br>
              <a:rPr lang="en-US" sz="1600" dirty="0" smtClean="0">
                <a:solidFill>
                  <a:schemeClr val="bg2"/>
                </a:solidFill>
              </a:rPr>
            </a:br>
            <a:r>
              <a:rPr lang="en-US" sz="1600" dirty="0" smtClean="0">
                <a:solidFill>
                  <a:schemeClr val="bg2"/>
                </a:solidFill>
              </a:rPr>
              <a:t>of prepared chapters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56856" y="1390300"/>
            <a:ext cx="701301" cy="67612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4537" y="2934322"/>
            <a:ext cx="623089" cy="410379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98" b="7270"/>
          <a:stretch/>
        </p:blipFill>
        <p:spPr>
          <a:xfrm flipH="1">
            <a:off x="7835552" y="3848001"/>
            <a:ext cx="858121" cy="693506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3CD2B5"/>
              </a:clrFrom>
              <a:clrTo>
                <a:srgbClr val="3CD2B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94"/>
          <a:stretch/>
        </p:blipFill>
        <p:spPr>
          <a:xfrm>
            <a:off x="6867889" y="5265204"/>
            <a:ext cx="1124491" cy="1036675"/>
          </a:xfrm>
          <a:prstGeom prst="rect">
            <a:avLst/>
          </a:prstGeom>
        </p:spPr>
      </p:pic>
      <p:grpSp>
        <p:nvGrpSpPr>
          <p:cNvPr id="25" name="Gruppieren 24"/>
          <p:cNvGrpSpPr/>
          <p:nvPr/>
        </p:nvGrpSpPr>
        <p:grpSpPr>
          <a:xfrm rot="309400">
            <a:off x="562006" y="2724764"/>
            <a:ext cx="1769205" cy="807752"/>
            <a:chOff x="562256" y="2564687"/>
            <a:chExt cx="1769205" cy="807752"/>
          </a:xfrm>
        </p:grpSpPr>
        <p:sp>
          <p:nvSpPr>
            <p:cNvPr id="23" name="Flussdiagramm: Lochstreifen 22"/>
            <p:cNvSpPr/>
            <p:nvPr/>
          </p:nvSpPr>
          <p:spPr>
            <a:xfrm rot="367510">
              <a:off x="562256" y="2564687"/>
              <a:ext cx="1764918" cy="807752"/>
            </a:xfrm>
            <a:prstGeom prst="flowChartPunchedTape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indent="-180975" algn="ctr">
                <a:spcBef>
                  <a:spcPts val="200"/>
                </a:spcBef>
                <a:buFont typeface="Calibri" panose="020F0502020204030204" pitchFamily="34" charset="0"/>
                <a:buChar char="▪"/>
              </a:pPr>
              <a:endParaRPr lang="de-DE" sz="1600" dirty="0" err="1" smtClean="0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737904" y="2725333"/>
              <a:ext cx="159355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200"/>
                </a:spcBef>
                <a:buClr>
                  <a:schemeClr val="bg2"/>
                </a:buClr>
              </a:pPr>
              <a:r>
                <a:rPr lang="en-US" sz="1600" dirty="0">
                  <a:solidFill>
                    <a:schemeClr val="bg2"/>
                  </a:solidFill>
                </a:rPr>
                <a:t>b</a:t>
              </a:r>
              <a:r>
                <a:rPr lang="en-US" sz="1600" dirty="0" smtClean="0">
                  <a:solidFill>
                    <a:schemeClr val="bg2"/>
                  </a:solidFill>
                </a:rPr>
                <a:t>efore class: </a:t>
              </a:r>
              <a:br>
                <a:rPr lang="en-US" sz="1600" dirty="0" smtClean="0">
                  <a:solidFill>
                    <a:schemeClr val="bg2"/>
                  </a:solidFill>
                </a:rPr>
              </a:br>
              <a:r>
                <a:rPr lang="en-US" sz="1600" dirty="0" smtClean="0">
                  <a:solidFill>
                    <a:schemeClr val="bg2"/>
                  </a:solidFill>
                </a:rPr>
                <a:t>asynchronous</a:t>
              </a:r>
            </a:p>
          </p:txBody>
        </p:sp>
      </p:grpSp>
      <p:grpSp>
        <p:nvGrpSpPr>
          <p:cNvPr id="26" name="Gruppieren 25"/>
          <p:cNvGrpSpPr/>
          <p:nvPr/>
        </p:nvGrpSpPr>
        <p:grpSpPr>
          <a:xfrm rot="20776743">
            <a:off x="6864923" y="2656733"/>
            <a:ext cx="1769205" cy="807752"/>
            <a:chOff x="562256" y="2564687"/>
            <a:chExt cx="1769205" cy="807752"/>
          </a:xfrm>
        </p:grpSpPr>
        <p:sp>
          <p:nvSpPr>
            <p:cNvPr id="27" name="Flussdiagramm: Lochstreifen 26"/>
            <p:cNvSpPr/>
            <p:nvPr/>
          </p:nvSpPr>
          <p:spPr>
            <a:xfrm rot="367510">
              <a:off x="562256" y="2564687"/>
              <a:ext cx="1764918" cy="807752"/>
            </a:xfrm>
            <a:prstGeom prst="flowChartPunchedTape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indent="-180975" algn="ctr">
                <a:spcBef>
                  <a:spcPts val="200"/>
                </a:spcBef>
                <a:buFont typeface="Calibri" panose="020F0502020204030204" pitchFamily="34" charset="0"/>
                <a:buChar char="▪"/>
              </a:pPr>
              <a:endParaRPr lang="de-DE" sz="1600" dirty="0" err="1" smtClean="0"/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737904" y="2725333"/>
              <a:ext cx="159355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200"/>
                </a:spcBef>
                <a:buClr>
                  <a:schemeClr val="bg2"/>
                </a:buClr>
              </a:pPr>
              <a:r>
                <a:rPr lang="en-US" sz="1600" dirty="0" smtClean="0">
                  <a:solidFill>
                    <a:schemeClr val="bg2"/>
                  </a:solidFill>
                </a:rPr>
                <a:t>after class: </a:t>
              </a:r>
              <a:br>
                <a:rPr lang="en-US" sz="1600" dirty="0" smtClean="0">
                  <a:solidFill>
                    <a:schemeClr val="bg2"/>
                  </a:solidFill>
                </a:rPr>
              </a:br>
              <a:r>
                <a:rPr lang="en-US" sz="1600" dirty="0" smtClean="0">
                  <a:solidFill>
                    <a:schemeClr val="bg2"/>
                  </a:solidFill>
                </a:rPr>
                <a:t>asynchronous</a:t>
              </a:r>
            </a:p>
          </p:txBody>
        </p:sp>
      </p:grpSp>
      <p:grpSp>
        <p:nvGrpSpPr>
          <p:cNvPr id="29" name="Gruppieren 28"/>
          <p:cNvGrpSpPr/>
          <p:nvPr/>
        </p:nvGrpSpPr>
        <p:grpSpPr>
          <a:xfrm rot="21364000">
            <a:off x="3686172" y="3454102"/>
            <a:ext cx="1769205" cy="807752"/>
            <a:chOff x="562256" y="2564687"/>
            <a:chExt cx="1769205" cy="807752"/>
          </a:xfrm>
        </p:grpSpPr>
        <p:sp>
          <p:nvSpPr>
            <p:cNvPr id="30" name="Flussdiagramm: Lochstreifen 29"/>
            <p:cNvSpPr/>
            <p:nvPr/>
          </p:nvSpPr>
          <p:spPr>
            <a:xfrm rot="367510">
              <a:off x="562256" y="2564687"/>
              <a:ext cx="1764918" cy="807752"/>
            </a:xfrm>
            <a:prstGeom prst="flowChartPunchedTape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indent="-180975" algn="ctr">
                <a:spcBef>
                  <a:spcPts val="200"/>
                </a:spcBef>
                <a:buFont typeface="Calibri" panose="020F0502020204030204" pitchFamily="34" charset="0"/>
                <a:buChar char="▪"/>
              </a:pPr>
              <a:endParaRPr lang="de-DE" sz="1600" dirty="0" err="1" smtClean="0"/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737904" y="2725333"/>
              <a:ext cx="159355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200"/>
                </a:spcBef>
                <a:buClr>
                  <a:schemeClr val="bg2"/>
                </a:buClr>
              </a:pPr>
              <a:r>
                <a:rPr lang="en-US" sz="1600" dirty="0" smtClean="0">
                  <a:solidFill>
                    <a:schemeClr val="bg2"/>
                  </a:solidFill>
                </a:rPr>
                <a:t>during class: </a:t>
              </a:r>
              <a:br>
                <a:rPr lang="en-US" sz="1600" dirty="0" smtClean="0">
                  <a:solidFill>
                    <a:schemeClr val="bg2"/>
                  </a:solidFill>
                </a:rPr>
              </a:br>
              <a:r>
                <a:rPr lang="en-US" sz="1600" dirty="0" smtClean="0">
                  <a:solidFill>
                    <a:schemeClr val="bg2"/>
                  </a:solidFill>
                </a:rPr>
                <a:t>synchronous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031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fik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4" y="368660"/>
            <a:ext cx="5505653" cy="6464658"/>
          </a:xfrm>
          <a:prstGeom prst="rect">
            <a:avLst/>
          </a:prstGeom>
        </p:spPr>
      </p:pic>
      <p:pic>
        <p:nvPicPr>
          <p:cNvPr id="42" name="Grafik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302" y="2700745"/>
            <a:ext cx="1423967" cy="1844037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7416316" y="6500366"/>
            <a:ext cx="765448" cy="168994"/>
          </a:xfrm>
        </p:spPr>
        <p:txBody>
          <a:bodyPr/>
          <a:lstStyle/>
          <a:p>
            <a:fld id="{2B08A8EF-CBB6-4601-8BAB-478A4747C5DB}" type="datetime1">
              <a:rPr lang="de-DE" smtClean="0"/>
              <a:t>02.11.2020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388423" y="6500366"/>
            <a:ext cx="391989" cy="168994"/>
          </a:xfrm>
        </p:spPr>
        <p:txBody>
          <a:bodyPr/>
          <a:lstStyle/>
          <a:p>
            <a:fld id="{58444F55-0981-4E9E-8F6B-2F7546EE58D7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187624" y="89407"/>
            <a:ext cx="6408712" cy="468052"/>
          </a:xfrm>
        </p:spPr>
        <p:txBody>
          <a:bodyPr/>
          <a:lstStyle/>
          <a:p>
            <a:r>
              <a:rPr lang="en-US" sz="2400" dirty="0" smtClean="0"/>
              <a:t>/ </a:t>
            </a:r>
            <a:r>
              <a:rPr lang="de-DE" sz="2400" dirty="0" err="1" smtClean="0"/>
              <a:t>Flipped</a:t>
            </a:r>
            <a:r>
              <a:rPr lang="de-DE" sz="2400" dirty="0" smtClean="0"/>
              <a:t> </a:t>
            </a:r>
            <a:r>
              <a:rPr lang="de-DE" sz="2400" dirty="0" err="1" smtClean="0"/>
              <a:t>Classroom</a:t>
            </a:r>
            <a:r>
              <a:rPr lang="de-DE" sz="2400" dirty="0" smtClean="0"/>
              <a:t> @ Economics: </a:t>
            </a:r>
            <a:r>
              <a:rPr lang="de-DE" sz="2400" b="1" dirty="0" smtClean="0"/>
              <a:t>Communication</a:t>
            </a:r>
            <a:endParaRPr lang="de-DE" sz="2400" b="1" dirty="0"/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84144">
            <a:off x="5495373" y="401584"/>
            <a:ext cx="3478847" cy="2840108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73076">
            <a:off x="5218230" y="3644684"/>
            <a:ext cx="3888951" cy="3184594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 rot="20776743">
            <a:off x="4249059" y="1916596"/>
            <a:ext cx="1764918" cy="1100865"/>
            <a:chOff x="562256" y="2564686"/>
            <a:chExt cx="1764918" cy="849693"/>
          </a:xfrm>
        </p:grpSpPr>
        <p:sp>
          <p:nvSpPr>
            <p:cNvPr id="37" name="Flussdiagramm: Lochstreifen 36"/>
            <p:cNvSpPr/>
            <p:nvPr/>
          </p:nvSpPr>
          <p:spPr>
            <a:xfrm rot="367510">
              <a:off x="562256" y="2564686"/>
              <a:ext cx="1764918" cy="807752"/>
            </a:xfrm>
            <a:prstGeom prst="flowChartPunchedTap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indent="-180975" algn="ctr">
                <a:spcBef>
                  <a:spcPts val="200"/>
                </a:spcBef>
                <a:buFont typeface="Calibri" panose="020F0502020204030204" pitchFamily="34" charset="0"/>
                <a:buChar char="▪"/>
              </a:pPr>
              <a:endParaRPr lang="de-DE" sz="1600" dirty="0" err="1" smtClean="0"/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756268" y="2675715"/>
              <a:ext cx="1328503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200"/>
                </a:spcBef>
                <a:buClr>
                  <a:schemeClr val="bg2"/>
                </a:buClr>
              </a:pPr>
              <a:r>
                <a:rPr lang="en-US" sz="1600" dirty="0" smtClean="0">
                  <a:solidFill>
                    <a:schemeClr val="bg2"/>
                  </a:solidFill>
                </a:rPr>
                <a:t>2. Literature, documents</a:t>
              </a:r>
              <a:br>
                <a:rPr lang="en-US" sz="1600" dirty="0" smtClean="0">
                  <a:solidFill>
                    <a:schemeClr val="bg2"/>
                  </a:solidFill>
                </a:rPr>
              </a:br>
              <a:r>
                <a:rPr lang="en-US" sz="1600" dirty="0" smtClean="0">
                  <a:solidFill>
                    <a:schemeClr val="bg2"/>
                  </a:solidFill>
                </a:rPr>
                <a:t>-&gt; transparency</a:t>
              </a:r>
            </a:p>
          </p:txBody>
        </p:sp>
      </p:grpSp>
      <p:grpSp>
        <p:nvGrpSpPr>
          <p:cNvPr id="39" name="Gruppieren 38"/>
          <p:cNvGrpSpPr/>
          <p:nvPr/>
        </p:nvGrpSpPr>
        <p:grpSpPr>
          <a:xfrm rot="21309673">
            <a:off x="4025425" y="3494805"/>
            <a:ext cx="1416581" cy="807752"/>
            <a:chOff x="562256" y="2564686"/>
            <a:chExt cx="1769207" cy="807752"/>
          </a:xfrm>
        </p:grpSpPr>
        <p:sp>
          <p:nvSpPr>
            <p:cNvPr id="40" name="Flussdiagramm: Lochstreifen 39"/>
            <p:cNvSpPr/>
            <p:nvPr/>
          </p:nvSpPr>
          <p:spPr>
            <a:xfrm rot="367510">
              <a:off x="562256" y="2564686"/>
              <a:ext cx="1764918" cy="807752"/>
            </a:xfrm>
            <a:prstGeom prst="flowChartPunchedTap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indent="-180975" algn="ctr">
                <a:spcBef>
                  <a:spcPts val="200"/>
                </a:spcBef>
                <a:buFont typeface="Calibri" panose="020F0502020204030204" pitchFamily="34" charset="0"/>
                <a:buChar char="▪"/>
              </a:pPr>
              <a:endParaRPr lang="de-DE" sz="1600" dirty="0" err="1" smtClean="0"/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737906" y="2725333"/>
              <a:ext cx="159355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200"/>
                </a:spcBef>
                <a:buClr>
                  <a:schemeClr val="bg2"/>
                </a:buClr>
              </a:pPr>
              <a:r>
                <a:rPr lang="en-US" sz="1600" dirty="0" smtClean="0">
                  <a:solidFill>
                    <a:schemeClr val="bg2"/>
                  </a:solidFill>
                </a:rPr>
                <a:t>3. AULIS</a:t>
              </a:r>
              <a:br>
                <a:rPr lang="en-US" sz="1600" dirty="0" smtClean="0">
                  <a:solidFill>
                    <a:schemeClr val="bg2"/>
                  </a:solidFill>
                </a:rPr>
              </a:br>
              <a:r>
                <a:rPr lang="en-US" sz="1600" dirty="0" smtClean="0">
                  <a:solidFill>
                    <a:schemeClr val="bg2"/>
                  </a:solidFill>
                </a:rPr>
                <a:t>-&gt; interactive</a:t>
              </a:r>
            </a:p>
          </p:txBody>
        </p:sp>
      </p:grpSp>
      <p:grpSp>
        <p:nvGrpSpPr>
          <p:cNvPr id="26" name="Gruppieren 25"/>
          <p:cNvGrpSpPr/>
          <p:nvPr/>
        </p:nvGrpSpPr>
        <p:grpSpPr>
          <a:xfrm rot="20776743">
            <a:off x="3205173" y="964348"/>
            <a:ext cx="1809940" cy="807752"/>
            <a:chOff x="562256" y="2564686"/>
            <a:chExt cx="1769207" cy="807752"/>
          </a:xfrm>
        </p:grpSpPr>
        <p:sp>
          <p:nvSpPr>
            <p:cNvPr id="27" name="Flussdiagramm: Lochstreifen 26"/>
            <p:cNvSpPr/>
            <p:nvPr/>
          </p:nvSpPr>
          <p:spPr>
            <a:xfrm rot="367510">
              <a:off x="562256" y="2564686"/>
              <a:ext cx="1764918" cy="807752"/>
            </a:xfrm>
            <a:prstGeom prst="flowChartPunchedTap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indent="-180975" algn="ctr">
                <a:spcBef>
                  <a:spcPts val="200"/>
                </a:spcBef>
                <a:buFont typeface="Calibri" panose="020F0502020204030204" pitchFamily="34" charset="0"/>
                <a:buChar char="▪"/>
              </a:pPr>
              <a:endParaRPr lang="de-DE" sz="1600" dirty="0" err="1" smtClean="0"/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737906" y="2725333"/>
              <a:ext cx="159355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200"/>
                </a:spcBef>
                <a:buClr>
                  <a:schemeClr val="bg2"/>
                </a:buClr>
              </a:pPr>
              <a:r>
                <a:rPr lang="en-US" sz="1600" dirty="0" smtClean="0">
                  <a:solidFill>
                    <a:schemeClr val="bg2"/>
                  </a:solidFill>
                </a:rPr>
                <a:t>1. Webpage</a:t>
              </a:r>
              <a:br>
                <a:rPr lang="en-US" sz="1600" dirty="0" smtClean="0">
                  <a:solidFill>
                    <a:schemeClr val="bg2"/>
                  </a:solidFill>
                </a:rPr>
              </a:br>
              <a:r>
                <a:rPr lang="en-US" sz="1600" dirty="0" smtClean="0">
                  <a:solidFill>
                    <a:schemeClr val="bg2"/>
                  </a:solidFill>
                </a:rPr>
                <a:t>-&gt; syllabus, links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670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47564" y="4617132"/>
            <a:ext cx="8063210" cy="756084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cs typeface="Arial" pitchFamily="34" charset="0"/>
              </a:rPr>
              <a:t>Looking forward to working with you</a:t>
            </a:r>
            <a:endParaRPr lang="en-US" dirty="0"/>
          </a:p>
        </p:txBody>
      </p:sp>
      <p:sp>
        <p:nvSpPr>
          <p:cNvPr id="5" name="Titel 3"/>
          <p:cNvSpPr txBox="1">
            <a:spLocks/>
          </p:cNvSpPr>
          <p:nvPr/>
        </p:nvSpPr>
        <p:spPr bwMode="gray">
          <a:xfrm>
            <a:off x="358774" y="1844824"/>
            <a:ext cx="8352000" cy="79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cs typeface="Arial" pitchFamily="34" charset="0"/>
              </a:rPr>
              <a:t>Thanks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80557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HSB_4zu3_orange">
  <a:themeElements>
    <a:clrScheme name="HSB">
      <a:dk1>
        <a:sysClr val="windowText" lastClr="000000"/>
      </a:dk1>
      <a:lt1>
        <a:sysClr val="window" lastClr="FFFFFF"/>
      </a:lt1>
      <a:dk2>
        <a:srgbClr val="32B4C8"/>
      </a:dk2>
      <a:lt2>
        <a:srgbClr val="0A558C"/>
      </a:lt2>
      <a:accent1>
        <a:srgbClr val="00915A"/>
      </a:accent1>
      <a:accent2>
        <a:srgbClr val="6EA53C"/>
      </a:accent2>
      <a:accent3>
        <a:srgbClr val="FABE00"/>
      </a:accent3>
      <a:accent4>
        <a:srgbClr val="F07823"/>
      </a:accent4>
      <a:accent5>
        <a:srgbClr val="C30532"/>
      </a:accent5>
      <a:accent6>
        <a:srgbClr val="7864A5"/>
      </a:accent6>
      <a:hlink>
        <a:srgbClr val="32B4C8"/>
      </a:hlink>
      <a:folHlink>
        <a:srgbClr val="F07823"/>
      </a:folHlink>
    </a:clrScheme>
    <a:fontScheme name="HSB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180975" indent="-180975" algn="ctr">
          <a:spcBef>
            <a:spcPts val="200"/>
          </a:spcBef>
          <a:buFont typeface="Calibri" panose="020F0502020204030204" pitchFamily="34" charset="0"/>
          <a:buChar char="▪"/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180000" indent="-180000">
          <a:spcBef>
            <a:spcPts val="200"/>
          </a:spcBef>
          <a:buClr>
            <a:schemeClr val="bg2"/>
          </a:buClr>
          <a:buFont typeface="Wingdings" panose="05000000000000000000" pitchFamily="2" charset="2"/>
          <a:buChar char="§"/>
          <a:defRPr sz="1600" dirty="0" err="1" smtClean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HSB">
      <a:dk1>
        <a:sysClr val="windowText" lastClr="000000"/>
      </a:dk1>
      <a:lt1>
        <a:sysClr val="window" lastClr="FFFFFF"/>
      </a:lt1>
      <a:dk2>
        <a:srgbClr val="32B4C8"/>
      </a:dk2>
      <a:lt2>
        <a:srgbClr val="0A558C"/>
      </a:lt2>
      <a:accent1>
        <a:srgbClr val="00915A"/>
      </a:accent1>
      <a:accent2>
        <a:srgbClr val="6EA53C"/>
      </a:accent2>
      <a:accent3>
        <a:srgbClr val="FABE00"/>
      </a:accent3>
      <a:accent4>
        <a:srgbClr val="F07823"/>
      </a:accent4>
      <a:accent5>
        <a:srgbClr val="C30532"/>
      </a:accent5>
      <a:accent6>
        <a:srgbClr val="7864A5"/>
      </a:accent6>
      <a:hlink>
        <a:srgbClr val="32B4C8"/>
      </a:hlink>
      <a:folHlink>
        <a:srgbClr val="F07823"/>
      </a:folHlink>
    </a:clrScheme>
    <a:fontScheme name="HSB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HSB">
      <a:dk1>
        <a:sysClr val="windowText" lastClr="000000"/>
      </a:dk1>
      <a:lt1>
        <a:sysClr val="window" lastClr="FFFFFF"/>
      </a:lt1>
      <a:dk2>
        <a:srgbClr val="32B4C8"/>
      </a:dk2>
      <a:lt2>
        <a:srgbClr val="0A558C"/>
      </a:lt2>
      <a:accent1>
        <a:srgbClr val="00915A"/>
      </a:accent1>
      <a:accent2>
        <a:srgbClr val="6EA53C"/>
      </a:accent2>
      <a:accent3>
        <a:srgbClr val="FABE00"/>
      </a:accent3>
      <a:accent4>
        <a:srgbClr val="F07823"/>
      </a:accent4>
      <a:accent5>
        <a:srgbClr val="C30532"/>
      </a:accent5>
      <a:accent6>
        <a:srgbClr val="7864A5"/>
      </a:accent6>
      <a:hlink>
        <a:srgbClr val="32B4C8"/>
      </a:hlink>
      <a:folHlink>
        <a:srgbClr val="F07823"/>
      </a:folHlink>
    </a:clrScheme>
    <a:fontScheme name="HSB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HSB_PPT-Master_4zu3_türkisblau_ras.potx</Template>
  <TotalTime>0</TotalTime>
  <Words>190</Words>
  <Application>Microsoft Office PowerPoint</Application>
  <PresentationFormat>Bildschirmpräsentation (4:3)</PresentationFormat>
  <Paragraphs>36</Paragraphs>
  <Slides>4</Slides>
  <Notes>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Calibri</vt:lpstr>
      <vt:lpstr>Symbol</vt:lpstr>
      <vt:lpstr>Wingdings</vt:lpstr>
      <vt:lpstr>HSB_4zu3_orange</vt:lpstr>
      <vt:lpstr>think-cell Folie</vt:lpstr>
      <vt:lpstr>Winter term 2020/21</vt:lpstr>
      <vt:lpstr>/ Flipped Classroom @ Economics:   Concept</vt:lpstr>
      <vt:lpstr>/ Flipped Classroom @ Economics: Communication</vt:lpstr>
      <vt:lpstr>Looking forward to working with you</vt:lpstr>
    </vt:vector>
  </TitlesOfParts>
  <Company>HSB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Präsentationsvorlage: Farbe türkisblau</dc:title>
  <dc:subject>Thema der Präsentation</dc:subject>
  <dc:creator>Autor der Präsentation</dc:creator>
  <dc:description>Optimiert für die PowerPoint-Version 2010</dc:description>
  <cp:lastModifiedBy>Peter Schmidt</cp:lastModifiedBy>
  <cp:revision>172</cp:revision>
  <cp:lastPrinted>2019-01-15T16:39:50Z</cp:lastPrinted>
  <dcterms:created xsi:type="dcterms:W3CDTF">2016-01-25T15:52:04Z</dcterms:created>
  <dcterms:modified xsi:type="dcterms:W3CDTF">2020-11-02T14:06:54Z</dcterms:modified>
  <cp:category>Vorlage</cp:category>
</cp:coreProperties>
</file>