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924" r:id="rId1"/>
  </p:sldMasterIdLst>
  <p:notesMasterIdLst>
    <p:notesMasterId r:id="rId58"/>
  </p:notesMasterIdLst>
  <p:handoutMasterIdLst>
    <p:handoutMasterId r:id="rId59"/>
  </p:handoutMasterIdLst>
  <p:sldIdLst>
    <p:sldId id="256" r:id="rId2"/>
    <p:sldId id="398" r:id="rId3"/>
    <p:sldId id="434" r:id="rId4"/>
    <p:sldId id="348" r:id="rId5"/>
    <p:sldId id="426" r:id="rId6"/>
    <p:sldId id="420" r:id="rId7"/>
    <p:sldId id="421" r:id="rId8"/>
    <p:sldId id="427" r:id="rId9"/>
    <p:sldId id="422" r:id="rId10"/>
    <p:sldId id="429" r:id="rId11"/>
    <p:sldId id="425" r:id="rId12"/>
    <p:sldId id="327" r:id="rId13"/>
    <p:sldId id="324" r:id="rId14"/>
    <p:sldId id="328" r:id="rId15"/>
    <p:sldId id="389" r:id="rId16"/>
    <p:sldId id="394" r:id="rId17"/>
    <p:sldId id="337" r:id="rId18"/>
    <p:sldId id="329" r:id="rId19"/>
    <p:sldId id="340" r:id="rId20"/>
    <p:sldId id="330" r:id="rId21"/>
    <p:sldId id="390" r:id="rId22"/>
    <p:sldId id="391" r:id="rId23"/>
    <p:sldId id="341" r:id="rId24"/>
    <p:sldId id="331" r:id="rId25"/>
    <p:sldId id="343" r:id="rId26"/>
    <p:sldId id="344" r:id="rId27"/>
    <p:sldId id="345" r:id="rId28"/>
    <p:sldId id="363" r:id="rId29"/>
    <p:sldId id="396" r:id="rId30"/>
    <p:sldId id="392" r:id="rId31"/>
    <p:sldId id="374" r:id="rId32"/>
    <p:sldId id="364" r:id="rId33"/>
    <p:sldId id="365" r:id="rId34"/>
    <p:sldId id="366" r:id="rId35"/>
    <p:sldId id="367" r:id="rId36"/>
    <p:sldId id="368" r:id="rId37"/>
    <p:sldId id="369" r:id="rId38"/>
    <p:sldId id="370" r:id="rId39"/>
    <p:sldId id="372" r:id="rId40"/>
    <p:sldId id="371" r:id="rId41"/>
    <p:sldId id="373" r:id="rId42"/>
    <p:sldId id="407" r:id="rId43"/>
    <p:sldId id="408" r:id="rId44"/>
    <p:sldId id="430" r:id="rId45"/>
    <p:sldId id="431" r:id="rId46"/>
    <p:sldId id="410" r:id="rId47"/>
    <p:sldId id="412" r:id="rId48"/>
    <p:sldId id="414" r:id="rId49"/>
    <p:sldId id="433" r:id="rId50"/>
    <p:sldId id="413" r:id="rId51"/>
    <p:sldId id="405" r:id="rId52"/>
    <p:sldId id="403" r:id="rId53"/>
    <p:sldId id="406" r:id="rId54"/>
    <p:sldId id="280" r:id="rId55"/>
    <p:sldId id="418" r:id="rId56"/>
    <p:sldId id="419" r:id="rId57"/>
  </p:sldIdLst>
  <p:sldSz cx="9144000" cy="6858000" type="screen4x3"/>
  <p:notesSz cx="6888163" cy="100218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30">
          <p15:clr>
            <a:srgbClr val="A4A3A4"/>
          </p15:clr>
        </p15:guide>
        <p15:guide id="2" pos="3243">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15A"/>
    <a:srgbClr val="F07823"/>
    <a:srgbClr val="FFECAF"/>
    <a:srgbClr val="FABE00"/>
    <a:srgbClr val="6EA53C"/>
    <a:srgbClr val="C30523"/>
    <a:srgbClr val="0A558C"/>
    <a:srgbClr val="C08558"/>
    <a:srgbClr val="B8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585" autoAdjust="0"/>
  </p:normalViewPr>
  <p:slideViewPr>
    <p:cSldViewPr>
      <p:cViewPr varScale="1">
        <p:scale>
          <a:sx n="96" d="100"/>
          <a:sy n="96" d="100"/>
        </p:scale>
        <p:origin x="426" y="96"/>
      </p:cViewPr>
      <p:guideLst>
        <p:guide orient="horz" pos="3430"/>
        <p:guide pos="3243"/>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42" d="100"/>
        <a:sy n="142" d="100"/>
      </p:scale>
      <p:origin x="0" y="-6090"/>
    </p:cViewPr>
  </p:sorterViewPr>
  <p:notesViewPr>
    <p:cSldViewPr>
      <p:cViewPr varScale="1">
        <p:scale>
          <a:sx n="77" d="100"/>
          <a:sy n="77" d="100"/>
        </p:scale>
        <p:origin x="-3906" y="-10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D40B2-AAFB-4971-A687-59A36561F9EE}"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de-DE"/>
        </a:p>
      </dgm:t>
    </dgm:pt>
    <dgm:pt modelId="{3580C9D9-29D8-4AC2-9E6C-F82F0AFC9A52}">
      <dgm:prSet phldrT="[Text]" custT="1"/>
      <dgm:spPr>
        <a:solidFill>
          <a:srgbClr val="7030A0"/>
        </a:solidFill>
      </dgm:spPr>
      <dgm:t>
        <a:bodyPr/>
        <a:lstStyle/>
        <a:p>
          <a:r>
            <a:rPr lang="de-DE" sz="1800" b="1"/>
            <a:t>Vorkriegs-generation vor 1939</a:t>
          </a:r>
        </a:p>
      </dgm:t>
    </dgm:pt>
    <dgm:pt modelId="{8B48F36C-C64B-473C-B251-F9C27F931339}" type="parTrans" cxnId="{C0AAFDDD-9AD2-44C3-A576-6980C06ED404}">
      <dgm:prSet/>
      <dgm:spPr/>
      <dgm:t>
        <a:bodyPr/>
        <a:lstStyle/>
        <a:p>
          <a:endParaRPr lang="de-DE"/>
        </a:p>
      </dgm:t>
    </dgm:pt>
    <dgm:pt modelId="{A5D6D32B-B2CB-41A5-A170-B49BC582E6AC}" type="sibTrans" cxnId="{C0AAFDDD-9AD2-44C3-A576-6980C06ED404}">
      <dgm:prSet/>
      <dgm:spPr/>
      <dgm:t>
        <a:bodyPr/>
        <a:lstStyle/>
        <a:p>
          <a:endParaRPr lang="de-DE"/>
        </a:p>
      </dgm:t>
    </dgm:pt>
    <dgm:pt modelId="{E59036B3-86CE-4C0E-923E-DBBD0D9774A6}">
      <dgm:prSet phldrT="[Text]" custT="1"/>
      <dgm:spPr>
        <a:solidFill>
          <a:srgbClr val="002060"/>
        </a:solidFill>
      </dgm:spPr>
      <dgm:t>
        <a:bodyPr/>
        <a:lstStyle/>
        <a:p>
          <a:r>
            <a:rPr lang="de-DE" sz="1800" b="1" smtClean="0"/>
            <a:t>Kriegsgeneration </a:t>
          </a:r>
          <a:r>
            <a:rPr lang="de-DE" sz="1800" b="1" dirty="0"/>
            <a:t>1939-45</a:t>
          </a:r>
        </a:p>
      </dgm:t>
    </dgm:pt>
    <dgm:pt modelId="{B4F020B2-D1CC-4B92-A45A-C9C61FB673ED}" type="parTrans" cxnId="{71CA3B55-B11F-4183-AF94-57D9CF0AFD83}">
      <dgm:prSet/>
      <dgm:spPr/>
      <dgm:t>
        <a:bodyPr/>
        <a:lstStyle/>
        <a:p>
          <a:endParaRPr lang="de-DE"/>
        </a:p>
      </dgm:t>
    </dgm:pt>
    <dgm:pt modelId="{30275109-2B6F-43F6-A899-6902281D6703}" type="sibTrans" cxnId="{71CA3B55-B11F-4183-AF94-57D9CF0AFD83}">
      <dgm:prSet/>
      <dgm:spPr/>
      <dgm:t>
        <a:bodyPr/>
        <a:lstStyle/>
        <a:p>
          <a:endParaRPr lang="de-DE"/>
        </a:p>
      </dgm:t>
    </dgm:pt>
    <dgm:pt modelId="{75C47605-DB94-4532-8BD4-4E02B4A1A2D3}">
      <dgm:prSet phldrT="[Text]" custT="1"/>
      <dgm:spPr>
        <a:solidFill>
          <a:srgbClr val="0070C0"/>
        </a:solidFill>
      </dgm:spPr>
      <dgm:t>
        <a:bodyPr/>
        <a:lstStyle/>
        <a:p>
          <a:r>
            <a:rPr lang="de-DE" sz="1800" b="1"/>
            <a:t>68er Generation  1946-55</a:t>
          </a:r>
        </a:p>
      </dgm:t>
    </dgm:pt>
    <dgm:pt modelId="{5DEB55D6-E416-4082-9CC6-325A066F34D9}" type="parTrans" cxnId="{271E53A0-65EB-42DA-931D-DB0705F59747}">
      <dgm:prSet/>
      <dgm:spPr/>
      <dgm:t>
        <a:bodyPr/>
        <a:lstStyle/>
        <a:p>
          <a:endParaRPr lang="de-DE"/>
        </a:p>
      </dgm:t>
    </dgm:pt>
    <dgm:pt modelId="{FD59EF77-60E5-4E0D-B248-D24A1D55996D}" type="sibTrans" cxnId="{271E53A0-65EB-42DA-931D-DB0705F59747}">
      <dgm:prSet/>
      <dgm:spPr/>
      <dgm:t>
        <a:bodyPr/>
        <a:lstStyle/>
        <a:p>
          <a:endParaRPr lang="de-DE"/>
        </a:p>
      </dgm:t>
    </dgm:pt>
    <dgm:pt modelId="{0E887129-6013-4713-B203-A2C77A353DB6}" type="pres">
      <dgm:prSet presAssocID="{6CAD40B2-AAFB-4971-A687-59A36561F9EE}" presName="Name0" presStyleCnt="0">
        <dgm:presLayoutVars>
          <dgm:dir/>
          <dgm:animLvl val="lvl"/>
          <dgm:resizeHandles val="exact"/>
        </dgm:presLayoutVars>
      </dgm:prSet>
      <dgm:spPr/>
      <dgm:t>
        <a:bodyPr/>
        <a:lstStyle/>
        <a:p>
          <a:endParaRPr lang="de-DE"/>
        </a:p>
      </dgm:t>
    </dgm:pt>
    <dgm:pt modelId="{D8FBD740-E41D-4D2F-8736-5495AEB21FA0}" type="pres">
      <dgm:prSet presAssocID="{3580C9D9-29D8-4AC2-9E6C-F82F0AFC9A52}" presName="parTxOnly" presStyleLbl="node1" presStyleIdx="0" presStyleCnt="3">
        <dgm:presLayoutVars>
          <dgm:chMax val="0"/>
          <dgm:chPref val="0"/>
          <dgm:bulletEnabled val="1"/>
        </dgm:presLayoutVars>
      </dgm:prSet>
      <dgm:spPr/>
      <dgm:t>
        <a:bodyPr/>
        <a:lstStyle/>
        <a:p>
          <a:endParaRPr lang="de-DE"/>
        </a:p>
      </dgm:t>
    </dgm:pt>
    <dgm:pt modelId="{AF5E6B54-0059-4639-8640-6AF1AF0DCD7A}" type="pres">
      <dgm:prSet presAssocID="{A5D6D32B-B2CB-41A5-A170-B49BC582E6AC}" presName="parTxOnlySpace" presStyleCnt="0"/>
      <dgm:spPr/>
    </dgm:pt>
    <dgm:pt modelId="{A68370C0-9839-4DAC-9A33-A0F13B093F5E}" type="pres">
      <dgm:prSet presAssocID="{E59036B3-86CE-4C0E-923E-DBBD0D9774A6}" presName="parTxOnly" presStyleLbl="node1" presStyleIdx="1" presStyleCnt="3">
        <dgm:presLayoutVars>
          <dgm:chMax val="0"/>
          <dgm:chPref val="0"/>
          <dgm:bulletEnabled val="1"/>
        </dgm:presLayoutVars>
      </dgm:prSet>
      <dgm:spPr/>
      <dgm:t>
        <a:bodyPr/>
        <a:lstStyle/>
        <a:p>
          <a:endParaRPr lang="de-DE"/>
        </a:p>
      </dgm:t>
    </dgm:pt>
    <dgm:pt modelId="{12C58FFA-DC69-4115-B134-2EC98063C935}" type="pres">
      <dgm:prSet presAssocID="{30275109-2B6F-43F6-A899-6902281D6703}" presName="parTxOnlySpace" presStyleCnt="0"/>
      <dgm:spPr/>
    </dgm:pt>
    <dgm:pt modelId="{33FEE665-31D6-4853-A3D7-C46D3F829736}" type="pres">
      <dgm:prSet presAssocID="{75C47605-DB94-4532-8BD4-4E02B4A1A2D3}" presName="parTxOnly" presStyleLbl="node1" presStyleIdx="2" presStyleCnt="3">
        <dgm:presLayoutVars>
          <dgm:chMax val="0"/>
          <dgm:chPref val="0"/>
          <dgm:bulletEnabled val="1"/>
        </dgm:presLayoutVars>
      </dgm:prSet>
      <dgm:spPr/>
      <dgm:t>
        <a:bodyPr/>
        <a:lstStyle/>
        <a:p>
          <a:endParaRPr lang="de-DE"/>
        </a:p>
      </dgm:t>
    </dgm:pt>
  </dgm:ptLst>
  <dgm:cxnLst>
    <dgm:cxn modelId="{71CA3B55-B11F-4183-AF94-57D9CF0AFD83}" srcId="{6CAD40B2-AAFB-4971-A687-59A36561F9EE}" destId="{E59036B3-86CE-4C0E-923E-DBBD0D9774A6}" srcOrd="1" destOrd="0" parTransId="{B4F020B2-D1CC-4B92-A45A-C9C61FB673ED}" sibTransId="{30275109-2B6F-43F6-A899-6902281D6703}"/>
    <dgm:cxn modelId="{0CDD745D-9FA5-4672-9C36-330A48545B38}" type="presOf" srcId="{3580C9D9-29D8-4AC2-9E6C-F82F0AFC9A52}" destId="{D8FBD740-E41D-4D2F-8736-5495AEB21FA0}" srcOrd="0" destOrd="0" presId="urn:microsoft.com/office/officeart/2005/8/layout/chevron1"/>
    <dgm:cxn modelId="{9BF6F239-FE3D-4CDE-B8C2-8034DE93F0D0}" type="presOf" srcId="{6CAD40B2-AAFB-4971-A687-59A36561F9EE}" destId="{0E887129-6013-4713-B203-A2C77A353DB6}" srcOrd="0" destOrd="0" presId="urn:microsoft.com/office/officeart/2005/8/layout/chevron1"/>
    <dgm:cxn modelId="{271E53A0-65EB-42DA-931D-DB0705F59747}" srcId="{6CAD40B2-AAFB-4971-A687-59A36561F9EE}" destId="{75C47605-DB94-4532-8BD4-4E02B4A1A2D3}" srcOrd="2" destOrd="0" parTransId="{5DEB55D6-E416-4082-9CC6-325A066F34D9}" sibTransId="{FD59EF77-60E5-4E0D-B248-D24A1D55996D}"/>
    <dgm:cxn modelId="{C0AAFDDD-9AD2-44C3-A576-6980C06ED404}" srcId="{6CAD40B2-AAFB-4971-A687-59A36561F9EE}" destId="{3580C9D9-29D8-4AC2-9E6C-F82F0AFC9A52}" srcOrd="0" destOrd="0" parTransId="{8B48F36C-C64B-473C-B251-F9C27F931339}" sibTransId="{A5D6D32B-B2CB-41A5-A170-B49BC582E6AC}"/>
    <dgm:cxn modelId="{B3F4403F-A951-4467-BA5A-EB00B80A041F}" type="presOf" srcId="{75C47605-DB94-4532-8BD4-4E02B4A1A2D3}" destId="{33FEE665-31D6-4853-A3D7-C46D3F829736}" srcOrd="0" destOrd="0" presId="urn:microsoft.com/office/officeart/2005/8/layout/chevron1"/>
    <dgm:cxn modelId="{7E8C9893-ADFF-4930-A5B2-7295A9643F5B}" type="presOf" srcId="{E59036B3-86CE-4C0E-923E-DBBD0D9774A6}" destId="{A68370C0-9839-4DAC-9A33-A0F13B093F5E}" srcOrd="0" destOrd="0" presId="urn:microsoft.com/office/officeart/2005/8/layout/chevron1"/>
    <dgm:cxn modelId="{B09ACA75-6FCF-419F-9B85-CDDD7BF8666A}" type="presParOf" srcId="{0E887129-6013-4713-B203-A2C77A353DB6}" destId="{D8FBD740-E41D-4D2F-8736-5495AEB21FA0}" srcOrd="0" destOrd="0" presId="urn:microsoft.com/office/officeart/2005/8/layout/chevron1"/>
    <dgm:cxn modelId="{A07BBC57-675A-4CA0-B0D4-48E09E695475}" type="presParOf" srcId="{0E887129-6013-4713-B203-A2C77A353DB6}" destId="{AF5E6B54-0059-4639-8640-6AF1AF0DCD7A}" srcOrd="1" destOrd="0" presId="urn:microsoft.com/office/officeart/2005/8/layout/chevron1"/>
    <dgm:cxn modelId="{FECFD5DD-4750-4E6F-B17A-D0CD64624416}" type="presParOf" srcId="{0E887129-6013-4713-B203-A2C77A353DB6}" destId="{A68370C0-9839-4DAC-9A33-A0F13B093F5E}" srcOrd="2" destOrd="0" presId="urn:microsoft.com/office/officeart/2005/8/layout/chevron1"/>
    <dgm:cxn modelId="{44119C08-AA3D-4A49-A079-B83FC51639FD}" type="presParOf" srcId="{0E887129-6013-4713-B203-A2C77A353DB6}" destId="{12C58FFA-DC69-4115-B134-2EC98063C935}" srcOrd="3" destOrd="0" presId="urn:microsoft.com/office/officeart/2005/8/layout/chevron1"/>
    <dgm:cxn modelId="{E476CDF2-2DB1-4355-977F-2F12597889AA}" type="presParOf" srcId="{0E887129-6013-4713-B203-A2C77A353DB6}" destId="{33FEE665-31D6-4853-A3D7-C46D3F829736}"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D40B2-AAFB-4971-A687-59A36561F9EE}"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de-DE"/>
        </a:p>
      </dgm:t>
    </dgm:pt>
    <dgm:pt modelId="{F8C412F3-EC3A-43AC-8735-417B5F78DB97}">
      <dgm:prSet custT="1"/>
      <dgm:spPr>
        <a:solidFill>
          <a:srgbClr val="00B050"/>
        </a:solidFill>
      </dgm:spPr>
      <dgm:t>
        <a:bodyPr/>
        <a:lstStyle/>
        <a:p>
          <a:r>
            <a:rPr lang="de-DE" sz="1800" b="1"/>
            <a:t>Babyboomer   1956-65</a:t>
          </a:r>
        </a:p>
      </dgm:t>
    </dgm:pt>
    <dgm:pt modelId="{02BF7186-FE3A-4B46-B529-755A83DE915D}" type="parTrans" cxnId="{93421EEC-37F8-427A-8C28-735B9204DC64}">
      <dgm:prSet/>
      <dgm:spPr/>
      <dgm:t>
        <a:bodyPr/>
        <a:lstStyle/>
        <a:p>
          <a:endParaRPr lang="de-DE"/>
        </a:p>
      </dgm:t>
    </dgm:pt>
    <dgm:pt modelId="{1C91868C-B7AF-4E28-ADF8-04280A33A777}" type="sibTrans" cxnId="{93421EEC-37F8-427A-8C28-735B9204DC64}">
      <dgm:prSet/>
      <dgm:spPr/>
      <dgm:t>
        <a:bodyPr/>
        <a:lstStyle/>
        <a:p>
          <a:endParaRPr lang="de-DE"/>
        </a:p>
      </dgm:t>
    </dgm:pt>
    <dgm:pt modelId="{06CF7E26-3B4D-429F-AE30-F9919BA09FC5}">
      <dgm:prSet custT="1"/>
      <dgm:spPr>
        <a:solidFill>
          <a:srgbClr val="92D050"/>
        </a:solidFill>
      </dgm:spPr>
      <dgm:t>
        <a:bodyPr/>
        <a:lstStyle/>
        <a:p>
          <a:r>
            <a:rPr lang="de-DE" sz="1800" b="1" dirty="0"/>
            <a:t>Generation x 1966-80</a:t>
          </a:r>
        </a:p>
      </dgm:t>
    </dgm:pt>
    <dgm:pt modelId="{986ADC9F-9208-4EC2-BF07-7841FAA403D0}" type="parTrans" cxnId="{A3D3C1E7-A225-4316-9A00-3D3B493E70E5}">
      <dgm:prSet/>
      <dgm:spPr/>
      <dgm:t>
        <a:bodyPr/>
        <a:lstStyle/>
        <a:p>
          <a:endParaRPr lang="de-DE"/>
        </a:p>
      </dgm:t>
    </dgm:pt>
    <dgm:pt modelId="{E3CF8CB9-79FB-424F-BF44-E4F8B411BB75}" type="sibTrans" cxnId="{A3D3C1E7-A225-4316-9A00-3D3B493E70E5}">
      <dgm:prSet/>
      <dgm:spPr/>
      <dgm:t>
        <a:bodyPr/>
        <a:lstStyle/>
        <a:p>
          <a:endParaRPr lang="de-DE"/>
        </a:p>
      </dgm:t>
    </dgm:pt>
    <dgm:pt modelId="{9E046DBB-237E-4BED-A6E6-2E7BF2398CB5}">
      <dgm:prSet custT="1"/>
      <dgm:spPr>
        <a:solidFill>
          <a:srgbClr val="FF0000"/>
        </a:solidFill>
      </dgm:spPr>
      <dgm:t>
        <a:bodyPr/>
        <a:lstStyle/>
        <a:p>
          <a:r>
            <a:rPr lang="de-DE" sz="1800" b="1" dirty="0"/>
            <a:t>Generation y 1981-95</a:t>
          </a:r>
        </a:p>
      </dgm:t>
    </dgm:pt>
    <dgm:pt modelId="{82FCF33E-649E-4B56-A22A-89B872EB37BF}" type="parTrans" cxnId="{C7EE051B-D796-474F-8A44-837991E2EA7C}">
      <dgm:prSet/>
      <dgm:spPr/>
      <dgm:t>
        <a:bodyPr/>
        <a:lstStyle/>
        <a:p>
          <a:endParaRPr lang="de-DE"/>
        </a:p>
      </dgm:t>
    </dgm:pt>
    <dgm:pt modelId="{82BA134D-621C-4EFE-84C9-3B8BFB7E905F}" type="sibTrans" cxnId="{C7EE051B-D796-474F-8A44-837991E2EA7C}">
      <dgm:prSet/>
      <dgm:spPr/>
      <dgm:t>
        <a:bodyPr/>
        <a:lstStyle/>
        <a:p>
          <a:endParaRPr lang="de-DE"/>
        </a:p>
      </dgm:t>
    </dgm:pt>
    <dgm:pt modelId="{E6EE30D2-AB1C-404C-86AE-3EC3FF2CCEA0}">
      <dgm:prSet custT="1"/>
      <dgm:spPr>
        <a:solidFill>
          <a:srgbClr val="C00000"/>
        </a:solidFill>
      </dgm:spPr>
      <dgm:t>
        <a:bodyPr/>
        <a:lstStyle/>
        <a:p>
          <a:r>
            <a:rPr lang="de-DE" sz="1800" b="1"/>
            <a:t>Generation z nach 1995</a:t>
          </a:r>
        </a:p>
      </dgm:t>
    </dgm:pt>
    <dgm:pt modelId="{6B37DD6E-F552-49C0-AFD3-185BEDF3081A}" type="parTrans" cxnId="{8F94A75F-DB76-4B05-8F04-8B6735BEF732}">
      <dgm:prSet/>
      <dgm:spPr/>
      <dgm:t>
        <a:bodyPr/>
        <a:lstStyle/>
        <a:p>
          <a:endParaRPr lang="de-DE"/>
        </a:p>
      </dgm:t>
    </dgm:pt>
    <dgm:pt modelId="{CEB4D1D7-746F-4A39-84F9-909CD3780445}" type="sibTrans" cxnId="{8F94A75F-DB76-4B05-8F04-8B6735BEF732}">
      <dgm:prSet/>
      <dgm:spPr/>
      <dgm:t>
        <a:bodyPr/>
        <a:lstStyle/>
        <a:p>
          <a:endParaRPr lang="de-DE"/>
        </a:p>
      </dgm:t>
    </dgm:pt>
    <dgm:pt modelId="{0E887129-6013-4713-B203-A2C77A353DB6}" type="pres">
      <dgm:prSet presAssocID="{6CAD40B2-AAFB-4971-A687-59A36561F9EE}" presName="Name0" presStyleCnt="0">
        <dgm:presLayoutVars>
          <dgm:dir/>
          <dgm:animLvl val="lvl"/>
          <dgm:resizeHandles val="exact"/>
        </dgm:presLayoutVars>
      </dgm:prSet>
      <dgm:spPr/>
      <dgm:t>
        <a:bodyPr/>
        <a:lstStyle/>
        <a:p>
          <a:endParaRPr lang="de-DE"/>
        </a:p>
      </dgm:t>
    </dgm:pt>
    <dgm:pt modelId="{A13F1E5F-72C4-4BC2-A6D2-65A799C24A48}" type="pres">
      <dgm:prSet presAssocID="{F8C412F3-EC3A-43AC-8735-417B5F78DB97}" presName="parTxOnly" presStyleLbl="node1" presStyleIdx="0" presStyleCnt="4" custScaleX="110331">
        <dgm:presLayoutVars>
          <dgm:chMax val="0"/>
          <dgm:chPref val="0"/>
          <dgm:bulletEnabled val="1"/>
        </dgm:presLayoutVars>
      </dgm:prSet>
      <dgm:spPr/>
      <dgm:t>
        <a:bodyPr/>
        <a:lstStyle/>
        <a:p>
          <a:endParaRPr lang="de-DE"/>
        </a:p>
      </dgm:t>
    </dgm:pt>
    <dgm:pt modelId="{ED8F021B-331F-4DD8-B9D2-351FF271CF2B}" type="pres">
      <dgm:prSet presAssocID="{1C91868C-B7AF-4E28-ADF8-04280A33A777}" presName="parTxOnlySpace" presStyleCnt="0"/>
      <dgm:spPr/>
    </dgm:pt>
    <dgm:pt modelId="{78ED10F8-D4B2-4B6F-8A3B-B08CA4D5AF3A}" type="pres">
      <dgm:prSet presAssocID="{06CF7E26-3B4D-429F-AE30-F9919BA09FC5}" presName="parTxOnly" presStyleLbl="node1" presStyleIdx="1" presStyleCnt="4" custScaleX="112156">
        <dgm:presLayoutVars>
          <dgm:chMax val="0"/>
          <dgm:chPref val="0"/>
          <dgm:bulletEnabled val="1"/>
        </dgm:presLayoutVars>
      </dgm:prSet>
      <dgm:spPr/>
      <dgm:t>
        <a:bodyPr/>
        <a:lstStyle/>
        <a:p>
          <a:endParaRPr lang="de-DE"/>
        </a:p>
      </dgm:t>
    </dgm:pt>
    <dgm:pt modelId="{A436773E-AA38-480A-9045-44D9BD124DDF}" type="pres">
      <dgm:prSet presAssocID="{E3CF8CB9-79FB-424F-BF44-E4F8B411BB75}" presName="parTxOnlySpace" presStyleCnt="0"/>
      <dgm:spPr/>
    </dgm:pt>
    <dgm:pt modelId="{56CD7C94-AB92-47BB-BADC-5C73988D2C24}" type="pres">
      <dgm:prSet presAssocID="{9E046DBB-237E-4BED-A6E6-2E7BF2398CB5}" presName="parTxOnly" presStyleLbl="node1" presStyleIdx="2" presStyleCnt="4" custScaleX="111482">
        <dgm:presLayoutVars>
          <dgm:chMax val="0"/>
          <dgm:chPref val="0"/>
          <dgm:bulletEnabled val="1"/>
        </dgm:presLayoutVars>
      </dgm:prSet>
      <dgm:spPr/>
      <dgm:t>
        <a:bodyPr/>
        <a:lstStyle/>
        <a:p>
          <a:endParaRPr lang="de-DE"/>
        </a:p>
      </dgm:t>
    </dgm:pt>
    <dgm:pt modelId="{7701B554-E9E6-4BA0-BFD7-B3446E499CED}" type="pres">
      <dgm:prSet presAssocID="{82BA134D-621C-4EFE-84C9-3B8BFB7E905F}" presName="parTxOnlySpace" presStyleCnt="0"/>
      <dgm:spPr/>
    </dgm:pt>
    <dgm:pt modelId="{1933AFC8-733F-4D29-BBD7-822C3B102642}" type="pres">
      <dgm:prSet presAssocID="{E6EE30D2-AB1C-404C-86AE-3EC3FF2CCEA0}" presName="parTxOnly" presStyleLbl="node1" presStyleIdx="3" presStyleCnt="4" custScaleX="109471">
        <dgm:presLayoutVars>
          <dgm:chMax val="0"/>
          <dgm:chPref val="0"/>
          <dgm:bulletEnabled val="1"/>
        </dgm:presLayoutVars>
      </dgm:prSet>
      <dgm:spPr/>
      <dgm:t>
        <a:bodyPr/>
        <a:lstStyle/>
        <a:p>
          <a:endParaRPr lang="de-DE"/>
        </a:p>
      </dgm:t>
    </dgm:pt>
  </dgm:ptLst>
  <dgm:cxnLst>
    <dgm:cxn modelId="{A3D3C1E7-A225-4316-9A00-3D3B493E70E5}" srcId="{6CAD40B2-AAFB-4971-A687-59A36561F9EE}" destId="{06CF7E26-3B4D-429F-AE30-F9919BA09FC5}" srcOrd="1" destOrd="0" parTransId="{986ADC9F-9208-4EC2-BF07-7841FAA403D0}" sibTransId="{E3CF8CB9-79FB-424F-BF44-E4F8B411BB75}"/>
    <dgm:cxn modelId="{60DBCC45-CC50-4820-80DE-15DFAC68E8BF}" type="presOf" srcId="{F8C412F3-EC3A-43AC-8735-417B5F78DB97}" destId="{A13F1E5F-72C4-4BC2-A6D2-65A799C24A48}" srcOrd="0" destOrd="0" presId="urn:microsoft.com/office/officeart/2005/8/layout/chevron1"/>
    <dgm:cxn modelId="{49A3148C-45E5-49E1-B163-E6D4B67D0ADA}" type="presOf" srcId="{9E046DBB-237E-4BED-A6E6-2E7BF2398CB5}" destId="{56CD7C94-AB92-47BB-BADC-5C73988D2C24}" srcOrd="0" destOrd="0" presId="urn:microsoft.com/office/officeart/2005/8/layout/chevron1"/>
    <dgm:cxn modelId="{93421EEC-37F8-427A-8C28-735B9204DC64}" srcId="{6CAD40B2-AAFB-4971-A687-59A36561F9EE}" destId="{F8C412F3-EC3A-43AC-8735-417B5F78DB97}" srcOrd="0" destOrd="0" parTransId="{02BF7186-FE3A-4B46-B529-755A83DE915D}" sibTransId="{1C91868C-B7AF-4E28-ADF8-04280A33A777}"/>
    <dgm:cxn modelId="{CE15070C-B757-43E2-85EC-23764170F0C8}" type="presOf" srcId="{06CF7E26-3B4D-429F-AE30-F9919BA09FC5}" destId="{78ED10F8-D4B2-4B6F-8A3B-B08CA4D5AF3A}" srcOrd="0" destOrd="0" presId="urn:microsoft.com/office/officeart/2005/8/layout/chevron1"/>
    <dgm:cxn modelId="{C7EE051B-D796-474F-8A44-837991E2EA7C}" srcId="{6CAD40B2-AAFB-4971-A687-59A36561F9EE}" destId="{9E046DBB-237E-4BED-A6E6-2E7BF2398CB5}" srcOrd="2" destOrd="0" parTransId="{82FCF33E-649E-4B56-A22A-89B872EB37BF}" sibTransId="{82BA134D-621C-4EFE-84C9-3B8BFB7E905F}"/>
    <dgm:cxn modelId="{7A4544DD-BF44-4EFB-8662-8A6916483B74}" type="presOf" srcId="{6CAD40B2-AAFB-4971-A687-59A36561F9EE}" destId="{0E887129-6013-4713-B203-A2C77A353DB6}" srcOrd="0" destOrd="0" presId="urn:microsoft.com/office/officeart/2005/8/layout/chevron1"/>
    <dgm:cxn modelId="{5DCFF91A-375A-4669-A98B-F06BF248E00B}" type="presOf" srcId="{E6EE30D2-AB1C-404C-86AE-3EC3FF2CCEA0}" destId="{1933AFC8-733F-4D29-BBD7-822C3B102642}" srcOrd="0" destOrd="0" presId="urn:microsoft.com/office/officeart/2005/8/layout/chevron1"/>
    <dgm:cxn modelId="{8F94A75F-DB76-4B05-8F04-8B6735BEF732}" srcId="{6CAD40B2-AAFB-4971-A687-59A36561F9EE}" destId="{E6EE30D2-AB1C-404C-86AE-3EC3FF2CCEA0}" srcOrd="3" destOrd="0" parTransId="{6B37DD6E-F552-49C0-AFD3-185BEDF3081A}" sibTransId="{CEB4D1D7-746F-4A39-84F9-909CD3780445}"/>
    <dgm:cxn modelId="{2D8ACC71-D34C-4E91-93AF-8B8F58CABE9A}" type="presParOf" srcId="{0E887129-6013-4713-B203-A2C77A353DB6}" destId="{A13F1E5F-72C4-4BC2-A6D2-65A799C24A48}" srcOrd="0" destOrd="0" presId="urn:microsoft.com/office/officeart/2005/8/layout/chevron1"/>
    <dgm:cxn modelId="{A386662A-A8EF-466F-9CD4-846C80524AEA}" type="presParOf" srcId="{0E887129-6013-4713-B203-A2C77A353DB6}" destId="{ED8F021B-331F-4DD8-B9D2-351FF271CF2B}" srcOrd="1" destOrd="0" presId="urn:microsoft.com/office/officeart/2005/8/layout/chevron1"/>
    <dgm:cxn modelId="{73522A0A-5D92-4251-A77D-CEE259A3E650}" type="presParOf" srcId="{0E887129-6013-4713-B203-A2C77A353DB6}" destId="{78ED10F8-D4B2-4B6F-8A3B-B08CA4D5AF3A}" srcOrd="2" destOrd="0" presId="urn:microsoft.com/office/officeart/2005/8/layout/chevron1"/>
    <dgm:cxn modelId="{D6FEBFB6-05CE-4175-94AA-97E5BFF72D46}" type="presParOf" srcId="{0E887129-6013-4713-B203-A2C77A353DB6}" destId="{A436773E-AA38-480A-9045-44D9BD124DDF}" srcOrd="3" destOrd="0" presId="urn:microsoft.com/office/officeart/2005/8/layout/chevron1"/>
    <dgm:cxn modelId="{FDEBD2A8-F64D-4EF9-BDE8-360D8F9D25AA}" type="presParOf" srcId="{0E887129-6013-4713-B203-A2C77A353DB6}" destId="{56CD7C94-AB92-47BB-BADC-5C73988D2C24}" srcOrd="4" destOrd="0" presId="urn:microsoft.com/office/officeart/2005/8/layout/chevron1"/>
    <dgm:cxn modelId="{5FF3D0E9-3545-4978-B9D3-60343C7BA7FC}" type="presParOf" srcId="{0E887129-6013-4713-B203-A2C77A353DB6}" destId="{7701B554-E9E6-4BA0-BFD7-B3446E499CED}" srcOrd="5" destOrd="0" presId="urn:microsoft.com/office/officeart/2005/8/layout/chevron1"/>
    <dgm:cxn modelId="{114127AD-B981-4CAC-B394-B4DC3A043819}" type="presParOf" srcId="{0E887129-6013-4713-B203-A2C77A353DB6}" destId="{1933AFC8-733F-4D29-BBD7-822C3B102642}"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CE118C-93B3-4D37-9461-CEE153EE55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59AA5EB-20BF-43A2-9179-BA5BB89C6DD9}">
      <dgm:prSet custT="1"/>
      <dgm:spPr>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dgm:spPr>
      <dgm:t>
        <a:bodyPr/>
        <a:lstStyle/>
        <a:p>
          <a:pPr rtl="0"/>
          <a:r>
            <a:rPr lang="de-DE" sz="1800" dirty="0" smtClean="0">
              <a:solidFill>
                <a:schemeClr val="accent6">
                  <a:lumMod val="50000"/>
                </a:schemeClr>
              </a:solidFill>
              <a:latin typeface="+mn-lt"/>
              <a:cs typeface="Arial" panose="020B0604020202020204" pitchFamily="34" charset="0"/>
            </a:rPr>
            <a:t>Sparten</a:t>
          </a:r>
          <a:endParaRPr lang="de-DE" sz="1800" dirty="0">
            <a:solidFill>
              <a:schemeClr val="accent6">
                <a:lumMod val="50000"/>
              </a:schemeClr>
            </a:solidFill>
            <a:latin typeface="+mn-lt"/>
            <a:cs typeface="Arial" panose="020B0604020202020204" pitchFamily="34" charset="0"/>
          </a:endParaRPr>
        </a:p>
      </dgm:t>
    </dgm:pt>
    <dgm:pt modelId="{3596BAA6-E011-433C-AD52-41A445F72BC8}" type="sibTrans" cxnId="{13C958D0-D8F0-42F2-B9FB-9D56BEDE039C}">
      <dgm:prSet/>
      <dgm:spPr/>
      <dgm:t>
        <a:bodyPr/>
        <a:lstStyle/>
        <a:p>
          <a:endParaRPr lang="de-DE">
            <a:latin typeface="Arial" panose="020B0604020202020204" pitchFamily="34" charset="0"/>
            <a:cs typeface="Arial" panose="020B0604020202020204" pitchFamily="34" charset="0"/>
          </a:endParaRPr>
        </a:p>
      </dgm:t>
    </dgm:pt>
    <dgm:pt modelId="{9EF93B7E-3F2B-49C2-BDCB-955E679005E5}" type="parTrans" cxnId="{13C958D0-D8F0-42F2-B9FB-9D56BEDE039C}">
      <dgm:prSet/>
      <dgm:spPr/>
      <dgm:t>
        <a:bodyPr/>
        <a:lstStyle/>
        <a:p>
          <a:endParaRPr lang="de-DE">
            <a:latin typeface="Arial" panose="020B0604020202020204" pitchFamily="34" charset="0"/>
            <a:cs typeface="Arial" panose="020B0604020202020204" pitchFamily="34" charset="0"/>
          </a:endParaRPr>
        </a:p>
      </dgm:t>
    </dgm:pt>
    <dgm:pt modelId="{9606287E-D9CC-4354-BD50-74DE74530707}">
      <dgm:prSet custT="1"/>
      <dgm:spPr/>
      <dgm:t>
        <a:bodyPr/>
        <a:lstStyle/>
        <a:p>
          <a:r>
            <a:rPr lang="de-DE" sz="1600" i="1" dirty="0" smtClean="0">
              <a:latin typeface="+mn-lt"/>
              <a:cs typeface="Arial" panose="020B0604020202020204" pitchFamily="34" charset="0"/>
            </a:rPr>
            <a:t>Goethe - Institut</a:t>
          </a:r>
        </a:p>
      </dgm:t>
    </dgm:pt>
    <dgm:pt modelId="{73BB8CBE-1E22-45F9-A7F9-86EC6DA552ED}" type="sibTrans" cxnId="{0B8DE4A4-E0E9-4984-AD60-FDC43C301FB0}">
      <dgm:prSet/>
      <dgm:spPr/>
      <dgm:t>
        <a:bodyPr/>
        <a:lstStyle/>
        <a:p>
          <a:endParaRPr lang="de-DE">
            <a:latin typeface="Arial" panose="020B0604020202020204" pitchFamily="34" charset="0"/>
            <a:cs typeface="Arial" panose="020B0604020202020204" pitchFamily="34" charset="0"/>
          </a:endParaRPr>
        </a:p>
      </dgm:t>
    </dgm:pt>
    <dgm:pt modelId="{E9116AC4-755E-498B-A416-44937B57C5E3}" type="parTrans" cxnId="{0B8DE4A4-E0E9-4984-AD60-FDC43C301FB0}">
      <dgm:prSet/>
      <dgm:spPr/>
      <dgm:t>
        <a:bodyPr/>
        <a:lstStyle/>
        <a:p>
          <a:endParaRPr lang="de-DE">
            <a:latin typeface="Arial" panose="020B0604020202020204" pitchFamily="34" charset="0"/>
            <a:cs typeface="Arial" panose="020B0604020202020204" pitchFamily="34" charset="0"/>
          </a:endParaRPr>
        </a:p>
      </dgm:t>
    </dgm:pt>
    <dgm:pt modelId="{D07815FB-734E-4E18-B840-0A9EFEAA858F}">
      <dgm:prSet custT="1"/>
      <dgm:spPr/>
      <dgm:t>
        <a:bodyPr/>
        <a:lstStyle/>
        <a:p>
          <a:r>
            <a:rPr lang="de-DE" sz="1600" i="1" dirty="0" smtClean="0">
              <a:latin typeface="+mn-lt"/>
              <a:cs typeface="Arial" panose="020B0604020202020204" pitchFamily="34" charset="0"/>
            </a:rPr>
            <a:t>Metropolregion </a:t>
          </a:r>
        </a:p>
      </dgm:t>
    </dgm:pt>
    <dgm:pt modelId="{78CD2933-C9F8-42D9-9C9D-222A521F6711}" type="sibTrans" cxnId="{638FC462-BB19-49DC-85FC-C3161B630561}">
      <dgm:prSet/>
      <dgm:spPr/>
      <dgm:t>
        <a:bodyPr/>
        <a:lstStyle/>
        <a:p>
          <a:endParaRPr lang="de-DE">
            <a:latin typeface="Arial" panose="020B0604020202020204" pitchFamily="34" charset="0"/>
            <a:cs typeface="Arial" panose="020B0604020202020204" pitchFamily="34" charset="0"/>
          </a:endParaRPr>
        </a:p>
      </dgm:t>
    </dgm:pt>
    <dgm:pt modelId="{1F88727B-97DC-4BED-9BC7-BCE72888DB03}" type="parTrans" cxnId="{638FC462-BB19-49DC-85FC-C3161B630561}">
      <dgm:prSet/>
      <dgm:spPr/>
      <dgm:t>
        <a:bodyPr/>
        <a:lstStyle/>
        <a:p>
          <a:endParaRPr lang="de-DE">
            <a:latin typeface="Arial" panose="020B0604020202020204" pitchFamily="34" charset="0"/>
            <a:cs typeface="Arial" panose="020B0604020202020204" pitchFamily="34" charset="0"/>
          </a:endParaRPr>
        </a:p>
      </dgm:t>
    </dgm:pt>
    <dgm:pt modelId="{5EB4353A-2B3B-4E47-9812-73DA42D7E957}">
      <dgm:prSet custT="1"/>
      <dgm:spPr/>
      <dgm:t>
        <a:bodyPr/>
        <a:lstStyle/>
        <a:p>
          <a:r>
            <a:rPr lang="de-DE" sz="1600" i="1" dirty="0" smtClean="0">
              <a:latin typeface="+mn-lt"/>
              <a:cs typeface="Arial" panose="020B0604020202020204" pitchFamily="34" charset="0"/>
            </a:rPr>
            <a:t>Festivals</a:t>
          </a:r>
        </a:p>
      </dgm:t>
    </dgm:pt>
    <dgm:pt modelId="{F46E5AF6-3C20-4C3C-BFB6-B77116B854D4}" type="sibTrans" cxnId="{4F9F6A7D-DD4D-4578-941E-FD4CAC6895FD}">
      <dgm:prSet/>
      <dgm:spPr/>
      <dgm:t>
        <a:bodyPr/>
        <a:lstStyle/>
        <a:p>
          <a:endParaRPr lang="de-DE">
            <a:latin typeface="Arial" panose="020B0604020202020204" pitchFamily="34" charset="0"/>
            <a:cs typeface="Arial" panose="020B0604020202020204" pitchFamily="34" charset="0"/>
          </a:endParaRPr>
        </a:p>
      </dgm:t>
    </dgm:pt>
    <dgm:pt modelId="{D82E6A28-3BBC-4B54-949D-286833735590}" type="parTrans" cxnId="{4F9F6A7D-DD4D-4578-941E-FD4CAC6895FD}">
      <dgm:prSet/>
      <dgm:spPr/>
      <dgm:t>
        <a:bodyPr/>
        <a:lstStyle/>
        <a:p>
          <a:endParaRPr lang="de-DE">
            <a:latin typeface="Arial" panose="020B0604020202020204" pitchFamily="34" charset="0"/>
            <a:cs typeface="Arial" panose="020B0604020202020204" pitchFamily="34" charset="0"/>
          </a:endParaRPr>
        </a:p>
      </dgm:t>
    </dgm:pt>
    <dgm:pt modelId="{F97A2CA4-3BE0-4339-89A0-F74946314E6D}">
      <dgm:prSet custT="1"/>
      <dgm:spPr/>
      <dgm:t>
        <a:bodyPr/>
        <a:lstStyle/>
        <a:p>
          <a:r>
            <a:rPr lang="de-DE" sz="1600" i="1" dirty="0" smtClean="0">
              <a:latin typeface="+mn-lt"/>
              <a:cs typeface="Arial" panose="020B0604020202020204" pitchFamily="34" charset="0"/>
            </a:rPr>
            <a:t>Großveranstaltungen</a:t>
          </a:r>
        </a:p>
      </dgm:t>
    </dgm:pt>
    <dgm:pt modelId="{97AFE604-8009-4071-B3F7-0AE6B91D0850}" type="sibTrans" cxnId="{4C477D2D-D0C9-4703-BE59-0AB66EE44227}">
      <dgm:prSet/>
      <dgm:spPr/>
      <dgm:t>
        <a:bodyPr/>
        <a:lstStyle/>
        <a:p>
          <a:endParaRPr lang="de-DE">
            <a:latin typeface="Arial" panose="020B0604020202020204" pitchFamily="34" charset="0"/>
            <a:cs typeface="Arial" panose="020B0604020202020204" pitchFamily="34" charset="0"/>
          </a:endParaRPr>
        </a:p>
      </dgm:t>
    </dgm:pt>
    <dgm:pt modelId="{583E664E-06B3-4DB5-AF51-447A2E94BEA6}" type="parTrans" cxnId="{4C477D2D-D0C9-4703-BE59-0AB66EE44227}">
      <dgm:prSet/>
      <dgm:spPr/>
      <dgm:t>
        <a:bodyPr/>
        <a:lstStyle/>
        <a:p>
          <a:endParaRPr lang="de-DE">
            <a:latin typeface="Arial" panose="020B0604020202020204" pitchFamily="34" charset="0"/>
            <a:cs typeface="Arial" panose="020B0604020202020204" pitchFamily="34" charset="0"/>
          </a:endParaRPr>
        </a:p>
      </dgm:t>
    </dgm:pt>
    <dgm:pt modelId="{D421A118-A104-489B-867B-242D35D5ABD9}">
      <dgm:prSet custT="1"/>
      <dgm:spPr/>
      <dgm:t>
        <a:bodyPr/>
        <a:lstStyle/>
        <a:p>
          <a:r>
            <a:rPr lang="de-DE" sz="1600" i="1" dirty="0" smtClean="0">
              <a:latin typeface="+mn-lt"/>
              <a:cs typeface="Arial" panose="020B0604020202020204" pitchFamily="34" charset="0"/>
            </a:rPr>
            <a:t>Theater + Musik</a:t>
          </a:r>
        </a:p>
      </dgm:t>
    </dgm:pt>
    <dgm:pt modelId="{03D78289-D3C5-4495-88D6-935AEA548885}" type="sibTrans" cxnId="{A6BA1729-FBD7-433D-B4B5-B9C552BB462F}">
      <dgm:prSet/>
      <dgm:spPr/>
      <dgm:t>
        <a:bodyPr/>
        <a:lstStyle/>
        <a:p>
          <a:endParaRPr lang="de-DE">
            <a:latin typeface="Arial" panose="020B0604020202020204" pitchFamily="34" charset="0"/>
            <a:cs typeface="Arial" panose="020B0604020202020204" pitchFamily="34" charset="0"/>
          </a:endParaRPr>
        </a:p>
      </dgm:t>
    </dgm:pt>
    <dgm:pt modelId="{233FD572-8828-4C17-BFA1-2DEFCFEF61AC}" type="parTrans" cxnId="{A6BA1729-FBD7-433D-B4B5-B9C552BB462F}">
      <dgm:prSet/>
      <dgm:spPr/>
      <dgm:t>
        <a:bodyPr/>
        <a:lstStyle/>
        <a:p>
          <a:endParaRPr lang="de-DE">
            <a:latin typeface="Arial" panose="020B0604020202020204" pitchFamily="34" charset="0"/>
            <a:cs typeface="Arial" panose="020B0604020202020204" pitchFamily="34" charset="0"/>
          </a:endParaRPr>
        </a:p>
      </dgm:t>
    </dgm:pt>
    <dgm:pt modelId="{1F9746A6-8A73-4E60-B137-34D1D7EECDFF}">
      <dgm:prSet custT="1"/>
      <dgm:spPr/>
      <dgm:t>
        <a:bodyPr/>
        <a:lstStyle/>
        <a:p>
          <a:r>
            <a:rPr lang="de-DE" sz="1600" i="1" dirty="0" smtClean="0">
              <a:latin typeface="+mn-lt"/>
              <a:cs typeface="Arial" panose="020B0604020202020204" pitchFamily="34" charset="0"/>
            </a:rPr>
            <a:t>Kulturkooperationen </a:t>
          </a:r>
        </a:p>
      </dgm:t>
    </dgm:pt>
    <dgm:pt modelId="{E28DE8C9-413F-4D99-A0B9-DF83566D91C0}" type="sibTrans" cxnId="{0A69626A-C2A8-4229-996C-50474ED03396}">
      <dgm:prSet/>
      <dgm:spPr/>
      <dgm:t>
        <a:bodyPr/>
        <a:lstStyle/>
        <a:p>
          <a:endParaRPr lang="de-DE">
            <a:latin typeface="Arial" panose="020B0604020202020204" pitchFamily="34" charset="0"/>
            <a:cs typeface="Arial" panose="020B0604020202020204" pitchFamily="34" charset="0"/>
          </a:endParaRPr>
        </a:p>
      </dgm:t>
    </dgm:pt>
    <dgm:pt modelId="{870A4996-37FD-42F3-A434-17FF2461FC13}" type="parTrans" cxnId="{0A69626A-C2A8-4229-996C-50474ED03396}">
      <dgm:prSet/>
      <dgm:spPr/>
      <dgm:t>
        <a:bodyPr/>
        <a:lstStyle/>
        <a:p>
          <a:endParaRPr lang="de-DE">
            <a:latin typeface="Arial" panose="020B0604020202020204" pitchFamily="34" charset="0"/>
            <a:cs typeface="Arial" panose="020B0604020202020204" pitchFamily="34" charset="0"/>
          </a:endParaRPr>
        </a:p>
      </dgm:t>
    </dgm:pt>
    <dgm:pt modelId="{CD231A02-D205-4FA3-80C0-F665FB6E2C37}">
      <dgm:prSet custT="1"/>
      <dgm:spPr/>
      <dgm:t>
        <a:bodyPr/>
        <a:lstStyle/>
        <a:p>
          <a:pPr rtl="0"/>
          <a:r>
            <a:rPr lang="de-DE" sz="1600" i="1" dirty="0" smtClean="0">
              <a:latin typeface="+mn-lt"/>
              <a:cs typeface="Arial" panose="020B0604020202020204" pitchFamily="34" charset="0"/>
            </a:rPr>
            <a:t>Museen 	</a:t>
          </a:r>
          <a:endParaRPr lang="de-DE" sz="1600" dirty="0">
            <a:latin typeface="+mn-lt"/>
            <a:cs typeface="Arial" panose="020B0604020202020204" pitchFamily="34" charset="0"/>
          </a:endParaRPr>
        </a:p>
      </dgm:t>
    </dgm:pt>
    <dgm:pt modelId="{57C40D5F-B209-43D1-942C-11D3D607787A}" type="sibTrans" cxnId="{0E049AA7-89DD-4344-8142-92D20967C3E4}">
      <dgm:prSet/>
      <dgm:spPr/>
      <dgm:t>
        <a:bodyPr/>
        <a:lstStyle/>
        <a:p>
          <a:endParaRPr lang="de-DE">
            <a:latin typeface="Arial" panose="020B0604020202020204" pitchFamily="34" charset="0"/>
            <a:cs typeface="Arial" panose="020B0604020202020204" pitchFamily="34" charset="0"/>
          </a:endParaRPr>
        </a:p>
      </dgm:t>
    </dgm:pt>
    <dgm:pt modelId="{0368E281-5D4F-4F5C-9484-BB4015FB8A62}" type="parTrans" cxnId="{0E049AA7-89DD-4344-8142-92D20967C3E4}">
      <dgm:prSet/>
      <dgm:spPr/>
      <dgm:t>
        <a:bodyPr/>
        <a:lstStyle/>
        <a:p>
          <a:endParaRPr lang="de-DE">
            <a:latin typeface="Arial" panose="020B0604020202020204" pitchFamily="34" charset="0"/>
            <a:cs typeface="Arial" panose="020B0604020202020204" pitchFamily="34" charset="0"/>
          </a:endParaRPr>
        </a:p>
      </dgm:t>
    </dgm:pt>
    <dgm:pt modelId="{EDDE528B-AFA1-4954-86C0-D70397E956E6}" type="pres">
      <dgm:prSet presAssocID="{C4CE118C-93B3-4D37-9461-CEE153EE55B5}" presName="linear" presStyleCnt="0">
        <dgm:presLayoutVars>
          <dgm:animLvl val="lvl"/>
          <dgm:resizeHandles val="exact"/>
        </dgm:presLayoutVars>
      </dgm:prSet>
      <dgm:spPr/>
      <dgm:t>
        <a:bodyPr/>
        <a:lstStyle/>
        <a:p>
          <a:endParaRPr lang="de-DE"/>
        </a:p>
      </dgm:t>
    </dgm:pt>
    <dgm:pt modelId="{FD60E0E2-D6D0-4D7A-9DAC-FFF92B6AB1D0}" type="pres">
      <dgm:prSet presAssocID="{D59AA5EB-20BF-43A2-9179-BA5BB89C6DD9}" presName="parentText" presStyleLbl="node1" presStyleIdx="0" presStyleCnt="1" custScaleY="48154">
        <dgm:presLayoutVars>
          <dgm:chMax val="0"/>
          <dgm:bulletEnabled val="1"/>
        </dgm:presLayoutVars>
      </dgm:prSet>
      <dgm:spPr/>
      <dgm:t>
        <a:bodyPr/>
        <a:lstStyle/>
        <a:p>
          <a:endParaRPr lang="de-DE"/>
        </a:p>
      </dgm:t>
    </dgm:pt>
    <dgm:pt modelId="{50DC53F9-6CCB-46D4-BD3E-5C66025ADE2C}" type="pres">
      <dgm:prSet presAssocID="{D59AA5EB-20BF-43A2-9179-BA5BB89C6DD9}" presName="childText" presStyleLbl="revTx" presStyleIdx="0" presStyleCnt="1">
        <dgm:presLayoutVars>
          <dgm:bulletEnabled val="1"/>
        </dgm:presLayoutVars>
      </dgm:prSet>
      <dgm:spPr/>
      <dgm:t>
        <a:bodyPr/>
        <a:lstStyle/>
        <a:p>
          <a:endParaRPr lang="de-DE"/>
        </a:p>
      </dgm:t>
    </dgm:pt>
  </dgm:ptLst>
  <dgm:cxnLst>
    <dgm:cxn modelId="{638FC462-BB19-49DC-85FC-C3161B630561}" srcId="{D59AA5EB-20BF-43A2-9179-BA5BB89C6DD9}" destId="{D07815FB-734E-4E18-B840-0A9EFEAA858F}" srcOrd="5" destOrd="0" parTransId="{1F88727B-97DC-4BED-9BC7-BCE72888DB03}" sibTransId="{78CD2933-C9F8-42D9-9C9D-222A521F6711}"/>
    <dgm:cxn modelId="{AE1B101D-D90F-4EB8-85C8-F83F2BDF2DF6}" type="presOf" srcId="{C4CE118C-93B3-4D37-9461-CEE153EE55B5}" destId="{EDDE528B-AFA1-4954-86C0-D70397E956E6}" srcOrd="0" destOrd="0" presId="urn:microsoft.com/office/officeart/2005/8/layout/vList2"/>
    <dgm:cxn modelId="{4F9F6A7D-DD4D-4578-941E-FD4CAC6895FD}" srcId="{D59AA5EB-20BF-43A2-9179-BA5BB89C6DD9}" destId="{5EB4353A-2B3B-4E47-9812-73DA42D7E957}" srcOrd="4" destOrd="0" parTransId="{D82E6A28-3BBC-4B54-949D-286833735590}" sibTransId="{F46E5AF6-3C20-4C3C-BFB6-B77116B854D4}"/>
    <dgm:cxn modelId="{270E7F54-909F-4F37-8284-B29F8FF6707B}" type="presOf" srcId="{CD231A02-D205-4FA3-80C0-F665FB6E2C37}" destId="{50DC53F9-6CCB-46D4-BD3E-5C66025ADE2C}" srcOrd="0" destOrd="0" presId="urn:microsoft.com/office/officeart/2005/8/layout/vList2"/>
    <dgm:cxn modelId="{4A68BC29-151A-4099-BDE6-EFA03E441742}" type="presOf" srcId="{9606287E-D9CC-4354-BD50-74DE74530707}" destId="{50DC53F9-6CCB-46D4-BD3E-5C66025ADE2C}" srcOrd="0" destOrd="6" presId="urn:microsoft.com/office/officeart/2005/8/layout/vList2"/>
    <dgm:cxn modelId="{49933CA6-7EF8-451B-BDAD-633D58BA2839}" type="presOf" srcId="{F97A2CA4-3BE0-4339-89A0-F74946314E6D}" destId="{50DC53F9-6CCB-46D4-BD3E-5C66025ADE2C}" srcOrd="0" destOrd="3" presId="urn:microsoft.com/office/officeart/2005/8/layout/vList2"/>
    <dgm:cxn modelId="{DEF9CF54-ED26-4784-8949-299F06B704CA}" type="presOf" srcId="{1F9746A6-8A73-4E60-B137-34D1D7EECDFF}" destId="{50DC53F9-6CCB-46D4-BD3E-5C66025ADE2C}" srcOrd="0" destOrd="1" presId="urn:microsoft.com/office/officeart/2005/8/layout/vList2"/>
    <dgm:cxn modelId="{0B8DE4A4-E0E9-4984-AD60-FDC43C301FB0}" srcId="{D59AA5EB-20BF-43A2-9179-BA5BB89C6DD9}" destId="{9606287E-D9CC-4354-BD50-74DE74530707}" srcOrd="6" destOrd="0" parTransId="{E9116AC4-755E-498B-A416-44937B57C5E3}" sibTransId="{73BB8CBE-1E22-45F9-A7F9-86EC6DA552ED}"/>
    <dgm:cxn modelId="{A6BA1729-FBD7-433D-B4B5-B9C552BB462F}" srcId="{D59AA5EB-20BF-43A2-9179-BA5BB89C6DD9}" destId="{D421A118-A104-489B-867B-242D35D5ABD9}" srcOrd="2" destOrd="0" parTransId="{233FD572-8828-4C17-BFA1-2DEFCFEF61AC}" sibTransId="{03D78289-D3C5-4495-88D6-935AEA548885}"/>
    <dgm:cxn modelId="{0E049AA7-89DD-4344-8142-92D20967C3E4}" srcId="{D59AA5EB-20BF-43A2-9179-BA5BB89C6DD9}" destId="{CD231A02-D205-4FA3-80C0-F665FB6E2C37}" srcOrd="0" destOrd="0" parTransId="{0368E281-5D4F-4F5C-9484-BB4015FB8A62}" sibTransId="{57C40D5F-B209-43D1-942C-11D3D607787A}"/>
    <dgm:cxn modelId="{3F3585EB-98B7-48B9-B70C-22C3660560F9}" type="presOf" srcId="{D421A118-A104-489B-867B-242D35D5ABD9}" destId="{50DC53F9-6CCB-46D4-BD3E-5C66025ADE2C}" srcOrd="0" destOrd="2" presId="urn:microsoft.com/office/officeart/2005/8/layout/vList2"/>
    <dgm:cxn modelId="{92616E25-13ED-44A8-9711-67ABCD328042}" type="presOf" srcId="{5EB4353A-2B3B-4E47-9812-73DA42D7E957}" destId="{50DC53F9-6CCB-46D4-BD3E-5C66025ADE2C}" srcOrd="0" destOrd="4" presId="urn:microsoft.com/office/officeart/2005/8/layout/vList2"/>
    <dgm:cxn modelId="{4C477D2D-D0C9-4703-BE59-0AB66EE44227}" srcId="{D59AA5EB-20BF-43A2-9179-BA5BB89C6DD9}" destId="{F97A2CA4-3BE0-4339-89A0-F74946314E6D}" srcOrd="3" destOrd="0" parTransId="{583E664E-06B3-4DB5-AF51-447A2E94BEA6}" sibTransId="{97AFE604-8009-4071-B3F7-0AE6B91D0850}"/>
    <dgm:cxn modelId="{90EEF751-9676-4CF8-BE9B-47426143E215}" type="presOf" srcId="{D59AA5EB-20BF-43A2-9179-BA5BB89C6DD9}" destId="{FD60E0E2-D6D0-4D7A-9DAC-FFF92B6AB1D0}" srcOrd="0" destOrd="0" presId="urn:microsoft.com/office/officeart/2005/8/layout/vList2"/>
    <dgm:cxn modelId="{847FD3E6-C275-491C-92D5-BAD529E6488C}" type="presOf" srcId="{D07815FB-734E-4E18-B840-0A9EFEAA858F}" destId="{50DC53F9-6CCB-46D4-BD3E-5C66025ADE2C}" srcOrd="0" destOrd="5" presId="urn:microsoft.com/office/officeart/2005/8/layout/vList2"/>
    <dgm:cxn modelId="{0A69626A-C2A8-4229-996C-50474ED03396}" srcId="{D59AA5EB-20BF-43A2-9179-BA5BB89C6DD9}" destId="{1F9746A6-8A73-4E60-B137-34D1D7EECDFF}" srcOrd="1" destOrd="0" parTransId="{870A4996-37FD-42F3-A434-17FF2461FC13}" sibTransId="{E28DE8C9-413F-4D99-A0B9-DF83566D91C0}"/>
    <dgm:cxn modelId="{13C958D0-D8F0-42F2-B9FB-9D56BEDE039C}" srcId="{C4CE118C-93B3-4D37-9461-CEE153EE55B5}" destId="{D59AA5EB-20BF-43A2-9179-BA5BB89C6DD9}" srcOrd="0" destOrd="0" parTransId="{9EF93B7E-3F2B-49C2-BDCB-955E679005E5}" sibTransId="{3596BAA6-E011-433C-AD52-41A445F72BC8}"/>
    <dgm:cxn modelId="{2E3E203F-FED6-4F06-95B7-A7EF3605CDD4}" type="presParOf" srcId="{EDDE528B-AFA1-4954-86C0-D70397E956E6}" destId="{FD60E0E2-D6D0-4D7A-9DAC-FFF92B6AB1D0}" srcOrd="0" destOrd="0" presId="urn:microsoft.com/office/officeart/2005/8/layout/vList2"/>
    <dgm:cxn modelId="{7DDBAF6E-708F-4107-AAEF-AEF94F921836}" type="presParOf" srcId="{EDDE528B-AFA1-4954-86C0-D70397E956E6}" destId="{50DC53F9-6CCB-46D4-BD3E-5C66025ADE2C}"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E118C-93B3-4D37-9461-CEE153EE55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59AA5EB-20BF-43A2-9179-BA5BB89C6DD9}">
      <dgm:prSet custT="1"/>
      <dgm:spPr>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dgm:spPr>
      <dgm:t>
        <a:bodyPr/>
        <a:lstStyle/>
        <a:p>
          <a:pPr rtl="0"/>
          <a:r>
            <a:rPr lang="de-DE" sz="1800" smtClean="0">
              <a:solidFill>
                <a:schemeClr val="accent6">
                  <a:lumMod val="50000"/>
                </a:schemeClr>
              </a:solidFill>
              <a:latin typeface="+mn-lt"/>
              <a:cs typeface="Arial" panose="020B0604020202020204" pitchFamily="34" charset="0"/>
            </a:rPr>
            <a:t>Fragestellungen</a:t>
          </a:r>
          <a:endParaRPr lang="de-DE" sz="1800" dirty="0">
            <a:solidFill>
              <a:schemeClr val="accent6">
                <a:lumMod val="50000"/>
              </a:schemeClr>
            </a:solidFill>
            <a:latin typeface="+mn-lt"/>
            <a:cs typeface="Arial" panose="020B0604020202020204" pitchFamily="34" charset="0"/>
          </a:endParaRPr>
        </a:p>
      </dgm:t>
    </dgm:pt>
    <dgm:pt modelId="{3596BAA6-E011-433C-AD52-41A445F72BC8}" type="sibTrans" cxnId="{13C958D0-D8F0-42F2-B9FB-9D56BEDE039C}">
      <dgm:prSet/>
      <dgm:spPr/>
      <dgm:t>
        <a:bodyPr/>
        <a:lstStyle/>
        <a:p>
          <a:endParaRPr lang="de-DE">
            <a:latin typeface="Arial" panose="020B0604020202020204" pitchFamily="34" charset="0"/>
            <a:cs typeface="Arial" panose="020B0604020202020204" pitchFamily="34" charset="0"/>
          </a:endParaRPr>
        </a:p>
      </dgm:t>
    </dgm:pt>
    <dgm:pt modelId="{9EF93B7E-3F2B-49C2-BDCB-955E679005E5}" type="parTrans" cxnId="{13C958D0-D8F0-42F2-B9FB-9D56BEDE039C}">
      <dgm:prSet/>
      <dgm:spPr/>
      <dgm:t>
        <a:bodyPr/>
        <a:lstStyle/>
        <a:p>
          <a:endParaRPr lang="de-DE">
            <a:latin typeface="Arial" panose="020B0604020202020204" pitchFamily="34" charset="0"/>
            <a:cs typeface="Arial" panose="020B0604020202020204" pitchFamily="34" charset="0"/>
          </a:endParaRPr>
        </a:p>
      </dgm:t>
    </dgm:pt>
    <dgm:pt modelId="{CD231A02-D205-4FA3-80C0-F665FB6E2C37}">
      <dgm:prSet custT="1"/>
      <dgm:spPr/>
      <dgm:t>
        <a:bodyPr/>
        <a:lstStyle/>
        <a:p>
          <a:pPr rtl="0"/>
          <a:r>
            <a:rPr lang="de-DE" sz="1600" i="1" dirty="0" smtClean="0">
              <a:latin typeface="+mn-lt"/>
              <a:cs typeface="Arial" panose="020B0604020202020204" pitchFamily="34" charset="0"/>
            </a:rPr>
            <a:t>Besucherstudien</a:t>
          </a:r>
          <a:endParaRPr lang="de-DE" sz="1600" dirty="0">
            <a:latin typeface="+mn-lt"/>
            <a:cs typeface="Arial" panose="020B0604020202020204" pitchFamily="34" charset="0"/>
          </a:endParaRPr>
        </a:p>
      </dgm:t>
    </dgm:pt>
    <dgm:pt modelId="{57C40D5F-B209-43D1-942C-11D3D607787A}" type="sibTrans" cxnId="{0E049AA7-89DD-4344-8142-92D20967C3E4}">
      <dgm:prSet/>
      <dgm:spPr/>
      <dgm:t>
        <a:bodyPr/>
        <a:lstStyle/>
        <a:p>
          <a:endParaRPr lang="de-DE">
            <a:latin typeface="Arial" panose="020B0604020202020204" pitchFamily="34" charset="0"/>
            <a:cs typeface="Arial" panose="020B0604020202020204" pitchFamily="34" charset="0"/>
          </a:endParaRPr>
        </a:p>
      </dgm:t>
    </dgm:pt>
    <dgm:pt modelId="{0368E281-5D4F-4F5C-9484-BB4015FB8A62}" type="parTrans" cxnId="{0E049AA7-89DD-4344-8142-92D20967C3E4}">
      <dgm:prSet/>
      <dgm:spPr/>
      <dgm:t>
        <a:bodyPr/>
        <a:lstStyle/>
        <a:p>
          <a:endParaRPr lang="de-DE">
            <a:latin typeface="Arial" panose="020B0604020202020204" pitchFamily="34" charset="0"/>
            <a:cs typeface="Arial" panose="020B0604020202020204" pitchFamily="34" charset="0"/>
          </a:endParaRPr>
        </a:p>
      </dgm:t>
    </dgm:pt>
    <dgm:pt modelId="{E5F4095A-590F-45FD-893D-75F8D2B00FF7}">
      <dgm:prSet custT="1"/>
      <dgm:spPr/>
      <dgm:t>
        <a:bodyPr/>
        <a:lstStyle/>
        <a:p>
          <a:r>
            <a:rPr lang="de-DE" sz="1600" i="1" dirty="0" smtClean="0">
              <a:latin typeface="+mn-lt"/>
              <a:cs typeface="Arial" panose="020B0604020202020204" pitchFamily="34" charset="0"/>
            </a:rPr>
            <a:t>Besuchermonitoring</a:t>
          </a:r>
        </a:p>
      </dgm:t>
    </dgm:pt>
    <dgm:pt modelId="{6D5D38AF-F5B5-4E05-9DDF-0858ED29E897}" type="parTrans" cxnId="{3619A030-5438-4E25-BFA0-594A3B07E251}">
      <dgm:prSet/>
      <dgm:spPr/>
      <dgm:t>
        <a:bodyPr/>
        <a:lstStyle/>
        <a:p>
          <a:endParaRPr lang="de-DE"/>
        </a:p>
      </dgm:t>
    </dgm:pt>
    <dgm:pt modelId="{9282DE12-02DB-46E8-B997-35AD261D8BC6}" type="sibTrans" cxnId="{3619A030-5438-4E25-BFA0-594A3B07E251}">
      <dgm:prSet/>
      <dgm:spPr/>
      <dgm:t>
        <a:bodyPr/>
        <a:lstStyle/>
        <a:p>
          <a:endParaRPr lang="de-DE"/>
        </a:p>
      </dgm:t>
    </dgm:pt>
    <dgm:pt modelId="{50CEEE76-FBDE-497E-8A39-4A7C63A46234}">
      <dgm:prSet custT="1"/>
      <dgm:spPr/>
      <dgm:t>
        <a:bodyPr/>
        <a:lstStyle/>
        <a:p>
          <a:r>
            <a:rPr lang="de-DE" sz="1600" i="1" dirty="0" smtClean="0">
              <a:latin typeface="+mn-lt"/>
              <a:cs typeface="Arial" panose="020B0604020202020204" pitchFamily="34" charset="0"/>
            </a:rPr>
            <a:t>Nichtbesucherstudien</a:t>
          </a:r>
        </a:p>
      </dgm:t>
    </dgm:pt>
    <dgm:pt modelId="{CE707383-E245-4EEA-9820-C251BA53C838}" type="parTrans" cxnId="{95169D3B-FD3D-4902-BC74-5184C64ED236}">
      <dgm:prSet/>
      <dgm:spPr/>
      <dgm:t>
        <a:bodyPr/>
        <a:lstStyle/>
        <a:p>
          <a:endParaRPr lang="de-DE"/>
        </a:p>
      </dgm:t>
    </dgm:pt>
    <dgm:pt modelId="{6B710FCF-291D-40CC-A7D4-B8A939EF86AD}" type="sibTrans" cxnId="{95169D3B-FD3D-4902-BC74-5184C64ED236}">
      <dgm:prSet/>
      <dgm:spPr/>
      <dgm:t>
        <a:bodyPr/>
        <a:lstStyle/>
        <a:p>
          <a:endParaRPr lang="de-DE"/>
        </a:p>
      </dgm:t>
    </dgm:pt>
    <dgm:pt modelId="{578190CB-0031-48E7-8154-49A01C406867}">
      <dgm:prSet custT="1"/>
      <dgm:spPr/>
      <dgm:t>
        <a:bodyPr/>
        <a:lstStyle/>
        <a:p>
          <a:r>
            <a:rPr lang="de-DE" sz="1600" i="1" dirty="0" smtClean="0">
              <a:latin typeface="+mn-lt"/>
              <a:cs typeface="Arial" panose="020B0604020202020204" pitchFamily="34" charset="0"/>
            </a:rPr>
            <a:t>Regionalwirtschaftliche Effekte</a:t>
          </a:r>
        </a:p>
      </dgm:t>
    </dgm:pt>
    <dgm:pt modelId="{A68EDBD2-F954-49ED-8C2B-8D0B479DBF7D}" type="parTrans" cxnId="{8A057839-B1D5-4CA5-A6F8-57BA63B716E9}">
      <dgm:prSet/>
      <dgm:spPr/>
      <dgm:t>
        <a:bodyPr/>
        <a:lstStyle/>
        <a:p>
          <a:endParaRPr lang="de-DE"/>
        </a:p>
      </dgm:t>
    </dgm:pt>
    <dgm:pt modelId="{8A860C12-0A47-4609-B670-F427DCDF67C3}" type="sibTrans" cxnId="{8A057839-B1D5-4CA5-A6F8-57BA63B716E9}">
      <dgm:prSet/>
      <dgm:spPr/>
      <dgm:t>
        <a:bodyPr/>
        <a:lstStyle/>
        <a:p>
          <a:endParaRPr lang="de-DE"/>
        </a:p>
      </dgm:t>
    </dgm:pt>
    <dgm:pt modelId="{9FAB8C99-0A49-444E-B272-F2F2886BCEEB}">
      <dgm:prSet custT="1"/>
      <dgm:spPr/>
      <dgm:t>
        <a:bodyPr/>
        <a:lstStyle/>
        <a:p>
          <a:r>
            <a:rPr lang="de-DE" sz="1600" i="1" dirty="0" smtClean="0">
              <a:latin typeface="+mn-lt"/>
              <a:cs typeface="Arial" panose="020B0604020202020204" pitchFamily="34" charset="0"/>
            </a:rPr>
            <a:t>Imageeffekte 	</a:t>
          </a:r>
        </a:p>
      </dgm:t>
    </dgm:pt>
    <dgm:pt modelId="{2E808DD0-0546-489B-8227-18E548AB8778}" type="parTrans" cxnId="{976C8691-F1BF-4D8F-B108-317B6B2240A0}">
      <dgm:prSet/>
      <dgm:spPr/>
      <dgm:t>
        <a:bodyPr/>
        <a:lstStyle/>
        <a:p>
          <a:endParaRPr lang="de-DE"/>
        </a:p>
      </dgm:t>
    </dgm:pt>
    <dgm:pt modelId="{14BA5AA1-DC8D-4636-A343-9424F5B2AC66}" type="sibTrans" cxnId="{976C8691-F1BF-4D8F-B108-317B6B2240A0}">
      <dgm:prSet/>
      <dgm:spPr/>
      <dgm:t>
        <a:bodyPr/>
        <a:lstStyle/>
        <a:p>
          <a:endParaRPr lang="de-DE"/>
        </a:p>
      </dgm:t>
    </dgm:pt>
    <dgm:pt modelId="{C4C79E53-473B-4F80-8758-58662079A048}">
      <dgm:prSet custT="1"/>
      <dgm:spPr/>
      <dgm:t>
        <a:bodyPr/>
        <a:lstStyle/>
        <a:p>
          <a:r>
            <a:rPr lang="de-DE" sz="1600" i="1" dirty="0" smtClean="0">
              <a:latin typeface="+mn-lt"/>
              <a:cs typeface="Arial" panose="020B0604020202020204" pitchFamily="34" charset="0"/>
            </a:rPr>
            <a:t>Synergien </a:t>
          </a:r>
        </a:p>
      </dgm:t>
    </dgm:pt>
    <dgm:pt modelId="{8F35D301-22CB-4642-BBE6-80EC9915671A}" type="parTrans" cxnId="{9E7638AA-7BE2-4E08-B608-B2386F54C9A5}">
      <dgm:prSet/>
      <dgm:spPr/>
      <dgm:t>
        <a:bodyPr/>
        <a:lstStyle/>
        <a:p>
          <a:endParaRPr lang="de-DE"/>
        </a:p>
      </dgm:t>
    </dgm:pt>
    <dgm:pt modelId="{1A5F2F45-B6EE-47E4-BA0B-086D0DB60422}" type="sibTrans" cxnId="{9E7638AA-7BE2-4E08-B608-B2386F54C9A5}">
      <dgm:prSet/>
      <dgm:spPr/>
      <dgm:t>
        <a:bodyPr/>
        <a:lstStyle/>
        <a:p>
          <a:endParaRPr lang="de-DE"/>
        </a:p>
      </dgm:t>
    </dgm:pt>
    <dgm:pt modelId="{823C9DCB-3C3E-4943-9B52-A9A77B3E73BD}">
      <dgm:prSet custT="1"/>
      <dgm:spPr/>
      <dgm:t>
        <a:bodyPr/>
        <a:lstStyle/>
        <a:p>
          <a:r>
            <a:rPr lang="de-DE" sz="1600" i="1" dirty="0" smtClean="0">
              <a:latin typeface="+mn-lt"/>
              <a:cs typeface="Arial" panose="020B0604020202020204" pitchFamily="34" charset="0"/>
            </a:rPr>
            <a:t>Wirkungen internationaler Kulturarbeit</a:t>
          </a:r>
        </a:p>
      </dgm:t>
    </dgm:pt>
    <dgm:pt modelId="{62211303-3147-4299-AE3D-57B51A7BA429}" type="parTrans" cxnId="{C682B33B-433A-4E0D-A699-4DA2AF4DA888}">
      <dgm:prSet/>
      <dgm:spPr/>
      <dgm:t>
        <a:bodyPr/>
        <a:lstStyle/>
        <a:p>
          <a:endParaRPr lang="de-DE"/>
        </a:p>
      </dgm:t>
    </dgm:pt>
    <dgm:pt modelId="{DDFBC4FE-2F00-4B03-ADDE-7A2E73BDF70F}" type="sibTrans" cxnId="{C682B33B-433A-4E0D-A699-4DA2AF4DA888}">
      <dgm:prSet/>
      <dgm:spPr/>
      <dgm:t>
        <a:bodyPr/>
        <a:lstStyle/>
        <a:p>
          <a:endParaRPr lang="de-DE"/>
        </a:p>
      </dgm:t>
    </dgm:pt>
    <dgm:pt modelId="{EDDE528B-AFA1-4954-86C0-D70397E956E6}" type="pres">
      <dgm:prSet presAssocID="{C4CE118C-93B3-4D37-9461-CEE153EE55B5}" presName="linear" presStyleCnt="0">
        <dgm:presLayoutVars>
          <dgm:animLvl val="lvl"/>
          <dgm:resizeHandles val="exact"/>
        </dgm:presLayoutVars>
      </dgm:prSet>
      <dgm:spPr/>
      <dgm:t>
        <a:bodyPr/>
        <a:lstStyle/>
        <a:p>
          <a:endParaRPr lang="de-DE"/>
        </a:p>
      </dgm:t>
    </dgm:pt>
    <dgm:pt modelId="{FD60E0E2-D6D0-4D7A-9DAC-FFF92B6AB1D0}" type="pres">
      <dgm:prSet presAssocID="{D59AA5EB-20BF-43A2-9179-BA5BB89C6DD9}" presName="parentText" presStyleLbl="node1" presStyleIdx="0" presStyleCnt="1" custScaleY="48154">
        <dgm:presLayoutVars>
          <dgm:chMax val="0"/>
          <dgm:bulletEnabled val="1"/>
        </dgm:presLayoutVars>
      </dgm:prSet>
      <dgm:spPr/>
      <dgm:t>
        <a:bodyPr/>
        <a:lstStyle/>
        <a:p>
          <a:endParaRPr lang="de-DE"/>
        </a:p>
      </dgm:t>
    </dgm:pt>
    <dgm:pt modelId="{50DC53F9-6CCB-46D4-BD3E-5C66025ADE2C}" type="pres">
      <dgm:prSet presAssocID="{D59AA5EB-20BF-43A2-9179-BA5BB89C6DD9}" presName="childText" presStyleLbl="revTx" presStyleIdx="0" presStyleCnt="1">
        <dgm:presLayoutVars>
          <dgm:bulletEnabled val="1"/>
        </dgm:presLayoutVars>
      </dgm:prSet>
      <dgm:spPr/>
      <dgm:t>
        <a:bodyPr/>
        <a:lstStyle/>
        <a:p>
          <a:endParaRPr lang="de-DE"/>
        </a:p>
      </dgm:t>
    </dgm:pt>
  </dgm:ptLst>
  <dgm:cxnLst>
    <dgm:cxn modelId="{ACF07E42-A1F1-48D7-88F5-3FEF85E54451}" type="presOf" srcId="{D59AA5EB-20BF-43A2-9179-BA5BB89C6DD9}" destId="{FD60E0E2-D6D0-4D7A-9DAC-FFF92B6AB1D0}" srcOrd="0" destOrd="0" presId="urn:microsoft.com/office/officeart/2005/8/layout/vList2"/>
    <dgm:cxn modelId="{05A6F15A-494B-4A34-9460-04A9C14E18CB}" type="presOf" srcId="{50CEEE76-FBDE-497E-8A39-4A7C63A46234}" destId="{50DC53F9-6CCB-46D4-BD3E-5C66025ADE2C}" srcOrd="0" destOrd="2" presId="urn:microsoft.com/office/officeart/2005/8/layout/vList2"/>
    <dgm:cxn modelId="{2D9203A7-B63A-459D-8ADE-E46F5CD4EA89}" type="presOf" srcId="{E5F4095A-590F-45FD-893D-75F8D2B00FF7}" destId="{50DC53F9-6CCB-46D4-BD3E-5C66025ADE2C}" srcOrd="0" destOrd="1" presId="urn:microsoft.com/office/officeart/2005/8/layout/vList2"/>
    <dgm:cxn modelId="{976C8691-F1BF-4D8F-B108-317B6B2240A0}" srcId="{D59AA5EB-20BF-43A2-9179-BA5BB89C6DD9}" destId="{9FAB8C99-0A49-444E-B272-F2F2886BCEEB}" srcOrd="4" destOrd="0" parTransId="{2E808DD0-0546-489B-8227-18E548AB8778}" sibTransId="{14BA5AA1-DC8D-4636-A343-9424F5B2AC66}"/>
    <dgm:cxn modelId="{05FD7F69-6D89-4987-A112-D76B2E68D45E}" type="presOf" srcId="{C4CE118C-93B3-4D37-9461-CEE153EE55B5}" destId="{EDDE528B-AFA1-4954-86C0-D70397E956E6}" srcOrd="0" destOrd="0" presId="urn:microsoft.com/office/officeart/2005/8/layout/vList2"/>
    <dgm:cxn modelId="{0E049AA7-89DD-4344-8142-92D20967C3E4}" srcId="{D59AA5EB-20BF-43A2-9179-BA5BB89C6DD9}" destId="{CD231A02-D205-4FA3-80C0-F665FB6E2C37}" srcOrd="0" destOrd="0" parTransId="{0368E281-5D4F-4F5C-9484-BB4015FB8A62}" sibTransId="{57C40D5F-B209-43D1-942C-11D3D607787A}"/>
    <dgm:cxn modelId="{432683E7-2FCC-4A8F-B540-4223D7776F3C}" type="presOf" srcId="{578190CB-0031-48E7-8154-49A01C406867}" destId="{50DC53F9-6CCB-46D4-BD3E-5C66025ADE2C}" srcOrd="0" destOrd="3" presId="urn:microsoft.com/office/officeart/2005/8/layout/vList2"/>
    <dgm:cxn modelId="{13C958D0-D8F0-42F2-B9FB-9D56BEDE039C}" srcId="{C4CE118C-93B3-4D37-9461-CEE153EE55B5}" destId="{D59AA5EB-20BF-43A2-9179-BA5BB89C6DD9}" srcOrd="0" destOrd="0" parTransId="{9EF93B7E-3F2B-49C2-BDCB-955E679005E5}" sibTransId="{3596BAA6-E011-433C-AD52-41A445F72BC8}"/>
    <dgm:cxn modelId="{BE1CC2AA-38C6-41B7-9CF3-2368077B0446}" type="presOf" srcId="{CD231A02-D205-4FA3-80C0-F665FB6E2C37}" destId="{50DC53F9-6CCB-46D4-BD3E-5C66025ADE2C}" srcOrd="0" destOrd="0" presId="urn:microsoft.com/office/officeart/2005/8/layout/vList2"/>
    <dgm:cxn modelId="{50883E1A-BDFC-4210-AF1F-EA61BCBFF1C7}" type="presOf" srcId="{C4C79E53-473B-4F80-8758-58662079A048}" destId="{50DC53F9-6CCB-46D4-BD3E-5C66025ADE2C}" srcOrd="0" destOrd="5" presId="urn:microsoft.com/office/officeart/2005/8/layout/vList2"/>
    <dgm:cxn modelId="{95169D3B-FD3D-4902-BC74-5184C64ED236}" srcId="{D59AA5EB-20BF-43A2-9179-BA5BB89C6DD9}" destId="{50CEEE76-FBDE-497E-8A39-4A7C63A46234}" srcOrd="2" destOrd="0" parTransId="{CE707383-E245-4EEA-9820-C251BA53C838}" sibTransId="{6B710FCF-291D-40CC-A7D4-B8A939EF86AD}"/>
    <dgm:cxn modelId="{8A057839-B1D5-4CA5-A6F8-57BA63B716E9}" srcId="{D59AA5EB-20BF-43A2-9179-BA5BB89C6DD9}" destId="{578190CB-0031-48E7-8154-49A01C406867}" srcOrd="3" destOrd="0" parTransId="{A68EDBD2-F954-49ED-8C2B-8D0B479DBF7D}" sibTransId="{8A860C12-0A47-4609-B670-F427DCDF67C3}"/>
    <dgm:cxn modelId="{826CC604-C757-436C-9EBC-5629628AF02D}" type="presOf" srcId="{9FAB8C99-0A49-444E-B272-F2F2886BCEEB}" destId="{50DC53F9-6CCB-46D4-BD3E-5C66025ADE2C}" srcOrd="0" destOrd="4" presId="urn:microsoft.com/office/officeart/2005/8/layout/vList2"/>
    <dgm:cxn modelId="{C682B33B-433A-4E0D-A699-4DA2AF4DA888}" srcId="{D59AA5EB-20BF-43A2-9179-BA5BB89C6DD9}" destId="{823C9DCB-3C3E-4943-9B52-A9A77B3E73BD}" srcOrd="6" destOrd="0" parTransId="{62211303-3147-4299-AE3D-57B51A7BA429}" sibTransId="{DDFBC4FE-2F00-4B03-ADDE-7A2E73BDF70F}"/>
    <dgm:cxn modelId="{3619A030-5438-4E25-BFA0-594A3B07E251}" srcId="{D59AA5EB-20BF-43A2-9179-BA5BB89C6DD9}" destId="{E5F4095A-590F-45FD-893D-75F8D2B00FF7}" srcOrd="1" destOrd="0" parTransId="{6D5D38AF-F5B5-4E05-9DDF-0858ED29E897}" sibTransId="{9282DE12-02DB-46E8-B997-35AD261D8BC6}"/>
    <dgm:cxn modelId="{9E7638AA-7BE2-4E08-B608-B2386F54C9A5}" srcId="{D59AA5EB-20BF-43A2-9179-BA5BB89C6DD9}" destId="{C4C79E53-473B-4F80-8758-58662079A048}" srcOrd="5" destOrd="0" parTransId="{8F35D301-22CB-4642-BBE6-80EC9915671A}" sibTransId="{1A5F2F45-B6EE-47E4-BA0B-086D0DB60422}"/>
    <dgm:cxn modelId="{C96DB9EF-6E76-4D55-8DD1-B8111688C798}" type="presOf" srcId="{823C9DCB-3C3E-4943-9B52-A9A77B3E73BD}" destId="{50DC53F9-6CCB-46D4-BD3E-5C66025ADE2C}" srcOrd="0" destOrd="6" presId="urn:microsoft.com/office/officeart/2005/8/layout/vList2"/>
    <dgm:cxn modelId="{A1B414DC-89CC-493F-ADF8-5E7419AFC656}" type="presParOf" srcId="{EDDE528B-AFA1-4954-86C0-D70397E956E6}" destId="{FD60E0E2-D6D0-4D7A-9DAC-FFF92B6AB1D0}" srcOrd="0" destOrd="0" presId="urn:microsoft.com/office/officeart/2005/8/layout/vList2"/>
    <dgm:cxn modelId="{B18D949B-B276-4BA2-8251-10EA3D846BA4}" type="presParOf" srcId="{EDDE528B-AFA1-4954-86C0-D70397E956E6}" destId="{50DC53F9-6CCB-46D4-BD3E-5C66025ADE2C}"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CE118C-93B3-4D37-9461-CEE153EE55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59AA5EB-20BF-43A2-9179-BA5BB89C6DD9}">
      <dgm:prSet custT="1"/>
      <dgm:spPr>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dgm:spPr>
      <dgm:t>
        <a:bodyPr/>
        <a:lstStyle/>
        <a:p>
          <a:pPr rtl="0"/>
          <a:r>
            <a:rPr lang="de-DE" sz="1800" dirty="0" smtClean="0">
              <a:solidFill>
                <a:schemeClr val="accent6">
                  <a:lumMod val="50000"/>
                </a:schemeClr>
              </a:solidFill>
            </a:rPr>
            <a:t>Mitveranstalter des Hans-Diers-Symposium für Kulturmarketing</a:t>
          </a:r>
          <a:endParaRPr lang="de-DE" sz="1800" dirty="0">
            <a:solidFill>
              <a:schemeClr val="accent6">
                <a:lumMod val="50000"/>
              </a:schemeClr>
            </a:solidFill>
          </a:endParaRPr>
        </a:p>
      </dgm:t>
    </dgm:pt>
    <dgm:pt modelId="{9EF93B7E-3F2B-49C2-BDCB-955E679005E5}" type="parTrans" cxnId="{13C958D0-D8F0-42F2-B9FB-9D56BEDE039C}">
      <dgm:prSet/>
      <dgm:spPr/>
      <dgm:t>
        <a:bodyPr/>
        <a:lstStyle/>
        <a:p>
          <a:endParaRPr lang="de-DE"/>
        </a:p>
      </dgm:t>
    </dgm:pt>
    <dgm:pt modelId="{3596BAA6-E011-433C-AD52-41A445F72BC8}" type="sibTrans" cxnId="{13C958D0-D8F0-42F2-B9FB-9D56BEDE039C}">
      <dgm:prSet/>
      <dgm:spPr/>
      <dgm:t>
        <a:bodyPr/>
        <a:lstStyle/>
        <a:p>
          <a:endParaRPr lang="de-DE"/>
        </a:p>
      </dgm:t>
    </dgm:pt>
    <dgm:pt modelId="{CD231A02-D205-4FA3-80C0-F665FB6E2C37}">
      <dgm:prSet custT="1"/>
      <dgm:spPr/>
      <dgm:t>
        <a:bodyPr/>
        <a:lstStyle/>
        <a:p>
          <a:pPr rtl="0"/>
          <a:r>
            <a:rPr lang="de-DE" sz="1400" i="1" dirty="0" smtClean="0">
              <a:solidFill>
                <a:schemeClr val="tx1"/>
              </a:solidFill>
            </a:rPr>
            <a:t>2016 Megatrends die uns angehen</a:t>
          </a:r>
          <a:endParaRPr lang="de-DE" sz="1400" dirty="0">
            <a:solidFill>
              <a:schemeClr val="tx1"/>
            </a:solidFill>
          </a:endParaRPr>
        </a:p>
      </dgm:t>
    </dgm:pt>
    <dgm:pt modelId="{0368E281-5D4F-4F5C-9484-BB4015FB8A62}" type="parTrans" cxnId="{0E049AA7-89DD-4344-8142-92D20967C3E4}">
      <dgm:prSet/>
      <dgm:spPr/>
      <dgm:t>
        <a:bodyPr/>
        <a:lstStyle/>
        <a:p>
          <a:endParaRPr lang="de-DE"/>
        </a:p>
      </dgm:t>
    </dgm:pt>
    <dgm:pt modelId="{57C40D5F-B209-43D1-942C-11D3D607787A}" type="sibTrans" cxnId="{0E049AA7-89DD-4344-8142-92D20967C3E4}">
      <dgm:prSet/>
      <dgm:spPr/>
      <dgm:t>
        <a:bodyPr/>
        <a:lstStyle/>
        <a:p>
          <a:endParaRPr lang="de-DE"/>
        </a:p>
      </dgm:t>
    </dgm:pt>
    <dgm:pt modelId="{A8FBA079-1627-4893-971F-152FCAC2BA28}">
      <dgm:prSet custT="1"/>
      <dgm:spPr/>
      <dgm:t>
        <a:bodyPr/>
        <a:lstStyle/>
        <a:p>
          <a:pPr rtl="0"/>
          <a:r>
            <a:rPr lang="de-DE" sz="1400" i="1" dirty="0" smtClean="0">
              <a:solidFill>
                <a:schemeClr val="tx1"/>
              </a:solidFill>
            </a:rPr>
            <a:t>2015 Marke.Märkte.Marketing</a:t>
          </a:r>
          <a:endParaRPr lang="de-DE" sz="1400" dirty="0">
            <a:solidFill>
              <a:schemeClr val="tx1"/>
            </a:solidFill>
          </a:endParaRPr>
        </a:p>
      </dgm:t>
    </dgm:pt>
    <dgm:pt modelId="{4F264D3A-96FB-4AE2-B24A-DBA27C245480}" type="parTrans" cxnId="{5318D4B8-B063-4C34-86F2-023C645A719F}">
      <dgm:prSet/>
      <dgm:spPr/>
      <dgm:t>
        <a:bodyPr/>
        <a:lstStyle/>
        <a:p>
          <a:endParaRPr lang="de-DE"/>
        </a:p>
      </dgm:t>
    </dgm:pt>
    <dgm:pt modelId="{F961B5B4-2ED9-4E1B-852B-F18C7505FB6B}" type="sibTrans" cxnId="{5318D4B8-B063-4C34-86F2-023C645A719F}">
      <dgm:prSet/>
      <dgm:spPr/>
      <dgm:t>
        <a:bodyPr/>
        <a:lstStyle/>
        <a:p>
          <a:endParaRPr lang="de-DE"/>
        </a:p>
      </dgm:t>
    </dgm:pt>
    <dgm:pt modelId="{66AA5E47-1BE6-4721-BF1F-6D490100422F}">
      <dgm:prSet custT="1"/>
      <dgm:spPr/>
      <dgm:t>
        <a:bodyPr/>
        <a:lstStyle/>
        <a:p>
          <a:pPr rtl="0"/>
          <a:r>
            <a:rPr lang="de-DE" sz="1400" i="1" dirty="0" smtClean="0">
              <a:solidFill>
                <a:schemeClr val="tx1"/>
              </a:solidFill>
            </a:rPr>
            <a:t>2014 TRAU DICH! Gegen die Schwellenangst in Kultureinrichtungen</a:t>
          </a:r>
          <a:endParaRPr lang="de-DE" sz="1400" dirty="0">
            <a:solidFill>
              <a:schemeClr val="tx1"/>
            </a:solidFill>
          </a:endParaRPr>
        </a:p>
      </dgm:t>
    </dgm:pt>
    <dgm:pt modelId="{A54CCB26-F243-4D24-A925-18EF0C1C0DF3}" type="parTrans" cxnId="{841CB8FA-D7B6-49C6-86A1-E4D1A0736A91}">
      <dgm:prSet/>
      <dgm:spPr/>
      <dgm:t>
        <a:bodyPr/>
        <a:lstStyle/>
        <a:p>
          <a:endParaRPr lang="de-DE"/>
        </a:p>
      </dgm:t>
    </dgm:pt>
    <dgm:pt modelId="{55600B73-9FE2-48C0-919B-AC5FEDCB055A}" type="sibTrans" cxnId="{841CB8FA-D7B6-49C6-86A1-E4D1A0736A91}">
      <dgm:prSet/>
      <dgm:spPr/>
      <dgm:t>
        <a:bodyPr/>
        <a:lstStyle/>
        <a:p>
          <a:endParaRPr lang="de-DE"/>
        </a:p>
      </dgm:t>
    </dgm:pt>
    <dgm:pt modelId="{270640B5-D4CA-4231-B070-A131964F375C}">
      <dgm:prSet custT="1"/>
      <dgm:spPr/>
      <dgm:t>
        <a:bodyPr/>
        <a:lstStyle/>
        <a:p>
          <a:pPr rtl="0"/>
          <a:r>
            <a:rPr lang="de-DE" sz="1400" i="1" dirty="0" smtClean="0">
              <a:solidFill>
                <a:schemeClr val="tx1"/>
              </a:solidFill>
            </a:rPr>
            <a:t>2013 Zielgruppe DIE JUNGEN</a:t>
          </a:r>
          <a:endParaRPr lang="de-DE" sz="1400" dirty="0">
            <a:solidFill>
              <a:schemeClr val="tx1"/>
            </a:solidFill>
          </a:endParaRPr>
        </a:p>
      </dgm:t>
    </dgm:pt>
    <dgm:pt modelId="{144EA93B-E4FF-42DC-8980-08531B6D6C9A}" type="parTrans" cxnId="{B50B5E99-1933-4767-BBC5-6FDBD6405DA8}">
      <dgm:prSet/>
      <dgm:spPr/>
      <dgm:t>
        <a:bodyPr/>
        <a:lstStyle/>
        <a:p>
          <a:endParaRPr lang="de-DE"/>
        </a:p>
      </dgm:t>
    </dgm:pt>
    <dgm:pt modelId="{278F8586-6F0E-4A71-BF63-8768AF654F49}" type="sibTrans" cxnId="{B50B5E99-1933-4767-BBC5-6FDBD6405DA8}">
      <dgm:prSet/>
      <dgm:spPr/>
      <dgm:t>
        <a:bodyPr/>
        <a:lstStyle/>
        <a:p>
          <a:endParaRPr lang="de-DE"/>
        </a:p>
      </dgm:t>
    </dgm:pt>
    <dgm:pt modelId="{6B319C05-32AB-431F-9452-8A95AB8AE93C}">
      <dgm:prSet custT="1"/>
      <dgm:spPr/>
      <dgm:t>
        <a:bodyPr/>
        <a:lstStyle/>
        <a:p>
          <a:pPr rtl="0"/>
          <a:r>
            <a:rPr lang="de-DE" sz="1400" i="1" dirty="0" smtClean="0">
              <a:solidFill>
                <a:schemeClr val="tx1"/>
              </a:solidFill>
            </a:rPr>
            <a:t>2012 Fachtagung zu Ehren von Hans Diers</a:t>
          </a:r>
          <a:endParaRPr lang="de-DE" sz="1400" dirty="0">
            <a:solidFill>
              <a:schemeClr val="tx1"/>
            </a:solidFill>
          </a:endParaRPr>
        </a:p>
      </dgm:t>
    </dgm:pt>
    <dgm:pt modelId="{A5D2D0FA-6432-4FF5-981C-9056028A9FBE}" type="parTrans" cxnId="{64260793-1AC0-4430-BDF5-1E31DD2928A8}">
      <dgm:prSet/>
      <dgm:spPr/>
      <dgm:t>
        <a:bodyPr/>
        <a:lstStyle/>
        <a:p>
          <a:endParaRPr lang="de-DE"/>
        </a:p>
      </dgm:t>
    </dgm:pt>
    <dgm:pt modelId="{C06CC9D3-F043-4521-837A-F95BF66A7494}" type="sibTrans" cxnId="{64260793-1AC0-4430-BDF5-1E31DD2928A8}">
      <dgm:prSet/>
      <dgm:spPr/>
      <dgm:t>
        <a:bodyPr/>
        <a:lstStyle/>
        <a:p>
          <a:endParaRPr lang="de-DE"/>
        </a:p>
      </dgm:t>
    </dgm:pt>
    <dgm:pt modelId="{6CD52E0A-397A-42B2-AA38-D7272099D266}">
      <dgm:prSet custT="1"/>
      <dgm:spPr>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dgm:spPr>
      <dgm:t>
        <a:bodyPr/>
        <a:lstStyle/>
        <a:p>
          <a:pPr rtl="0"/>
          <a:r>
            <a:rPr lang="de-DE" sz="1800" dirty="0" smtClean="0">
              <a:solidFill>
                <a:schemeClr val="accent6">
                  <a:lumMod val="50000"/>
                </a:schemeClr>
              </a:solidFill>
            </a:rPr>
            <a:t>Kooperation mit der Hochschule Bremen</a:t>
          </a:r>
          <a:endParaRPr lang="de-DE" sz="1800" dirty="0">
            <a:solidFill>
              <a:schemeClr val="accent6">
                <a:lumMod val="50000"/>
              </a:schemeClr>
            </a:solidFill>
          </a:endParaRPr>
        </a:p>
      </dgm:t>
    </dgm:pt>
    <dgm:pt modelId="{38C8F394-1ED3-4B3C-BE52-60CC86FE6047}" type="parTrans" cxnId="{E85CA025-E443-4F44-87E2-06CC72C67493}">
      <dgm:prSet/>
      <dgm:spPr/>
      <dgm:t>
        <a:bodyPr/>
        <a:lstStyle/>
        <a:p>
          <a:endParaRPr lang="de-DE"/>
        </a:p>
      </dgm:t>
    </dgm:pt>
    <dgm:pt modelId="{2FB5F115-B323-48A0-A2C0-C0D034F2D730}" type="sibTrans" cxnId="{E85CA025-E443-4F44-87E2-06CC72C67493}">
      <dgm:prSet/>
      <dgm:spPr/>
      <dgm:t>
        <a:bodyPr/>
        <a:lstStyle/>
        <a:p>
          <a:endParaRPr lang="de-DE"/>
        </a:p>
      </dgm:t>
    </dgm:pt>
    <dgm:pt modelId="{79ACABF5-7849-4D5A-AE0A-D30886849771}">
      <dgm:prSet custT="1"/>
      <dgm:spPr/>
      <dgm:t>
        <a:bodyPr/>
        <a:lstStyle/>
        <a:p>
          <a:pPr rtl="0"/>
          <a:r>
            <a:rPr lang="de-DE" sz="1400" i="1" dirty="0" smtClean="0"/>
            <a:t>Prof. Dr. Peter Schmidt - Leiter des Master-Studiengangs Kulturmanagement </a:t>
          </a:r>
          <a:endParaRPr lang="de-DE" sz="1400" dirty="0"/>
        </a:p>
      </dgm:t>
    </dgm:pt>
    <dgm:pt modelId="{F36633FD-9796-4E44-ADE3-217AABBDEE5A}" type="parTrans" cxnId="{371BD35C-64A3-4549-B33F-73B3B0CDE516}">
      <dgm:prSet/>
      <dgm:spPr/>
      <dgm:t>
        <a:bodyPr/>
        <a:lstStyle/>
        <a:p>
          <a:endParaRPr lang="de-DE"/>
        </a:p>
      </dgm:t>
    </dgm:pt>
    <dgm:pt modelId="{B35DBF10-53F6-4797-8ADB-62CDD5CC2B47}" type="sibTrans" cxnId="{371BD35C-64A3-4549-B33F-73B3B0CDE516}">
      <dgm:prSet/>
      <dgm:spPr/>
      <dgm:t>
        <a:bodyPr/>
        <a:lstStyle/>
        <a:p>
          <a:endParaRPr lang="de-DE"/>
        </a:p>
      </dgm:t>
    </dgm:pt>
    <dgm:pt modelId="{19F871D8-687D-4835-9E7D-2F210389D1FC}">
      <dgm:prSet custT="1"/>
      <dgm:spPr/>
      <dgm:t>
        <a:bodyPr/>
        <a:lstStyle/>
        <a:p>
          <a:pPr rtl="0"/>
          <a:r>
            <a:rPr lang="de-DE" sz="1400" i="1" dirty="0" smtClean="0"/>
            <a:t>Mitglied Forschungscluster Lebensqualität </a:t>
          </a:r>
          <a:endParaRPr lang="de-DE" sz="1400" dirty="0"/>
        </a:p>
      </dgm:t>
    </dgm:pt>
    <dgm:pt modelId="{08462DEC-A69A-4E8D-9850-7F47659DEB5E}" type="parTrans" cxnId="{F30DF413-75C6-4069-92BC-0C08F5262C0E}">
      <dgm:prSet/>
      <dgm:spPr/>
      <dgm:t>
        <a:bodyPr/>
        <a:lstStyle/>
        <a:p>
          <a:endParaRPr lang="de-DE"/>
        </a:p>
      </dgm:t>
    </dgm:pt>
    <dgm:pt modelId="{505C453A-DE94-4A11-B02A-02E93668F60D}" type="sibTrans" cxnId="{F30DF413-75C6-4069-92BC-0C08F5262C0E}">
      <dgm:prSet/>
      <dgm:spPr/>
      <dgm:t>
        <a:bodyPr/>
        <a:lstStyle/>
        <a:p>
          <a:endParaRPr lang="de-DE"/>
        </a:p>
      </dgm:t>
    </dgm:pt>
    <dgm:pt modelId="{D43FD5BD-29C7-410F-803C-281D32823856}">
      <dgm:prSet custT="1"/>
      <dgm:spPr/>
      <dgm:t>
        <a:bodyPr/>
        <a:lstStyle/>
        <a:p>
          <a:pPr rtl="0"/>
          <a:r>
            <a:rPr lang="de-DE" sz="1400" i="1" dirty="0" smtClean="0"/>
            <a:t>Projektkooperationen</a:t>
          </a:r>
          <a:endParaRPr lang="de-DE" sz="1400" dirty="0"/>
        </a:p>
      </dgm:t>
    </dgm:pt>
    <dgm:pt modelId="{0FF497FE-471A-467E-BF89-0B171AF2E17C}" type="parTrans" cxnId="{344397B6-905D-437F-88C3-CBF25A8E5A52}">
      <dgm:prSet/>
      <dgm:spPr/>
      <dgm:t>
        <a:bodyPr/>
        <a:lstStyle/>
        <a:p>
          <a:endParaRPr lang="de-DE"/>
        </a:p>
      </dgm:t>
    </dgm:pt>
    <dgm:pt modelId="{77AD7DBE-ACE9-4841-BF76-12386CED1F35}" type="sibTrans" cxnId="{344397B6-905D-437F-88C3-CBF25A8E5A52}">
      <dgm:prSet/>
      <dgm:spPr/>
      <dgm:t>
        <a:bodyPr/>
        <a:lstStyle/>
        <a:p>
          <a:endParaRPr lang="de-DE"/>
        </a:p>
      </dgm:t>
    </dgm:pt>
    <dgm:pt modelId="{9ECBED2E-5070-4CA3-90FF-DC82B634C3F0}">
      <dgm:prSet custT="1"/>
      <dgm:spPr>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dgm:spPr>
      <dgm:t>
        <a:bodyPr/>
        <a:lstStyle/>
        <a:p>
          <a:pPr rtl="0"/>
          <a:r>
            <a:rPr lang="de-DE" sz="1800" dirty="0" smtClean="0">
              <a:solidFill>
                <a:schemeClr val="accent6">
                  <a:lumMod val="50000"/>
                </a:schemeClr>
              </a:solidFill>
            </a:rPr>
            <a:t>Aktive Mitgliedschaften</a:t>
          </a:r>
          <a:endParaRPr lang="de-DE" sz="1800" dirty="0">
            <a:solidFill>
              <a:schemeClr val="accent6">
                <a:lumMod val="50000"/>
              </a:schemeClr>
            </a:solidFill>
          </a:endParaRPr>
        </a:p>
      </dgm:t>
    </dgm:pt>
    <dgm:pt modelId="{3471675E-E20E-4B85-90EB-87CF22B43956}" type="parTrans" cxnId="{62BF1283-AF0A-45BD-A3AC-1B86C230EFE2}">
      <dgm:prSet/>
      <dgm:spPr/>
      <dgm:t>
        <a:bodyPr/>
        <a:lstStyle/>
        <a:p>
          <a:endParaRPr lang="de-DE"/>
        </a:p>
      </dgm:t>
    </dgm:pt>
    <dgm:pt modelId="{B36B6E3F-F089-4FFB-B70F-323A8DE2B1A6}" type="sibTrans" cxnId="{62BF1283-AF0A-45BD-A3AC-1B86C230EFE2}">
      <dgm:prSet/>
      <dgm:spPr/>
      <dgm:t>
        <a:bodyPr/>
        <a:lstStyle/>
        <a:p>
          <a:endParaRPr lang="de-DE"/>
        </a:p>
      </dgm:t>
    </dgm:pt>
    <dgm:pt modelId="{2ED92283-446D-41B9-8CD3-7381033E42B9}">
      <dgm:prSet custT="1"/>
      <dgm:spPr/>
      <dgm:t>
        <a:bodyPr/>
        <a:lstStyle/>
        <a:p>
          <a:pPr rtl="0"/>
          <a:r>
            <a:rPr lang="de-DE" sz="1400" i="1" dirty="0" smtClean="0"/>
            <a:t>Degeval -  AK Methoden in der Evaluation</a:t>
          </a:r>
          <a:endParaRPr lang="de-DE" sz="1400" dirty="0"/>
        </a:p>
      </dgm:t>
    </dgm:pt>
    <dgm:pt modelId="{2370565D-570C-4028-AE6E-A3A8C1F86322}" type="parTrans" cxnId="{DAA991A0-5D5F-432D-85C9-8FFDCF04EFCC}">
      <dgm:prSet/>
      <dgm:spPr/>
      <dgm:t>
        <a:bodyPr/>
        <a:lstStyle/>
        <a:p>
          <a:endParaRPr lang="de-DE"/>
        </a:p>
      </dgm:t>
    </dgm:pt>
    <dgm:pt modelId="{898BC9A2-F3B8-4B10-85C4-4C83FD6BE979}" type="sibTrans" cxnId="{DAA991A0-5D5F-432D-85C9-8FFDCF04EFCC}">
      <dgm:prSet/>
      <dgm:spPr/>
      <dgm:t>
        <a:bodyPr/>
        <a:lstStyle/>
        <a:p>
          <a:endParaRPr lang="de-DE"/>
        </a:p>
      </dgm:t>
    </dgm:pt>
    <dgm:pt modelId="{7ABE6789-369D-47B3-92F4-2D25921CFC1B}">
      <dgm:prSet custT="1"/>
      <dgm:spPr/>
      <dgm:t>
        <a:bodyPr/>
        <a:lstStyle/>
        <a:p>
          <a:pPr rtl="0"/>
          <a:r>
            <a:rPr lang="de-DE" sz="1400" i="1" dirty="0" smtClean="0"/>
            <a:t>Fachverband Kulturmanagement, Kulturpolitische Gesellschaft</a:t>
          </a:r>
          <a:endParaRPr lang="de-DE" sz="1400" dirty="0"/>
        </a:p>
      </dgm:t>
    </dgm:pt>
    <dgm:pt modelId="{FF90873B-1AA0-44D1-92D9-09D763A5DEB7}" type="parTrans" cxnId="{9D198FCE-6312-4DB9-AD25-BFBB3E0E3ABB}">
      <dgm:prSet/>
      <dgm:spPr/>
      <dgm:t>
        <a:bodyPr/>
        <a:lstStyle/>
        <a:p>
          <a:endParaRPr lang="de-DE"/>
        </a:p>
      </dgm:t>
    </dgm:pt>
    <dgm:pt modelId="{56831ACB-DC03-4687-B18F-C6D47ACD3EC5}" type="sibTrans" cxnId="{9D198FCE-6312-4DB9-AD25-BFBB3E0E3ABB}">
      <dgm:prSet/>
      <dgm:spPr/>
      <dgm:t>
        <a:bodyPr/>
        <a:lstStyle/>
        <a:p>
          <a:endParaRPr lang="de-DE"/>
        </a:p>
      </dgm:t>
    </dgm:pt>
    <dgm:pt modelId="{810BF36F-3A0E-4B13-8A3B-E705E46478B5}">
      <dgm:prSet custT="1"/>
      <dgm:spPr/>
      <dgm:t>
        <a:bodyPr/>
        <a:lstStyle/>
        <a:p>
          <a:pPr rtl="0"/>
          <a:r>
            <a:rPr lang="de-DE" sz="1400" i="1" dirty="0" smtClean="0">
              <a:solidFill>
                <a:schemeClr val="tx1"/>
              </a:solidFill>
            </a:rPr>
            <a:t>2017 Gemeinsam erfolgreich! – Kooperation in der Kulturbranche</a:t>
          </a:r>
          <a:endParaRPr lang="de-DE" sz="1400" i="1" dirty="0">
            <a:solidFill>
              <a:schemeClr val="tx1"/>
            </a:solidFill>
          </a:endParaRPr>
        </a:p>
      </dgm:t>
    </dgm:pt>
    <dgm:pt modelId="{EEB3BBAF-E407-478D-99AA-7A1139B3885A}" type="parTrans" cxnId="{9D719F8C-B620-404A-8C04-8D59387515FA}">
      <dgm:prSet/>
      <dgm:spPr/>
      <dgm:t>
        <a:bodyPr/>
        <a:lstStyle/>
        <a:p>
          <a:endParaRPr lang="de-DE"/>
        </a:p>
      </dgm:t>
    </dgm:pt>
    <dgm:pt modelId="{72BAF63D-ECA5-4614-B30B-B83DB7E159CA}" type="sibTrans" cxnId="{9D719F8C-B620-404A-8C04-8D59387515FA}">
      <dgm:prSet/>
      <dgm:spPr/>
      <dgm:t>
        <a:bodyPr/>
        <a:lstStyle/>
        <a:p>
          <a:endParaRPr lang="de-DE"/>
        </a:p>
      </dgm:t>
    </dgm:pt>
    <dgm:pt modelId="{DD792C58-1EDB-405B-87F0-491D6E92E7F2}">
      <dgm:prSet custT="1"/>
      <dgm:spPr/>
      <dgm:t>
        <a:bodyPr/>
        <a:lstStyle/>
        <a:p>
          <a:pPr rtl="0"/>
          <a:r>
            <a:rPr lang="de-DE" sz="1400" i="1" dirty="0" smtClean="0">
              <a:solidFill>
                <a:schemeClr val="tx1"/>
              </a:solidFill>
            </a:rPr>
            <a:t>2019 Sinn und Unsinn von Vermarktungstrends</a:t>
          </a:r>
          <a:endParaRPr lang="de-DE" sz="1400" i="1" dirty="0">
            <a:solidFill>
              <a:schemeClr val="tx1"/>
            </a:solidFill>
          </a:endParaRPr>
        </a:p>
      </dgm:t>
    </dgm:pt>
    <dgm:pt modelId="{47A31FD2-CCFA-4968-94FB-7EA6C9BB4A11}" type="parTrans" cxnId="{D8A04172-24BB-47A9-9591-649D2AED9C4E}">
      <dgm:prSet/>
      <dgm:spPr/>
      <dgm:t>
        <a:bodyPr/>
        <a:lstStyle/>
        <a:p>
          <a:endParaRPr lang="de-DE"/>
        </a:p>
      </dgm:t>
    </dgm:pt>
    <dgm:pt modelId="{BB6349AF-51FF-412D-8105-64F1FDB4882C}" type="sibTrans" cxnId="{D8A04172-24BB-47A9-9591-649D2AED9C4E}">
      <dgm:prSet/>
      <dgm:spPr/>
      <dgm:t>
        <a:bodyPr/>
        <a:lstStyle/>
        <a:p>
          <a:endParaRPr lang="de-DE"/>
        </a:p>
      </dgm:t>
    </dgm:pt>
    <dgm:pt modelId="{D1592698-B2F9-42EF-BE7B-BE0A1C7B6C3D}">
      <dgm:prSet custT="1"/>
      <dgm:spPr/>
      <dgm:t>
        <a:bodyPr/>
        <a:lstStyle/>
        <a:p>
          <a:pPr rtl="0"/>
          <a:r>
            <a:rPr lang="de-DE" sz="1400" i="1" dirty="0" smtClean="0">
              <a:solidFill>
                <a:schemeClr val="tx1"/>
              </a:solidFill>
            </a:rPr>
            <a:t>2018 Besucher im Blick</a:t>
          </a:r>
          <a:endParaRPr lang="de-DE" sz="1400" i="1" dirty="0">
            <a:solidFill>
              <a:schemeClr val="tx1"/>
            </a:solidFill>
          </a:endParaRPr>
        </a:p>
      </dgm:t>
    </dgm:pt>
    <dgm:pt modelId="{CE7F1E59-3390-400D-A83D-7B25B81EC118}" type="parTrans" cxnId="{406D4A53-0F29-4263-93A4-D592E409594B}">
      <dgm:prSet/>
      <dgm:spPr/>
      <dgm:t>
        <a:bodyPr/>
        <a:lstStyle/>
        <a:p>
          <a:endParaRPr lang="de-DE"/>
        </a:p>
      </dgm:t>
    </dgm:pt>
    <dgm:pt modelId="{AEAFB6BD-9E53-4208-80BF-9F1CB38BA1D4}" type="sibTrans" cxnId="{406D4A53-0F29-4263-93A4-D592E409594B}">
      <dgm:prSet/>
      <dgm:spPr/>
      <dgm:t>
        <a:bodyPr/>
        <a:lstStyle/>
        <a:p>
          <a:endParaRPr lang="de-DE"/>
        </a:p>
      </dgm:t>
    </dgm:pt>
    <dgm:pt modelId="{483D059C-29CC-466A-A3F5-85E657F32BE9}">
      <dgm:prSet custT="1"/>
      <dgm:spPr/>
      <dgm:t>
        <a:bodyPr/>
        <a:lstStyle/>
        <a:p>
          <a:pPr rtl="0"/>
          <a:r>
            <a:rPr lang="de-DE" sz="1400" i="1" dirty="0" smtClean="0">
              <a:solidFill>
                <a:schemeClr val="tx1"/>
              </a:solidFill>
            </a:rPr>
            <a:t>20</a:t>
          </a:r>
          <a:r>
            <a:rPr lang="de-DE" sz="1400" i="1" strike="sngStrike" dirty="0" smtClean="0">
              <a:solidFill>
                <a:schemeClr val="tx1"/>
              </a:solidFill>
            </a:rPr>
            <a:t>20</a:t>
          </a:r>
          <a:r>
            <a:rPr lang="de-DE" sz="1400" i="1" strike="noStrike" dirty="0" smtClean="0">
              <a:solidFill>
                <a:schemeClr val="tx1"/>
              </a:solidFill>
            </a:rPr>
            <a:t>-&gt; </a:t>
          </a:r>
          <a:r>
            <a:rPr lang="de-DE" sz="1400" i="1" dirty="0" smtClean="0">
              <a:solidFill>
                <a:schemeClr val="tx1"/>
              </a:solidFill>
            </a:rPr>
            <a:t>21 Digital erfolgreich – wie es funktionieren kann (19. und 20.4.2021)</a:t>
          </a:r>
          <a:endParaRPr lang="de-DE" sz="1400" i="1" dirty="0">
            <a:solidFill>
              <a:schemeClr val="tx1"/>
            </a:solidFill>
          </a:endParaRPr>
        </a:p>
      </dgm:t>
    </dgm:pt>
    <dgm:pt modelId="{BE179FD6-8260-45DC-9006-817A10AF7F13}" type="parTrans" cxnId="{79B309E4-E091-4E0C-A0F8-CBB955C9469A}">
      <dgm:prSet/>
      <dgm:spPr/>
      <dgm:t>
        <a:bodyPr/>
        <a:lstStyle/>
        <a:p>
          <a:endParaRPr lang="de-DE"/>
        </a:p>
      </dgm:t>
    </dgm:pt>
    <dgm:pt modelId="{27D442F9-9E81-4E0A-BC32-74ACEF4C3DCC}" type="sibTrans" cxnId="{79B309E4-E091-4E0C-A0F8-CBB955C9469A}">
      <dgm:prSet/>
      <dgm:spPr/>
      <dgm:t>
        <a:bodyPr/>
        <a:lstStyle/>
        <a:p>
          <a:endParaRPr lang="de-DE"/>
        </a:p>
      </dgm:t>
    </dgm:pt>
    <dgm:pt modelId="{EDDE528B-AFA1-4954-86C0-D70397E956E6}" type="pres">
      <dgm:prSet presAssocID="{C4CE118C-93B3-4D37-9461-CEE153EE55B5}" presName="linear" presStyleCnt="0">
        <dgm:presLayoutVars>
          <dgm:animLvl val="lvl"/>
          <dgm:resizeHandles val="exact"/>
        </dgm:presLayoutVars>
      </dgm:prSet>
      <dgm:spPr/>
      <dgm:t>
        <a:bodyPr/>
        <a:lstStyle/>
        <a:p>
          <a:endParaRPr lang="de-DE"/>
        </a:p>
      </dgm:t>
    </dgm:pt>
    <dgm:pt modelId="{FD60E0E2-D6D0-4D7A-9DAC-FFF92B6AB1D0}" type="pres">
      <dgm:prSet presAssocID="{D59AA5EB-20BF-43A2-9179-BA5BB89C6DD9}" presName="parentText" presStyleLbl="node1" presStyleIdx="0" presStyleCnt="3">
        <dgm:presLayoutVars>
          <dgm:chMax val="0"/>
          <dgm:bulletEnabled val="1"/>
        </dgm:presLayoutVars>
      </dgm:prSet>
      <dgm:spPr/>
      <dgm:t>
        <a:bodyPr/>
        <a:lstStyle/>
        <a:p>
          <a:endParaRPr lang="de-DE"/>
        </a:p>
      </dgm:t>
    </dgm:pt>
    <dgm:pt modelId="{50DC53F9-6CCB-46D4-BD3E-5C66025ADE2C}" type="pres">
      <dgm:prSet presAssocID="{D59AA5EB-20BF-43A2-9179-BA5BB89C6DD9}" presName="childText" presStyleLbl="revTx" presStyleIdx="0" presStyleCnt="3">
        <dgm:presLayoutVars>
          <dgm:bulletEnabled val="1"/>
        </dgm:presLayoutVars>
      </dgm:prSet>
      <dgm:spPr/>
      <dgm:t>
        <a:bodyPr/>
        <a:lstStyle/>
        <a:p>
          <a:endParaRPr lang="de-DE"/>
        </a:p>
      </dgm:t>
    </dgm:pt>
    <dgm:pt modelId="{58F980B6-2191-4230-86C8-2948C70F6A6B}" type="pres">
      <dgm:prSet presAssocID="{6CD52E0A-397A-42B2-AA38-D7272099D266}" presName="parentText" presStyleLbl="node1" presStyleIdx="1" presStyleCnt="3">
        <dgm:presLayoutVars>
          <dgm:chMax val="0"/>
          <dgm:bulletEnabled val="1"/>
        </dgm:presLayoutVars>
      </dgm:prSet>
      <dgm:spPr/>
      <dgm:t>
        <a:bodyPr/>
        <a:lstStyle/>
        <a:p>
          <a:endParaRPr lang="de-DE"/>
        </a:p>
      </dgm:t>
    </dgm:pt>
    <dgm:pt modelId="{23F87EEC-A32E-416E-A550-9FA390CE2B7B}" type="pres">
      <dgm:prSet presAssocID="{6CD52E0A-397A-42B2-AA38-D7272099D266}" presName="childText" presStyleLbl="revTx" presStyleIdx="1" presStyleCnt="3">
        <dgm:presLayoutVars>
          <dgm:bulletEnabled val="1"/>
        </dgm:presLayoutVars>
      </dgm:prSet>
      <dgm:spPr/>
      <dgm:t>
        <a:bodyPr/>
        <a:lstStyle/>
        <a:p>
          <a:endParaRPr lang="de-DE"/>
        </a:p>
      </dgm:t>
    </dgm:pt>
    <dgm:pt modelId="{A369C369-B20E-4008-A109-82AF88B019E4}" type="pres">
      <dgm:prSet presAssocID="{9ECBED2E-5070-4CA3-90FF-DC82B634C3F0}" presName="parentText" presStyleLbl="node1" presStyleIdx="2" presStyleCnt="3">
        <dgm:presLayoutVars>
          <dgm:chMax val="0"/>
          <dgm:bulletEnabled val="1"/>
        </dgm:presLayoutVars>
      </dgm:prSet>
      <dgm:spPr/>
      <dgm:t>
        <a:bodyPr/>
        <a:lstStyle/>
        <a:p>
          <a:endParaRPr lang="de-DE"/>
        </a:p>
      </dgm:t>
    </dgm:pt>
    <dgm:pt modelId="{D1116DA0-BF1B-4565-B97D-6F7F11F871E5}" type="pres">
      <dgm:prSet presAssocID="{9ECBED2E-5070-4CA3-90FF-DC82B634C3F0}" presName="childText" presStyleLbl="revTx" presStyleIdx="2" presStyleCnt="3">
        <dgm:presLayoutVars>
          <dgm:bulletEnabled val="1"/>
        </dgm:presLayoutVars>
      </dgm:prSet>
      <dgm:spPr/>
      <dgm:t>
        <a:bodyPr/>
        <a:lstStyle/>
        <a:p>
          <a:endParaRPr lang="de-DE"/>
        </a:p>
      </dgm:t>
    </dgm:pt>
  </dgm:ptLst>
  <dgm:cxnLst>
    <dgm:cxn modelId="{79B309E4-E091-4E0C-A0F8-CBB955C9469A}" srcId="{D59AA5EB-20BF-43A2-9179-BA5BB89C6DD9}" destId="{483D059C-29CC-466A-A3F5-85E657F32BE9}" srcOrd="0" destOrd="0" parTransId="{BE179FD6-8260-45DC-9006-817A10AF7F13}" sibTransId="{27D442F9-9E81-4E0A-BC32-74ACEF4C3DCC}"/>
    <dgm:cxn modelId="{9C63FE47-CC3C-4FB7-8E8F-938240F3F6A0}" type="presOf" srcId="{270640B5-D4CA-4231-B070-A131964F375C}" destId="{50DC53F9-6CCB-46D4-BD3E-5C66025ADE2C}" srcOrd="0" destOrd="7" presId="urn:microsoft.com/office/officeart/2005/8/layout/vList2"/>
    <dgm:cxn modelId="{64260793-1AC0-4430-BDF5-1E31DD2928A8}" srcId="{D59AA5EB-20BF-43A2-9179-BA5BB89C6DD9}" destId="{6B319C05-32AB-431F-9452-8A95AB8AE93C}" srcOrd="8" destOrd="0" parTransId="{A5D2D0FA-6432-4FF5-981C-9056028A9FBE}" sibTransId="{C06CC9D3-F043-4521-837A-F95BF66A7494}"/>
    <dgm:cxn modelId="{F30DF413-75C6-4069-92BC-0C08F5262C0E}" srcId="{6CD52E0A-397A-42B2-AA38-D7272099D266}" destId="{19F871D8-687D-4835-9E7D-2F210389D1FC}" srcOrd="1" destOrd="0" parTransId="{08462DEC-A69A-4E8D-9850-7F47659DEB5E}" sibTransId="{505C453A-DE94-4A11-B02A-02E93668F60D}"/>
    <dgm:cxn modelId="{DAA991A0-5D5F-432D-85C9-8FFDCF04EFCC}" srcId="{9ECBED2E-5070-4CA3-90FF-DC82B634C3F0}" destId="{2ED92283-446D-41B9-8CD3-7381033E42B9}" srcOrd="0" destOrd="0" parTransId="{2370565D-570C-4028-AE6E-A3A8C1F86322}" sibTransId="{898BC9A2-F3B8-4B10-85C4-4C83FD6BE979}"/>
    <dgm:cxn modelId="{9D719F8C-B620-404A-8C04-8D59387515FA}" srcId="{D59AA5EB-20BF-43A2-9179-BA5BB89C6DD9}" destId="{810BF36F-3A0E-4B13-8A3B-E705E46478B5}" srcOrd="3" destOrd="0" parTransId="{EEB3BBAF-E407-478D-99AA-7A1139B3885A}" sibTransId="{72BAF63D-ECA5-4614-B30B-B83DB7E159CA}"/>
    <dgm:cxn modelId="{649080BB-6068-418A-9352-64365EFCC668}" type="presOf" srcId="{66AA5E47-1BE6-4721-BF1F-6D490100422F}" destId="{50DC53F9-6CCB-46D4-BD3E-5C66025ADE2C}" srcOrd="0" destOrd="6" presId="urn:microsoft.com/office/officeart/2005/8/layout/vList2"/>
    <dgm:cxn modelId="{D1C7C64D-69B4-46CE-8DF2-34FA0E233F45}" type="presOf" srcId="{A8FBA079-1627-4893-971F-152FCAC2BA28}" destId="{50DC53F9-6CCB-46D4-BD3E-5C66025ADE2C}" srcOrd="0" destOrd="5" presId="urn:microsoft.com/office/officeart/2005/8/layout/vList2"/>
    <dgm:cxn modelId="{5318D4B8-B063-4C34-86F2-023C645A719F}" srcId="{D59AA5EB-20BF-43A2-9179-BA5BB89C6DD9}" destId="{A8FBA079-1627-4893-971F-152FCAC2BA28}" srcOrd="5" destOrd="0" parTransId="{4F264D3A-96FB-4AE2-B24A-DBA27C245480}" sibTransId="{F961B5B4-2ED9-4E1B-852B-F18C7505FB6B}"/>
    <dgm:cxn modelId="{9D198FCE-6312-4DB9-AD25-BFBB3E0E3ABB}" srcId="{9ECBED2E-5070-4CA3-90FF-DC82B634C3F0}" destId="{7ABE6789-369D-47B3-92F4-2D25921CFC1B}" srcOrd="1" destOrd="0" parTransId="{FF90873B-1AA0-44D1-92D9-09D763A5DEB7}" sibTransId="{56831ACB-DC03-4687-B18F-C6D47ACD3EC5}"/>
    <dgm:cxn modelId="{20D48F32-540B-466B-83B0-08CCEF5F1F52}" type="presOf" srcId="{19F871D8-687D-4835-9E7D-2F210389D1FC}" destId="{23F87EEC-A32E-416E-A550-9FA390CE2B7B}" srcOrd="0" destOrd="1" presId="urn:microsoft.com/office/officeart/2005/8/layout/vList2"/>
    <dgm:cxn modelId="{841CB8FA-D7B6-49C6-86A1-E4D1A0736A91}" srcId="{D59AA5EB-20BF-43A2-9179-BA5BB89C6DD9}" destId="{66AA5E47-1BE6-4721-BF1F-6D490100422F}" srcOrd="6" destOrd="0" parTransId="{A54CCB26-F243-4D24-A925-18EF0C1C0DF3}" sibTransId="{55600B73-9FE2-48C0-919B-AC5FEDCB055A}"/>
    <dgm:cxn modelId="{D8A04172-24BB-47A9-9591-649D2AED9C4E}" srcId="{D59AA5EB-20BF-43A2-9179-BA5BB89C6DD9}" destId="{DD792C58-1EDB-405B-87F0-491D6E92E7F2}" srcOrd="1" destOrd="0" parTransId="{47A31FD2-CCFA-4968-94FB-7EA6C9BB4A11}" sibTransId="{BB6349AF-51FF-412D-8105-64F1FDB4882C}"/>
    <dgm:cxn modelId="{B5BFF9A6-EE9D-4256-B12F-FE7284AA6FD2}" type="presOf" srcId="{6CD52E0A-397A-42B2-AA38-D7272099D266}" destId="{58F980B6-2191-4230-86C8-2948C70F6A6B}" srcOrd="0" destOrd="0" presId="urn:microsoft.com/office/officeart/2005/8/layout/vList2"/>
    <dgm:cxn modelId="{7B3BEB4A-D1A8-4BAB-8B1D-96179239FDC2}" type="presOf" srcId="{D59AA5EB-20BF-43A2-9179-BA5BB89C6DD9}" destId="{FD60E0E2-D6D0-4D7A-9DAC-FFF92B6AB1D0}" srcOrd="0" destOrd="0" presId="urn:microsoft.com/office/officeart/2005/8/layout/vList2"/>
    <dgm:cxn modelId="{1CC441BE-7DF4-4957-9335-EE32C200DC7E}" type="presOf" srcId="{7ABE6789-369D-47B3-92F4-2D25921CFC1B}" destId="{D1116DA0-BF1B-4565-B97D-6F7F11F871E5}" srcOrd="0" destOrd="1" presId="urn:microsoft.com/office/officeart/2005/8/layout/vList2"/>
    <dgm:cxn modelId="{E96D2133-8DA3-4C43-9A71-30126155461A}" type="presOf" srcId="{D43FD5BD-29C7-410F-803C-281D32823856}" destId="{23F87EEC-A32E-416E-A550-9FA390CE2B7B}" srcOrd="0" destOrd="2" presId="urn:microsoft.com/office/officeart/2005/8/layout/vList2"/>
    <dgm:cxn modelId="{F7898EE3-F24A-4F17-9AA1-DC32F42DFEAB}" type="presOf" srcId="{C4CE118C-93B3-4D37-9461-CEE153EE55B5}" destId="{EDDE528B-AFA1-4954-86C0-D70397E956E6}" srcOrd="0" destOrd="0" presId="urn:microsoft.com/office/officeart/2005/8/layout/vList2"/>
    <dgm:cxn modelId="{26E919AD-3341-4167-A4E8-1B08F88F3D2A}" type="presOf" srcId="{D1592698-B2F9-42EF-BE7B-BE0A1C7B6C3D}" destId="{50DC53F9-6CCB-46D4-BD3E-5C66025ADE2C}" srcOrd="0" destOrd="2" presId="urn:microsoft.com/office/officeart/2005/8/layout/vList2"/>
    <dgm:cxn modelId="{DD14628D-B080-452D-9A28-14DF28E88392}" type="presOf" srcId="{2ED92283-446D-41B9-8CD3-7381033E42B9}" destId="{D1116DA0-BF1B-4565-B97D-6F7F11F871E5}" srcOrd="0" destOrd="0" presId="urn:microsoft.com/office/officeart/2005/8/layout/vList2"/>
    <dgm:cxn modelId="{9ADF9A99-0DE0-4A45-9571-E72FA509A85C}" type="presOf" srcId="{CD231A02-D205-4FA3-80C0-F665FB6E2C37}" destId="{50DC53F9-6CCB-46D4-BD3E-5C66025ADE2C}" srcOrd="0" destOrd="4" presId="urn:microsoft.com/office/officeart/2005/8/layout/vList2"/>
    <dgm:cxn modelId="{0E049AA7-89DD-4344-8142-92D20967C3E4}" srcId="{D59AA5EB-20BF-43A2-9179-BA5BB89C6DD9}" destId="{CD231A02-D205-4FA3-80C0-F665FB6E2C37}" srcOrd="4" destOrd="0" parTransId="{0368E281-5D4F-4F5C-9484-BB4015FB8A62}" sibTransId="{57C40D5F-B209-43D1-942C-11D3D607787A}"/>
    <dgm:cxn modelId="{B50B5E99-1933-4767-BBC5-6FDBD6405DA8}" srcId="{D59AA5EB-20BF-43A2-9179-BA5BB89C6DD9}" destId="{270640B5-D4CA-4231-B070-A131964F375C}" srcOrd="7" destOrd="0" parTransId="{144EA93B-E4FF-42DC-8980-08531B6D6C9A}" sibTransId="{278F8586-6F0E-4A71-BF63-8768AF654F49}"/>
    <dgm:cxn modelId="{371BD35C-64A3-4549-B33F-73B3B0CDE516}" srcId="{6CD52E0A-397A-42B2-AA38-D7272099D266}" destId="{79ACABF5-7849-4D5A-AE0A-D30886849771}" srcOrd="0" destOrd="0" parTransId="{F36633FD-9796-4E44-ADE3-217AABBDEE5A}" sibTransId="{B35DBF10-53F6-4797-8ADB-62CDD5CC2B47}"/>
    <dgm:cxn modelId="{C160B581-BBD6-4727-866E-1439F0D9CE4C}" type="presOf" srcId="{810BF36F-3A0E-4B13-8A3B-E705E46478B5}" destId="{50DC53F9-6CCB-46D4-BD3E-5C66025ADE2C}" srcOrd="0" destOrd="3" presId="urn:microsoft.com/office/officeart/2005/8/layout/vList2"/>
    <dgm:cxn modelId="{406D4A53-0F29-4263-93A4-D592E409594B}" srcId="{D59AA5EB-20BF-43A2-9179-BA5BB89C6DD9}" destId="{D1592698-B2F9-42EF-BE7B-BE0A1C7B6C3D}" srcOrd="2" destOrd="0" parTransId="{CE7F1E59-3390-400D-A83D-7B25B81EC118}" sibTransId="{AEAFB6BD-9E53-4208-80BF-9F1CB38BA1D4}"/>
    <dgm:cxn modelId="{62BF1283-AF0A-45BD-A3AC-1B86C230EFE2}" srcId="{C4CE118C-93B3-4D37-9461-CEE153EE55B5}" destId="{9ECBED2E-5070-4CA3-90FF-DC82B634C3F0}" srcOrd="2" destOrd="0" parTransId="{3471675E-E20E-4B85-90EB-87CF22B43956}" sibTransId="{B36B6E3F-F089-4FFB-B70F-323A8DE2B1A6}"/>
    <dgm:cxn modelId="{10C968FC-EC77-4342-993B-3B362F2F15E7}" type="presOf" srcId="{483D059C-29CC-466A-A3F5-85E657F32BE9}" destId="{50DC53F9-6CCB-46D4-BD3E-5C66025ADE2C}" srcOrd="0" destOrd="0" presId="urn:microsoft.com/office/officeart/2005/8/layout/vList2"/>
    <dgm:cxn modelId="{344397B6-905D-437F-88C3-CBF25A8E5A52}" srcId="{6CD52E0A-397A-42B2-AA38-D7272099D266}" destId="{D43FD5BD-29C7-410F-803C-281D32823856}" srcOrd="2" destOrd="0" parTransId="{0FF497FE-471A-467E-BF89-0B171AF2E17C}" sibTransId="{77AD7DBE-ACE9-4841-BF76-12386CED1F35}"/>
    <dgm:cxn modelId="{E85CA025-E443-4F44-87E2-06CC72C67493}" srcId="{C4CE118C-93B3-4D37-9461-CEE153EE55B5}" destId="{6CD52E0A-397A-42B2-AA38-D7272099D266}" srcOrd="1" destOrd="0" parTransId="{38C8F394-1ED3-4B3C-BE52-60CC86FE6047}" sibTransId="{2FB5F115-B323-48A0-A2C0-C0D034F2D730}"/>
    <dgm:cxn modelId="{4CC4A898-8D6C-4B87-9E98-4EAD82022084}" type="presOf" srcId="{6B319C05-32AB-431F-9452-8A95AB8AE93C}" destId="{50DC53F9-6CCB-46D4-BD3E-5C66025ADE2C}" srcOrd="0" destOrd="8" presId="urn:microsoft.com/office/officeart/2005/8/layout/vList2"/>
    <dgm:cxn modelId="{13C958D0-D8F0-42F2-B9FB-9D56BEDE039C}" srcId="{C4CE118C-93B3-4D37-9461-CEE153EE55B5}" destId="{D59AA5EB-20BF-43A2-9179-BA5BB89C6DD9}" srcOrd="0" destOrd="0" parTransId="{9EF93B7E-3F2B-49C2-BDCB-955E679005E5}" sibTransId="{3596BAA6-E011-433C-AD52-41A445F72BC8}"/>
    <dgm:cxn modelId="{BCAE56CB-4752-4DDD-942F-B82D0C4E9F7D}" type="presOf" srcId="{9ECBED2E-5070-4CA3-90FF-DC82B634C3F0}" destId="{A369C369-B20E-4008-A109-82AF88B019E4}" srcOrd="0" destOrd="0" presId="urn:microsoft.com/office/officeart/2005/8/layout/vList2"/>
    <dgm:cxn modelId="{24F75091-5DFF-4648-9832-828260B11FF6}" type="presOf" srcId="{79ACABF5-7849-4D5A-AE0A-D30886849771}" destId="{23F87EEC-A32E-416E-A550-9FA390CE2B7B}" srcOrd="0" destOrd="0" presId="urn:microsoft.com/office/officeart/2005/8/layout/vList2"/>
    <dgm:cxn modelId="{1F041840-445B-4A10-B2F1-7B2DC9608851}" type="presOf" srcId="{DD792C58-1EDB-405B-87F0-491D6E92E7F2}" destId="{50DC53F9-6CCB-46D4-BD3E-5C66025ADE2C}" srcOrd="0" destOrd="1" presId="urn:microsoft.com/office/officeart/2005/8/layout/vList2"/>
    <dgm:cxn modelId="{D29AEA5F-92C5-4D83-A31E-F07246EE5728}" type="presParOf" srcId="{EDDE528B-AFA1-4954-86C0-D70397E956E6}" destId="{FD60E0E2-D6D0-4D7A-9DAC-FFF92B6AB1D0}" srcOrd="0" destOrd="0" presId="urn:microsoft.com/office/officeart/2005/8/layout/vList2"/>
    <dgm:cxn modelId="{A4D48B1E-2320-4552-B40E-4D86F9D5901D}" type="presParOf" srcId="{EDDE528B-AFA1-4954-86C0-D70397E956E6}" destId="{50DC53F9-6CCB-46D4-BD3E-5C66025ADE2C}" srcOrd="1" destOrd="0" presId="urn:microsoft.com/office/officeart/2005/8/layout/vList2"/>
    <dgm:cxn modelId="{9578919F-63C9-4469-A5D7-CD4303F51179}" type="presParOf" srcId="{EDDE528B-AFA1-4954-86C0-D70397E956E6}" destId="{58F980B6-2191-4230-86C8-2948C70F6A6B}" srcOrd="2" destOrd="0" presId="urn:microsoft.com/office/officeart/2005/8/layout/vList2"/>
    <dgm:cxn modelId="{9D40FD27-D7ED-48BF-8182-08A550ECEB19}" type="presParOf" srcId="{EDDE528B-AFA1-4954-86C0-D70397E956E6}" destId="{23F87EEC-A32E-416E-A550-9FA390CE2B7B}" srcOrd="3" destOrd="0" presId="urn:microsoft.com/office/officeart/2005/8/layout/vList2"/>
    <dgm:cxn modelId="{6D7BA062-D791-44C8-B125-EF7242C21306}" type="presParOf" srcId="{EDDE528B-AFA1-4954-86C0-D70397E956E6}" destId="{A369C369-B20E-4008-A109-82AF88B019E4}" srcOrd="4" destOrd="0" presId="urn:microsoft.com/office/officeart/2005/8/layout/vList2"/>
    <dgm:cxn modelId="{FE15361D-739B-4E3B-9D3B-04DB644ABD60}" type="presParOf" srcId="{EDDE528B-AFA1-4954-86C0-D70397E956E6}" destId="{D1116DA0-BF1B-4565-B97D-6F7F11F871E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BD740-E41D-4D2F-8736-5495AEB21FA0}">
      <dsp:nvSpPr>
        <dsp:cNvPr id="0" name=""/>
        <dsp:cNvSpPr/>
      </dsp:nvSpPr>
      <dsp:spPr>
        <a:xfrm>
          <a:off x="2102" y="0"/>
          <a:ext cx="2561876" cy="720079"/>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a:t>Vorkriegs-generation vor 1939</a:t>
          </a:r>
        </a:p>
      </dsp:txBody>
      <dsp:txXfrm>
        <a:off x="362142" y="0"/>
        <a:ext cx="1841797" cy="720079"/>
      </dsp:txXfrm>
    </dsp:sp>
    <dsp:sp modelId="{A68370C0-9839-4DAC-9A33-A0F13B093F5E}">
      <dsp:nvSpPr>
        <dsp:cNvPr id="0" name=""/>
        <dsp:cNvSpPr/>
      </dsp:nvSpPr>
      <dsp:spPr>
        <a:xfrm>
          <a:off x="2307792" y="0"/>
          <a:ext cx="2561876" cy="720079"/>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smtClean="0"/>
            <a:t>Kriegsgeneration </a:t>
          </a:r>
          <a:r>
            <a:rPr lang="de-DE" sz="1800" b="1" kern="1200" dirty="0"/>
            <a:t>1939-45</a:t>
          </a:r>
        </a:p>
      </dsp:txBody>
      <dsp:txXfrm>
        <a:off x="2667832" y="0"/>
        <a:ext cx="1841797" cy="720079"/>
      </dsp:txXfrm>
    </dsp:sp>
    <dsp:sp modelId="{33FEE665-31D6-4853-A3D7-C46D3F829736}">
      <dsp:nvSpPr>
        <dsp:cNvPr id="0" name=""/>
        <dsp:cNvSpPr/>
      </dsp:nvSpPr>
      <dsp:spPr>
        <a:xfrm>
          <a:off x="4613481" y="0"/>
          <a:ext cx="2561876" cy="72007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a:t>68er Generation  1946-55</a:t>
          </a:r>
        </a:p>
      </dsp:txBody>
      <dsp:txXfrm>
        <a:off x="4973521" y="0"/>
        <a:ext cx="1841797" cy="720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1E5F-72C4-4BC2-A6D2-65A799C24A48}">
      <dsp:nvSpPr>
        <dsp:cNvPr id="0" name=""/>
        <dsp:cNvSpPr/>
      </dsp:nvSpPr>
      <dsp:spPr>
        <a:xfrm>
          <a:off x="2807" y="558455"/>
          <a:ext cx="2083315" cy="75529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a:t>Babyboomer   1956-65</a:t>
          </a:r>
        </a:p>
      </dsp:txBody>
      <dsp:txXfrm>
        <a:off x="380455" y="558455"/>
        <a:ext cx="1328019" cy="755296"/>
      </dsp:txXfrm>
    </dsp:sp>
    <dsp:sp modelId="{78ED10F8-D4B2-4B6F-8A3B-B08CA4D5AF3A}">
      <dsp:nvSpPr>
        <dsp:cNvPr id="0" name=""/>
        <dsp:cNvSpPr/>
      </dsp:nvSpPr>
      <dsp:spPr>
        <a:xfrm>
          <a:off x="1897298" y="558455"/>
          <a:ext cx="2117775" cy="755296"/>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a:t>Generation x 1966-80</a:t>
          </a:r>
        </a:p>
      </dsp:txBody>
      <dsp:txXfrm>
        <a:off x="2274946" y="558455"/>
        <a:ext cx="1362479" cy="755296"/>
      </dsp:txXfrm>
    </dsp:sp>
    <dsp:sp modelId="{56CD7C94-AB92-47BB-BADC-5C73988D2C24}">
      <dsp:nvSpPr>
        <dsp:cNvPr id="0" name=""/>
        <dsp:cNvSpPr/>
      </dsp:nvSpPr>
      <dsp:spPr>
        <a:xfrm>
          <a:off x="3826250" y="558455"/>
          <a:ext cx="2105049" cy="755296"/>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a:t>Generation y 1981-95</a:t>
          </a:r>
        </a:p>
      </dsp:txBody>
      <dsp:txXfrm>
        <a:off x="4203898" y="558455"/>
        <a:ext cx="1349753" cy="755296"/>
      </dsp:txXfrm>
    </dsp:sp>
    <dsp:sp modelId="{1933AFC8-733F-4D29-BBD7-822C3B102642}">
      <dsp:nvSpPr>
        <dsp:cNvPr id="0" name=""/>
        <dsp:cNvSpPr/>
      </dsp:nvSpPr>
      <dsp:spPr>
        <a:xfrm>
          <a:off x="5742475" y="558455"/>
          <a:ext cx="2067076" cy="755296"/>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a:t>Generation z nach 1995</a:t>
          </a:r>
        </a:p>
      </dsp:txBody>
      <dsp:txXfrm>
        <a:off x="6120123" y="558455"/>
        <a:ext cx="1311780" cy="755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0E0E2-D6D0-4D7A-9DAC-FFF92B6AB1D0}">
      <dsp:nvSpPr>
        <dsp:cNvPr id="0" name=""/>
        <dsp:cNvSpPr/>
      </dsp:nvSpPr>
      <dsp:spPr>
        <a:xfrm>
          <a:off x="0" y="527972"/>
          <a:ext cx="2814875" cy="585937"/>
        </a:xfrm>
        <a:prstGeom prst="roundRect">
          <a:avLst/>
        </a:prstGeom>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accent6">
                  <a:lumMod val="50000"/>
                </a:schemeClr>
              </a:solidFill>
              <a:latin typeface="+mn-lt"/>
              <a:cs typeface="Arial" panose="020B0604020202020204" pitchFamily="34" charset="0"/>
            </a:rPr>
            <a:t>Sparten</a:t>
          </a:r>
          <a:endParaRPr lang="de-DE" sz="1800" kern="1200" dirty="0">
            <a:solidFill>
              <a:schemeClr val="accent6">
                <a:lumMod val="50000"/>
              </a:schemeClr>
            </a:solidFill>
            <a:latin typeface="+mn-lt"/>
            <a:cs typeface="Arial" panose="020B0604020202020204" pitchFamily="34" charset="0"/>
          </a:endParaRPr>
        </a:p>
      </dsp:txBody>
      <dsp:txXfrm>
        <a:off x="28603" y="556575"/>
        <a:ext cx="2757669" cy="528731"/>
      </dsp:txXfrm>
    </dsp:sp>
    <dsp:sp modelId="{50DC53F9-6CCB-46D4-BD3E-5C66025ADE2C}">
      <dsp:nvSpPr>
        <dsp:cNvPr id="0" name=""/>
        <dsp:cNvSpPr/>
      </dsp:nvSpPr>
      <dsp:spPr>
        <a:xfrm>
          <a:off x="0" y="1113910"/>
          <a:ext cx="2814875"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de-DE" sz="1600" i="1" kern="1200" dirty="0" smtClean="0">
              <a:latin typeface="+mn-lt"/>
              <a:cs typeface="Arial" panose="020B0604020202020204" pitchFamily="34" charset="0"/>
            </a:rPr>
            <a:t>Museen 	</a:t>
          </a:r>
          <a:endParaRPr lang="de-DE" sz="1600" kern="1200" dirty="0">
            <a:latin typeface="+mn-lt"/>
            <a:cs typeface="Arial" panose="020B0604020202020204" pitchFamily="34" charset="0"/>
          </a:endParaRP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Kulturkooperationen </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Theater + Musik</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Großveranstaltungen</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Festivals</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Metropolregion </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Goethe - Institut</a:t>
          </a:r>
        </a:p>
      </dsp:txBody>
      <dsp:txXfrm>
        <a:off x="0" y="1113910"/>
        <a:ext cx="2814875" cy="1917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0E0E2-D6D0-4D7A-9DAC-FFF92B6AB1D0}">
      <dsp:nvSpPr>
        <dsp:cNvPr id="0" name=""/>
        <dsp:cNvSpPr/>
      </dsp:nvSpPr>
      <dsp:spPr>
        <a:xfrm>
          <a:off x="0" y="410241"/>
          <a:ext cx="3384376" cy="585937"/>
        </a:xfrm>
        <a:prstGeom prst="roundRect">
          <a:avLst/>
        </a:prstGeom>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accent6">
                  <a:lumMod val="50000"/>
                </a:schemeClr>
              </a:solidFill>
              <a:latin typeface="+mn-lt"/>
              <a:cs typeface="Arial" panose="020B0604020202020204" pitchFamily="34" charset="0"/>
            </a:rPr>
            <a:t>Fragestellungen</a:t>
          </a:r>
          <a:endParaRPr lang="de-DE" sz="1800" kern="1200" dirty="0">
            <a:solidFill>
              <a:schemeClr val="accent6">
                <a:lumMod val="50000"/>
              </a:schemeClr>
            </a:solidFill>
            <a:latin typeface="+mn-lt"/>
            <a:cs typeface="Arial" panose="020B0604020202020204" pitchFamily="34" charset="0"/>
          </a:endParaRPr>
        </a:p>
      </dsp:txBody>
      <dsp:txXfrm>
        <a:off x="28603" y="438844"/>
        <a:ext cx="3327170" cy="528731"/>
      </dsp:txXfrm>
    </dsp:sp>
    <dsp:sp modelId="{50DC53F9-6CCB-46D4-BD3E-5C66025ADE2C}">
      <dsp:nvSpPr>
        <dsp:cNvPr id="0" name=""/>
        <dsp:cNvSpPr/>
      </dsp:nvSpPr>
      <dsp:spPr>
        <a:xfrm>
          <a:off x="0" y="996178"/>
          <a:ext cx="3384376"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54"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de-DE" sz="1600" i="1" kern="1200" dirty="0" smtClean="0">
              <a:latin typeface="+mn-lt"/>
              <a:cs typeface="Arial" panose="020B0604020202020204" pitchFamily="34" charset="0"/>
            </a:rPr>
            <a:t>Besucherstudien</a:t>
          </a:r>
          <a:endParaRPr lang="de-DE" sz="1600" kern="1200" dirty="0">
            <a:latin typeface="+mn-lt"/>
            <a:cs typeface="Arial" panose="020B0604020202020204" pitchFamily="34" charset="0"/>
          </a:endParaRP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Besuchermonitoring</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Nichtbesucherstudien</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Regionalwirtschaftliche Effekte</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Imageeffekte 	</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Synergien </a:t>
          </a:r>
        </a:p>
        <a:p>
          <a:pPr marL="171450" lvl="1" indent="-171450" algn="l" defTabSz="711200">
            <a:lnSpc>
              <a:spcPct val="90000"/>
            </a:lnSpc>
            <a:spcBef>
              <a:spcPct val="0"/>
            </a:spcBef>
            <a:spcAft>
              <a:spcPct val="20000"/>
            </a:spcAft>
            <a:buChar char="••"/>
          </a:pPr>
          <a:r>
            <a:rPr lang="de-DE" sz="1600" i="1" kern="1200" dirty="0" smtClean="0">
              <a:latin typeface="+mn-lt"/>
              <a:cs typeface="Arial" panose="020B0604020202020204" pitchFamily="34" charset="0"/>
            </a:rPr>
            <a:t>Wirkungen internationaler Kulturarbeit</a:t>
          </a:r>
        </a:p>
      </dsp:txBody>
      <dsp:txXfrm>
        <a:off x="0" y="996178"/>
        <a:ext cx="3384376" cy="215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0E0E2-D6D0-4D7A-9DAC-FFF92B6AB1D0}">
      <dsp:nvSpPr>
        <dsp:cNvPr id="0" name=""/>
        <dsp:cNvSpPr/>
      </dsp:nvSpPr>
      <dsp:spPr>
        <a:xfrm>
          <a:off x="0" y="1790"/>
          <a:ext cx="7471444" cy="431208"/>
        </a:xfrm>
        <a:prstGeom prst="roundRect">
          <a:avLst/>
        </a:prstGeom>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accent6">
                  <a:lumMod val="50000"/>
                </a:schemeClr>
              </a:solidFill>
            </a:rPr>
            <a:t>Mitveranstalter des Hans-Diers-Symposium für Kulturmarketing</a:t>
          </a:r>
          <a:endParaRPr lang="de-DE" sz="1800" kern="1200" dirty="0">
            <a:solidFill>
              <a:schemeClr val="accent6">
                <a:lumMod val="50000"/>
              </a:schemeClr>
            </a:solidFill>
          </a:endParaRPr>
        </a:p>
      </dsp:txBody>
      <dsp:txXfrm>
        <a:off x="21050" y="22840"/>
        <a:ext cx="7429344" cy="389108"/>
      </dsp:txXfrm>
    </dsp:sp>
    <dsp:sp modelId="{50DC53F9-6CCB-46D4-BD3E-5C66025ADE2C}">
      <dsp:nvSpPr>
        <dsp:cNvPr id="0" name=""/>
        <dsp:cNvSpPr/>
      </dsp:nvSpPr>
      <dsp:spPr>
        <a:xfrm>
          <a:off x="0" y="432999"/>
          <a:ext cx="7471444" cy="214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21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de-DE" sz="1400" i="1" kern="1200" dirty="0" smtClean="0">
              <a:solidFill>
                <a:schemeClr val="tx1"/>
              </a:solidFill>
            </a:rPr>
            <a:t>20</a:t>
          </a:r>
          <a:r>
            <a:rPr lang="de-DE" sz="1400" i="1" strike="sngStrike" kern="1200" dirty="0" smtClean="0">
              <a:solidFill>
                <a:schemeClr val="tx1"/>
              </a:solidFill>
            </a:rPr>
            <a:t>20</a:t>
          </a:r>
          <a:r>
            <a:rPr lang="de-DE" sz="1400" i="1" strike="noStrike" kern="1200" dirty="0" smtClean="0">
              <a:solidFill>
                <a:schemeClr val="tx1"/>
              </a:solidFill>
            </a:rPr>
            <a:t>-&gt; </a:t>
          </a:r>
          <a:r>
            <a:rPr lang="de-DE" sz="1400" i="1" kern="1200" dirty="0" smtClean="0">
              <a:solidFill>
                <a:schemeClr val="tx1"/>
              </a:solidFill>
            </a:rPr>
            <a:t>21 Digital erfolgreich – wie es funktionieren kann (19. und 20.4.2021)</a:t>
          </a:r>
          <a:endParaRPr lang="de-DE" sz="1400" i="1"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2019 Sinn und Unsinn von Vermarktungstrends</a:t>
          </a:r>
          <a:endParaRPr lang="de-DE" sz="1400" i="1"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2018 Besucher im Blick</a:t>
          </a:r>
          <a:endParaRPr lang="de-DE" sz="1400" i="1"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2017 Gemeinsam erfolgreich! – Kooperation in der Kulturbranche</a:t>
          </a:r>
          <a:endParaRPr lang="de-DE" sz="1400" i="1"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2016 Megatrends die uns angehen</a:t>
          </a:r>
          <a:endParaRPr lang="de-DE" sz="1400"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2015 Marke.Märkte.Marketing</a:t>
          </a:r>
          <a:endParaRPr lang="de-DE" sz="1400"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2014 TRAU DICH! Gegen die Schwellenangst in Kultureinrichtungen</a:t>
          </a:r>
          <a:endParaRPr lang="de-DE" sz="1400"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2013 Zielgruppe DIE JUNGEN</a:t>
          </a:r>
          <a:endParaRPr lang="de-DE" sz="1400" kern="1200" dirty="0">
            <a:solidFill>
              <a:schemeClr val="tx1"/>
            </a:solidFill>
          </a:endParaRPr>
        </a:p>
        <a:p>
          <a:pPr marL="114300" lvl="1" indent="-114300" algn="l" defTabSz="622300" rtl="0">
            <a:lnSpc>
              <a:spcPct val="90000"/>
            </a:lnSpc>
            <a:spcBef>
              <a:spcPct val="0"/>
            </a:spcBef>
            <a:spcAft>
              <a:spcPct val="20000"/>
            </a:spcAft>
            <a:buChar char="••"/>
          </a:pPr>
          <a:r>
            <a:rPr lang="de-DE" sz="1400" i="1" kern="1200" dirty="0" smtClean="0">
              <a:solidFill>
                <a:schemeClr val="tx1"/>
              </a:solidFill>
            </a:rPr>
            <a:t>2012 Fachtagung zu Ehren von Hans Diers</a:t>
          </a:r>
          <a:endParaRPr lang="de-DE" sz="1400" kern="1200" dirty="0">
            <a:solidFill>
              <a:schemeClr val="tx1"/>
            </a:solidFill>
          </a:endParaRPr>
        </a:p>
      </dsp:txBody>
      <dsp:txXfrm>
        <a:off x="0" y="432999"/>
        <a:ext cx="7471444" cy="2144390"/>
      </dsp:txXfrm>
    </dsp:sp>
    <dsp:sp modelId="{58F980B6-2191-4230-86C8-2948C70F6A6B}">
      <dsp:nvSpPr>
        <dsp:cNvPr id="0" name=""/>
        <dsp:cNvSpPr/>
      </dsp:nvSpPr>
      <dsp:spPr>
        <a:xfrm>
          <a:off x="0" y="2577389"/>
          <a:ext cx="7471444" cy="431208"/>
        </a:xfrm>
        <a:prstGeom prst="roundRect">
          <a:avLst/>
        </a:prstGeom>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accent6">
                  <a:lumMod val="50000"/>
                </a:schemeClr>
              </a:solidFill>
            </a:rPr>
            <a:t>Kooperation mit der Hochschule Bremen</a:t>
          </a:r>
          <a:endParaRPr lang="de-DE" sz="1800" kern="1200" dirty="0">
            <a:solidFill>
              <a:schemeClr val="accent6">
                <a:lumMod val="50000"/>
              </a:schemeClr>
            </a:solidFill>
          </a:endParaRPr>
        </a:p>
      </dsp:txBody>
      <dsp:txXfrm>
        <a:off x="21050" y="2598439"/>
        <a:ext cx="7429344" cy="389108"/>
      </dsp:txXfrm>
    </dsp:sp>
    <dsp:sp modelId="{23F87EEC-A32E-416E-A550-9FA390CE2B7B}">
      <dsp:nvSpPr>
        <dsp:cNvPr id="0" name=""/>
        <dsp:cNvSpPr/>
      </dsp:nvSpPr>
      <dsp:spPr>
        <a:xfrm>
          <a:off x="0" y="3008598"/>
          <a:ext cx="7471444" cy="72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21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de-DE" sz="1400" i="1" kern="1200" dirty="0" smtClean="0"/>
            <a:t>Prof. Dr. Peter Schmidt - Leiter des Master-Studiengangs Kulturmanagement </a:t>
          </a:r>
          <a:endParaRPr lang="de-DE" sz="1400" kern="1200" dirty="0"/>
        </a:p>
        <a:p>
          <a:pPr marL="114300" lvl="1" indent="-114300" algn="l" defTabSz="622300" rtl="0">
            <a:lnSpc>
              <a:spcPct val="90000"/>
            </a:lnSpc>
            <a:spcBef>
              <a:spcPct val="0"/>
            </a:spcBef>
            <a:spcAft>
              <a:spcPct val="20000"/>
            </a:spcAft>
            <a:buChar char="••"/>
          </a:pPr>
          <a:r>
            <a:rPr lang="de-DE" sz="1400" i="1" kern="1200" dirty="0" smtClean="0"/>
            <a:t>Mitglied Forschungscluster Lebensqualität </a:t>
          </a:r>
          <a:endParaRPr lang="de-DE" sz="1400" kern="1200" dirty="0"/>
        </a:p>
        <a:p>
          <a:pPr marL="114300" lvl="1" indent="-114300" algn="l" defTabSz="622300" rtl="0">
            <a:lnSpc>
              <a:spcPct val="90000"/>
            </a:lnSpc>
            <a:spcBef>
              <a:spcPct val="0"/>
            </a:spcBef>
            <a:spcAft>
              <a:spcPct val="20000"/>
            </a:spcAft>
            <a:buChar char="••"/>
          </a:pPr>
          <a:r>
            <a:rPr lang="de-DE" sz="1400" i="1" kern="1200" dirty="0" smtClean="0"/>
            <a:t>Projektkooperationen</a:t>
          </a:r>
          <a:endParaRPr lang="de-DE" sz="1400" kern="1200" dirty="0"/>
        </a:p>
      </dsp:txBody>
      <dsp:txXfrm>
        <a:off x="0" y="3008598"/>
        <a:ext cx="7471444" cy="721669"/>
      </dsp:txXfrm>
    </dsp:sp>
    <dsp:sp modelId="{A369C369-B20E-4008-A109-82AF88B019E4}">
      <dsp:nvSpPr>
        <dsp:cNvPr id="0" name=""/>
        <dsp:cNvSpPr/>
      </dsp:nvSpPr>
      <dsp:spPr>
        <a:xfrm>
          <a:off x="0" y="3730268"/>
          <a:ext cx="7471444" cy="431208"/>
        </a:xfrm>
        <a:prstGeom prst="roundRect">
          <a:avLst/>
        </a:prstGeom>
        <a:gradFill flip="none" rotWithShape="0">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accent6">
                  <a:lumMod val="50000"/>
                </a:schemeClr>
              </a:solidFill>
            </a:rPr>
            <a:t>Aktive Mitgliedschaften</a:t>
          </a:r>
          <a:endParaRPr lang="de-DE" sz="1800" kern="1200" dirty="0">
            <a:solidFill>
              <a:schemeClr val="accent6">
                <a:lumMod val="50000"/>
              </a:schemeClr>
            </a:solidFill>
          </a:endParaRPr>
        </a:p>
      </dsp:txBody>
      <dsp:txXfrm>
        <a:off x="21050" y="3751318"/>
        <a:ext cx="7429344" cy="389108"/>
      </dsp:txXfrm>
    </dsp:sp>
    <dsp:sp modelId="{D1116DA0-BF1B-4565-B97D-6F7F11F871E5}">
      <dsp:nvSpPr>
        <dsp:cNvPr id="0" name=""/>
        <dsp:cNvSpPr/>
      </dsp:nvSpPr>
      <dsp:spPr>
        <a:xfrm>
          <a:off x="0" y="4161477"/>
          <a:ext cx="7471444" cy="47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218"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de-DE" sz="1400" i="1" kern="1200" dirty="0" smtClean="0"/>
            <a:t>Degeval -  AK Methoden in der Evaluation</a:t>
          </a:r>
          <a:endParaRPr lang="de-DE" sz="1400" kern="1200" dirty="0"/>
        </a:p>
        <a:p>
          <a:pPr marL="114300" lvl="1" indent="-114300" algn="l" defTabSz="622300" rtl="0">
            <a:lnSpc>
              <a:spcPct val="90000"/>
            </a:lnSpc>
            <a:spcBef>
              <a:spcPct val="0"/>
            </a:spcBef>
            <a:spcAft>
              <a:spcPct val="20000"/>
            </a:spcAft>
            <a:buChar char="••"/>
          </a:pPr>
          <a:r>
            <a:rPr lang="de-DE" sz="1400" i="1" kern="1200" dirty="0" smtClean="0"/>
            <a:t>Fachverband Kulturmanagement, Kulturpolitische Gesellschaft</a:t>
          </a:r>
          <a:endParaRPr lang="de-DE" sz="1400" kern="1200" dirty="0"/>
        </a:p>
      </dsp:txBody>
      <dsp:txXfrm>
        <a:off x="0" y="4161477"/>
        <a:ext cx="7471444" cy="4742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1" y="3"/>
            <a:ext cx="2985076" cy="5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81" tIns="45990" rIns="91981" bIns="45990" numCol="1" anchor="t" anchorCtr="0" compatLnSpc="1">
            <a:prstTxWarp prst="textNoShape">
              <a:avLst/>
            </a:prstTxWarp>
          </a:bodyPr>
          <a:lstStyle>
            <a:lvl1pPr defTabSz="924518">
              <a:defRPr sz="1100"/>
            </a:lvl1pPr>
          </a:lstStyle>
          <a:p>
            <a:pPr>
              <a:defRPr/>
            </a:pPr>
            <a:endParaRPr lang="de-DE" dirty="0"/>
          </a:p>
        </p:txBody>
      </p:sp>
      <p:sp>
        <p:nvSpPr>
          <p:cNvPr id="3" name="Datumsplatzhalter 2"/>
          <p:cNvSpPr>
            <a:spLocks noGrp="1"/>
          </p:cNvSpPr>
          <p:nvPr>
            <p:ph type="dt" sz="quarter" idx="1"/>
          </p:nvPr>
        </p:nvSpPr>
        <p:spPr bwMode="auto">
          <a:xfrm>
            <a:off x="3901550" y="3"/>
            <a:ext cx="2985076" cy="5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81" tIns="45990" rIns="91981" bIns="45990" numCol="1" anchor="t" anchorCtr="0" compatLnSpc="1">
            <a:prstTxWarp prst="textNoShape">
              <a:avLst/>
            </a:prstTxWarp>
          </a:bodyPr>
          <a:lstStyle>
            <a:lvl1pPr algn="r" defTabSz="924518">
              <a:defRPr sz="1100"/>
            </a:lvl1pPr>
          </a:lstStyle>
          <a:p>
            <a:pPr>
              <a:defRPr/>
            </a:pPr>
            <a:fld id="{99B617A0-F3D8-4C56-9502-6EFC78A09973}" type="datetimeFigureOut">
              <a:rPr lang="de-DE"/>
              <a:pPr>
                <a:defRPr/>
              </a:pPr>
              <a:t>11.09.2020</a:t>
            </a:fld>
            <a:endParaRPr lang="de-DE" dirty="0"/>
          </a:p>
        </p:txBody>
      </p:sp>
      <p:sp>
        <p:nvSpPr>
          <p:cNvPr id="4" name="Fußzeilenplatzhalter 3"/>
          <p:cNvSpPr>
            <a:spLocks noGrp="1"/>
          </p:cNvSpPr>
          <p:nvPr>
            <p:ph type="ftr" sz="quarter" idx="2"/>
          </p:nvPr>
        </p:nvSpPr>
        <p:spPr bwMode="auto">
          <a:xfrm>
            <a:off x="1" y="9519785"/>
            <a:ext cx="2985076" cy="5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81" tIns="45990" rIns="91981" bIns="45990" numCol="1" anchor="b" anchorCtr="0" compatLnSpc="1">
            <a:prstTxWarp prst="textNoShape">
              <a:avLst/>
            </a:prstTxWarp>
          </a:bodyPr>
          <a:lstStyle>
            <a:lvl1pPr defTabSz="924518">
              <a:defRPr sz="1100"/>
            </a:lvl1pPr>
          </a:lstStyle>
          <a:p>
            <a:pPr>
              <a:defRPr/>
            </a:pPr>
            <a:endParaRPr lang="de-DE" dirty="0"/>
          </a:p>
        </p:txBody>
      </p:sp>
      <p:sp>
        <p:nvSpPr>
          <p:cNvPr id="5" name="Foliennummernplatzhalter 4"/>
          <p:cNvSpPr>
            <a:spLocks noGrp="1"/>
          </p:cNvSpPr>
          <p:nvPr>
            <p:ph type="sldNum" sz="quarter" idx="3"/>
          </p:nvPr>
        </p:nvSpPr>
        <p:spPr bwMode="auto">
          <a:xfrm>
            <a:off x="3901550" y="9519785"/>
            <a:ext cx="2985076" cy="5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81" tIns="45990" rIns="91981" bIns="45990" numCol="1" anchor="b" anchorCtr="0" compatLnSpc="1">
            <a:prstTxWarp prst="textNoShape">
              <a:avLst/>
            </a:prstTxWarp>
          </a:bodyPr>
          <a:lstStyle>
            <a:lvl1pPr algn="r" defTabSz="924518">
              <a:defRPr sz="1100"/>
            </a:lvl1pPr>
          </a:lstStyle>
          <a:p>
            <a:pPr>
              <a:defRPr/>
            </a:pPr>
            <a:fld id="{6F8D80D4-57C6-4268-A45C-5A45236D5BB4}" type="slidenum">
              <a:rPr lang="de-DE"/>
              <a:pPr>
                <a:defRPr/>
              </a:pPr>
              <a:t>‹Nr.›</a:t>
            </a:fld>
            <a:endParaRPr lang="de-DE" dirty="0"/>
          </a:p>
        </p:txBody>
      </p:sp>
    </p:spTree>
    <p:extLst>
      <p:ext uri="{BB962C8B-B14F-4D97-AF65-F5344CB8AC3E}">
        <p14:creationId xmlns:p14="http://schemas.microsoft.com/office/powerpoint/2010/main" val="179532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3"/>
            <a:ext cx="2985076" cy="5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1" tIns="45990" rIns="91981" bIns="45990" numCol="1" anchor="t" anchorCtr="0" compatLnSpc="1">
            <a:prstTxWarp prst="textNoShape">
              <a:avLst/>
            </a:prstTxWarp>
          </a:bodyPr>
          <a:lstStyle>
            <a:lvl1pPr defTabSz="924518">
              <a:defRPr sz="1100"/>
            </a:lvl1pPr>
          </a:lstStyle>
          <a:p>
            <a:pPr>
              <a:defRPr/>
            </a:pPr>
            <a:endParaRPr lang="de-DE" dirty="0"/>
          </a:p>
        </p:txBody>
      </p:sp>
      <p:sp>
        <p:nvSpPr>
          <p:cNvPr id="11267" name="Rectangle 3"/>
          <p:cNvSpPr>
            <a:spLocks noGrp="1" noChangeArrowheads="1"/>
          </p:cNvSpPr>
          <p:nvPr>
            <p:ph type="dt" idx="1"/>
          </p:nvPr>
        </p:nvSpPr>
        <p:spPr bwMode="auto">
          <a:xfrm>
            <a:off x="3901550" y="3"/>
            <a:ext cx="2985076" cy="5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1" tIns="45990" rIns="91981" bIns="45990" numCol="1" anchor="t" anchorCtr="0" compatLnSpc="1">
            <a:prstTxWarp prst="textNoShape">
              <a:avLst/>
            </a:prstTxWarp>
          </a:bodyPr>
          <a:lstStyle>
            <a:lvl1pPr algn="r" defTabSz="924518">
              <a:defRPr sz="1100"/>
            </a:lvl1pPr>
          </a:lstStyle>
          <a:p>
            <a:pPr>
              <a:defRPr/>
            </a:pPr>
            <a:endParaRPr lang="de-DE" dirty="0"/>
          </a:p>
        </p:txBody>
      </p:sp>
      <p:sp>
        <p:nvSpPr>
          <p:cNvPr id="35844" name="Rectangle 4"/>
          <p:cNvSpPr>
            <a:spLocks noGrp="1" noRot="1" noChangeAspect="1" noChangeArrowheads="1" noTextEdit="1"/>
          </p:cNvSpPr>
          <p:nvPr>
            <p:ph type="sldImg" idx="2"/>
          </p:nvPr>
        </p:nvSpPr>
        <p:spPr bwMode="auto">
          <a:xfrm>
            <a:off x="942975" y="752475"/>
            <a:ext cx="5011738" cy="3757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8510" y="4759891"/>
            <a:ext cx="5511147" cy="450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1" tIns="45990" rIns="91981" bIns="4599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1" y="9519785"/>
            <a:ext cx="2985076" cy="5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1" tIns="45990" rIns="91981" bIns="45990" numCol="1" anchor="b" anchorCtr="0" compatLnSpc="1">
            <a:prstTxWarp prst="textNoShape">
              <a:avLst/>
            </a:prstTxWarp>
          </a:bodyPr>
          <a:lstStyle>
            <a:lvl1pPr defTabSz="924518">
              <a:defRPr sz="1100"/>
            </a:lvl1pPr>
          </a:lstStyle>
          <a:p>
            <a:pPr>
              <a:defRPr/>
            </a:pPr>
            <a:endParaRPr lang="de-DE" dirty="0"/>
          </a:p>
        </p:txBody>
      </p:sp>
      <p:sp>
        <p:nvSpPr>
          <p:cNvPr id="11271" name="Rectangle 7"/>
          <p:cNvSpPr>
            <a:spLocks noGrp="1" noChangeArrowheads="1"/>
          </p:cNvSpPr>
          <p:nvPr>
            <p:ph type="sldNum" sz="quarter" idx="5"/>
          </p:nvPr>
        </p:nvSpPr>
        <p:spPr bwMode="auto">
          <a:xfrm>
            <a:off x="3901550" y="9519785"/>
            <a:ext cx="2985076" cy="5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1" tIns="45990" rIns="91981" bIns="45990" numCol="1" anchor="b" anchorCtr="0" compatLnSpc="1">
            <a:prstTxWarp prst="textNoShape">
              <a:avLst/>
            </a:prstTxWarp>
          </a:bodyPr>
          <a:lstStyle>
            <a:lvl1pPr algn="r" defTabSz="924518">
              <a:defRPr sz="1100"/>
            </a:lvl1pPr>
          </a:lstStyle>
          <a:p>
            <a:pPr>
              <a:defRPr/>
            </a:pPr>
            <a:fld id="{B2AB4E9C-8969-48CB-8F55-B4CEB09FF275}" type="slidenum">
              <a:rPr lang="de-DE"/>
              <a:pPr>
                <a:defRPr/>
              </a:pPr>
              <a:t>‹Nr.›</a:t>
            </a:fld>
            <a:endParaRPr lang="de-DE" dirty="0"/>
          </a:p>
        </p:txBody>
      </p:sp>
    </p:spTree>
    <p:extLst>
      <p:ext uri="{BB962C8B-B14F-4D97-AF65-F5344CB8AC3E}">
        <p14:creationId xmlns:p14="http://schemas.microsoft.com/office/powerpoint/2010/main" val="1748756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smtClean="0"/>
          </a:p>
        </p:txBody>
      </p:sp>
      <p:sp>
        <p:nvSpPr>
          <p:cNvPr id="36868" name="Foliennummernplatzhalter 3"/>
          <p:cNvSpPr>
            <a:spLocks noGrp="1"/>
          </p:cNvSpPr>
          <p:nvPr>
            <p:ph type="sldNum" sz="quarter" idx="5"/>
          </p:nvPr>
        </p:nvSpPr>
        <p:spPr>
          <a:noFill/>
        </p:spPr>
        <p:txBody>
          <a:bodyPr/>
          <a:lstStyle>
            <a:lvl1pPr defTabSz="924518" eaLnBrk="0" hangingPunct="0">
              <a:spcBef>
                <a:spcPct val="30000"/>
              </a:spcBef>
              <a:defRPr sz="1100">
                <a:solidFill>
                  <a:schemeClr val="tx1"/>
                </a:solidFill>
                <a:latin typeface="Arial" charset="0"/>
                <a:cs typeface="Arial" charset="0"/>
              </a:defRPr>
            </a:lvl1pPr>
            <a:lvl2pPr marL="724748" indent="-278749" defTabSz="924518" eaLnBrk="0" hangingPunct="0">
              <a:spcBef>
                <a:spcPct val="30000"/>
              </a:spcBef>
              <a:defRPr sz="1100">
                <a:solidFill>
                  <a:schemeClr val="tx1"/>
                </a:solidFill>
                <a:latin typeface="Arial" charset="0"/>
                <a:cs typeface="Arial" charset="0"/>
              </a:defRPr>
            </a:lvl2pPr>
            <a:lvl3pPr marL="1114996" indent="-222999" defTabSz="924518" eaLnBrk="0" hangingPunct="0">
              <a:spcBef>
                <a:spcPct val="30000"/>
              </a:spcBef>
              <a:defRPr sz="1100">
                <a:solidFill>
                  <a:schemeClr val="tx1"/>
                </a:solidFill>
                <a:latin typeface="Arial" charset="0"/>
                <a:cs typeface="Arial" charset="0"/>
              </a:defRPr>
            </a:lvl3pPr>
            <a:lvl4pPr marL="1560994" indent="-222999" defTabSz="924518" eaLnBrk="0" hangingPunct="0">
              <a:spcBef>
                <a:spcPct val="30000"/>
              </a:spcBef>
              <a:defRPr sz="1100">
                <a:solidFill>
                  <a:schemeClr val="tx1"/>
                </a:solidFill>
                <a:latin typeface="Arial" charset="0"/>
                <a:cs typeface="Arial" charset="0"/>
              </a:defRPr>
            </a:lvl4pPr>
            <a:lvl5pPr marL="2006993" indent="-222999" defTabSz="924518" eaLnBrk="0" hangingPunct="0">
              <a:spcBef>
                <a:spcPct val="30000"/>
              </a:spcBef>
              <a:defRPr sz="1100">
                <a:solidFill>
                  <a:schemeClr val="tx1"/>
                </a:solidFill>
                <a:latin typeface="Arial" charset="0"/>
                <a:cs typeface="Arial" charset="0"/>
              </a:defRPr>
            </a:lvl5pPr>
            <a:lvl6pPr marL="2452992" indent="-222999" defTabSz="924518" eaLnBrk="0" fontAlgn="base" hangingPunct="0">
              <a:spcBef>
                <a:spcPct val="30000"/>
              </a:spcBef>
              <a:spcAft>
                <a:spcPct val="0"/>
              </a:spcAft>
              <a:defRPr sz="1100">
                <a:solidFill>
                  <a:schemeClr val="tx1"/>
                </a:solidFill>
                <a:latin typeface="Arial" charset="0"/>
                <a:cs typeface="Arial" charset="0"/>
              </a:defRPr>
            </a:lvl6pPr>
            <a:lvl7pPr marL="2898990" indent="-222999" defTabSz="924518" eaLnBrk="0" fontAlgn="base" hangingPunct="0">
              <a:spcBef>
                <a:spcPct val="30000"/>
              </a:spcBef>
              <a:spcAft>
                <a:spcPct val="0"/>
              </a:spcAft>
              <a:defRPr sz="1100">
                <a:solidFill>
                  <a:schemeClr val="tx1"/>
                </a:solidFill>
                <a:latin typeface="Arial" charset="0"/>
                <a:cs typeface="Arial" charset="0"/>
              </a:defRPr>
            </a:lvl7pPr>
            <a:lvl8pPr marL="3344989" indent="-222999" defTabSz="924518" eaLnBrk="0" fontAlgn="base" hangingPunct="0">
              <a:spcBef>
                <a:spcPct val="30000"/>
              </a:spcBef>
              <a:spcAft>
                <a:spcPct val="0"/>
              </a:spcAft>
              <a:defRPr sz="1100">
                <a:solidFill>
                  <a:schemeClr val="tx1"/>
                </a:solidFill>
                <a:latin typeface="Arial" charset="0"/>
                <a:cs typeface="Arial" charset="0"/>
              </a:defRPr>
            </a:lvl8pPr>
            <a:lvl9pPr marL="3790987" indent="-222999" defTabSz="924518"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DF44D132-0789-441D-BD4B-370EF3A1AFA9}" type="slidenum">
              <a:rPr lang="de-DE" altLang="de-DE" smtClean="0"/>
              <a:pPr eaLnBrk="1" hangingPunct="1">
                <a:spcBef>
                  <a:spcPct val="0"/>
                </a:spcBef>
              </a:pPr>
              <a:t>1</a:t>
            </a:fld>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endParaRPr lang="de-DE" altLang="de-DE" dirty="0" smtClean="0"/>
          </a:p>
        </p:txBody>
      </p:sp>
      <p:sp>
        <p:nvSpPr>
          <p:cNvPr id="31748" name="Foliennummernplatzhalter 3"/>
          <p:cNvSpPr>
            <a:spLocks noGrp="1"/>
          </p:cNvSpPr>
          <p:nvPr>
            <p:ph type="sldNum" sz="quarter" idx="5"/>
          </p:nvPr>
        </p:nvSpPr>
        <p:spPr>
          <a:noFill/>
        </p:spPr>
        <p:txBody>
          <a:bodyPr/>
          <a:lstStyle>
            <a:lvl1pPr defTabSz="922890" eaLnBrk="0" hangingPunct="0">
              <a:defRPr>
                <a:solidFill>
                  <a:schemeClr val="tx1"/>
                </a:solidFill>
                <a:latin typeface="Arial" charset="0"/>
                <a:cs typeface="Arial" charset="0"/>
              </a:defRPr>
            </a:lvl1pPr>
            <a:lvl2pPr marL="724685" indent="-278725" defTabSz="922890" eaLnBrk="0" hangingPunct="0">
              <a:defRPr>
                <a:solidFill>
                  <a:schemeClr val="tx1"/>
                </a:solidFill>
                <a:latin typeface="Arial" charset="0"/>
                <a:cs typeface="Arial" charset="0"/>
              </a:defRPr>
            </a:lvl2pPr>
            <a:lvl3pPr marL="1114900" indent="-222979" defTabSz="922890" eaLnBrk="0" hangingPunct="0">
              <a:defRPr>
                <a:solidFill>
                  <a:schemeClr val="tx1"/>
                </a:solidFill>
                <a:latin typeface="Arial" charset="0"/>
                <a:cs typeface="Arial" charset="0"/>
              </a:defRPr>
            </a:lvl3pPr>
            <a:lvl4pPr marL="1560859" indent="-222979" defTabSz="922890" eaLnBrk="0" hangingPunct="0">
              <a:defRPr>
                <a:solidFill>
                  <a:schemeClr val="tx1"/>
                </a:solidFill>
                <a:latin typeface="Arial" charset="0"/>
                <a:cs typeface="Arial" charset="0"/>
              </a:defRPr>
            </a:lvl4pPr>
            <a:lvl5pPr marL="2006820" indent="-222979" defTabSz="922890" eaLnBrk="0" hangingPunct="0">
              <a:defRPr>
                <a:solidFill>
                  <a:schemeClr val="tx1"/>
                </a:solidFill>
                <a:latin typeface="Arial" charset="0"/>
                <a:cs typeface="Arial" charset="0"/>
              </a:defRPr>
            </a:lvl5pPr>
            <a:lvl6pPr marL="2452780" indent="-222979" defTabSz="922890" eaLnBrk="0" fontAlgn="base" hangingPunct="0">
              <a:spcBef>
                <a:spcPct val="0"/>
              </a:spcBef>
              <a:spcAft>
                <a:spcPct val="0"/>
              </a:spcAft>
              <a:defRPr>
                <a:solidFill>
                  <a:schemeClr val="tx1"/>
                </a:solidFill>
                <a:latin typeface="Arial" charset="0"/>
                <a:cs typeface="Arial" charset="0"/>
              </a:defRPr>
            </a:lvl6pPr>
            <a:lvl7pPr marL="2898740" indent="-222979" defTabSz="922890" eaLnBrk="0" fontAlgn="base" hangingPunct="0">
              <a:spcBef>
                <a:spcPct val="0"/>
              </a:spcBef>
              <a:spcAft>
                <a:spcPct val="0"/>
              </a:spcAft>
              <a:defRPr>
                <a:solidFill>
                  <a:schemeClr val="tx1"/>
                </a:solidFill>
                <a:latin typeface="Arial" charset="0"/>
                <a:cs typeface="Arial" charset="0"/>
              </a:defRPr>
            </a:lvl7pPr>
            <a:lvl8pPr marL="3344700" indent="-222979" defTabSz="922890" eaLnBrk="0" fontAlgn="base" hangingPunct="0">
              <a:spcBef>
                <a:spcPct val="0"/>
              </a:spcBef>
              <a:spcAft>
                <a:spcPct val="0"/>
              </a:spcAft>
              <a:defRPr>
                <a:solidFill>
                  <a:schemeClr val="tx1"/>
                </a:solidFill>
                <a:latin typeface="Arial" charset="0"/>
                <a:cs typeface="Arial" charset="0"/>
              </a:defRPr>
            </a:lvl8pPr>
            <a:lvl9pPr marL="3790660" indent="-222979" defTabSz="922890" eaLnBrk="0" fontAlgn="base" hangingPunct="0">
              <a:spcBef>
                <a:spcPct val="0"/>
              </a:spcBef>
              <a:spcAft>
                <a:spcPct val="0"/>
              </a:spcAft>
              <a:defRPr>
                <a:solidFill>
                  <a:schemeClr val="tx1"/>
                </a:solidFill>
                <a:latin typeface="Arial" charset="0"/>
                <a:cs typeface="Arial" charset="0"/>
              </a:defRPr>
            </a:lvl9pPr>
          </a:lstStyle>
          <a:p>
            <a:pPr eaLnBrk="1" hangingPunct="1"/>
            <a:fld id="{9ADD28BF-ED03-45C7-A9CC-FECA5DE54608}" type="slidenum">
              <a:rPr lang="de-DE" altLang="de-DE" smtClean="0"/>
              <a:pPr eaLnBrk="1" hangingPunct="1"/>
              <a:t>15</a:t>
            </a:fld>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9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16</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17</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18</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19</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20</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1932">
              <a:defRPr/>
            </a:pPr>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21</a:t>
            </a:fld>
            <a:endParaRPr lang="de-DE"/>
          </a:p>
        </p:txBody>
      </p:sp>
    </p:spTree>
    <p:extLst>
      <p:ext uri="{BB962C8B-B14F-4D97-AF65-F5344CB8AC3E}">
        <p14:creationId xmlns:p14="http://schemas.microsoft.com/office/powerpoint/2010/main" val="380200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endParaRPr lang="de-DE" altLang="de-DE" sz="900" dirty="0"/>
          </a:p>
        </p:txBody>
      </p:sp>
      <p:sp>
        <p:nvSpPr>
          <p:cNvPr id="31748" name="Foliennummernplatzhalter 3"/>
          <p:cNvSpPr>
            <a:spLocks noGrp="1"/>
          </p:cNvSpPr>
          <p:nvPr>
            <p:ph type="sldNum" sz="quarter" idx="5"/>
          </p:nvPr>
        </p:nvSpPr>
        <p:spPr>
          <a:noFill/>
        </p:spPr>
        <p:txBody>
          <a:bodyPr/>
          <a:lstStyle>
            <a:lvl1pPr defTabSz="922890" eaLnBrk="0" hangingPunct="0">
              <a:defRPr>
                <a:solidFill>
                  <a:schemeClr val="tx1"/>
                </a:solidFill>
                <a:latin typeface="Arial" charset="0"/>
                <a:cs typeface="Arial" charset="0"/>
              </a:defRPr>
            </a:lvl1pPr>
            <a:lvl2pPr marL="724685" indent="-278725" defTabSz="922890" eaLnBrk="0" hangingPunct="0">
              <a:defRPr>
                <a:solidFill>
                  <a:schemeClr val="tx1"/>
                </a:solidFill>
                <a:latin typeface="Arial" charset="0"/>
                <a:cs typeface="Arial" charset="0"/>
              </a:defRPr>
            </a:lvl2pPr>
            <a:lvl3pPr marL="1114900" indent="-222979" defTabSz="922890" eaLnBrk="0" hangingPunct="0">
              <a:defRPr>
                <a:solidFill>
                  <a:schemeClr val="tx1"/>
                </a:solidFill>
                <a:latin typeface="Arial" charset="0"/>
                <a:cs typeface="Arial" charset="0"/>
              </a:defRPr>
            </a:lvl3pPr>
            <a:lvl4pPr marL="1560859" indent="-222979" defTabSz="922890" eaLnBrk="0" hangingPunct="0">
              <a:defRPr>
                <a:solidFill>
                  <a:schemeClr val="tx1"/>
                </a:solidFill>
                <a:latin typeface="Arial" charset="0"/>
                <a:cs typeface="Arial" charset="0"/>
              </a:defRPr>
            </a:lvl4pPr>
            <a:lvl5pPr marL="2006820" indent="-222979" defTabSz="922890" eaLnBrk="0" hangingPunct="0">
              <a:defRPr>
                <a:solidFill>
                  <a:schemeClr val="tx1"/>
                </a:solidFill>
                <a:latin typeface="Arial" charset="0"/>
                <a:cs typeface="Arial" charset="0"/>
              </a:defRPr>
            </a:lvl5pPr>
            <a:lvl6pPr marL="2452780" indent="-222979" defTabSz="922890" eaLnBrk="0" fontAlgn="base" hangingPunct="0">
              <a:spcBef>
                <a:spcPct val="0"/>
              </a:spcBef>
              <a:spcAft>
                <a:spcPct val="0"/>
              </a:spcAft>
              <a:defRPr>
                <a:solidFill>
                  <a:schemeClr val="tx1"/>
                </a:solidFill>
                <a:latin typeface="Arial" charset="0"/>
                <a:cs typeface="Arial" charset="0"/>
              </a:defRPr>
            </a:lvl6pPr>
            <a:lvl7pPr marL="2898740" indent="-222979" defTabSz="922890" eaLnBrk="0" fontAlgn="base" hangingPunct="0">
              <a:spcBef>
                <a:spcPct val="0"/>
              </a:spcBef>
              <a:spcAft>
                <a:spcPct val="0"/>
              </a:spcAft>
              <a:defRPr>
                <a:solidFill>
                  <a:schemeClr val="tx1"/>
                </a:solidFill>
                <a:latin typeface="Arial" charset="0"/>
                <a:cs typeface="Arial" charset="0"/>
              </a:defRPr>
            </a:lvl7pPr>
            <a:lvl8pPr marL="3344700" indent="-222979" defTabSz="922890" eaLnBrk="0" fontAlgn="base" hangingPunct="0">
              <a:spcBef>
                <a:spcPct val="0"/>
              </a:spcBef>
              <a:spcAft>
                <a:spcPct val="0"/>
              </a:spcAft>
              <a:defRPr>
                <a:solidFill>
                  <a:schemeClr val="tx1"/>
                </a:solidFill>
                <a:latin typeface="Arial" charset="0"/>
                <a:cs typeface="Arial" charset="0"/>
              </a:defRPr>
            </a:lvl8pPr>
            <a:lvl9pPr marL="3790660" indent="-222979" defTabSz="922890" eaLnBrk="0" fontAlgn="base" hangingPunct="0">
              <a:spcBef>
                <a:spcPct val="0"/>
              </a:spcBef>
              <a:spcAft>
                <a:spcPct val="0"/>
              </a:spcAft>
              <a:defRPr>
                <a:solidFill>
                  <a:schemeClr val="tx1"/>
                </a:solidFill>
                <a:latin typeface="Arial" charset="0"/>
                <a:cs typeface="Arial" charset="0"/>
              </a:defRPr>
            </a:lvl9pPr>
          </a:lstStyle>
          <a:p>
            <a:pPr eaLnBrk="1" hangingPunct="1"/>
            <a:fld id="{9ADD28BF-ED03-45C7-A9CC-FECA5DE54608}" type="slidenum">
              <a:rPr lang="de-DE" altLang="de-DE" smtClean="0"/>
              <a:pPr eaLnBrk="1" hangingPunct="1"/>
              <a:t>22</a:t>
            </a:fld>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23</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24</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25</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26</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27</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9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28</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29</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endParaRPr lang="de-DE" altLang="de-DE" baseline="0" dirty="0" smtClean="0"/>
          </a:p>
        </p:txBody>
      </p:sp>
      <p:sp>
        <p:nvSpPr>
          <p:cNvPr id="31748" name="Foliennummernplatzhalter 3"/>
          <p:cNvSpPr>
            <a:spLocks noGrp="1"/>
          </p:cNvSpPr>
          <p:nvPr>
            <p:ph type="sldNum" sz="quarter" idx="5"/>
          </p:nvPr>
        </p:nvSpPr>
        <p:spPr>
          <a:noFill/>
        </p:spPr>
        <p:txBody>
          <a:bodyPr/>
          <a:lstStyle>
            <a:lvl1pPr defTabSz="922890" eaLnBrk="0" hangingPunct="0">
              <a:defRPr>
                <a:solidFill>
                  <a:schemeClr val="tx1"/>
                </a:solidFill>
                <a:latin typeface="Arial" charset="0"/>
                <a:cs typeface="Arial" charset="0"/>
              </a:defRPr>
            </a:lvl1pPr>
            <a:lvl2pPr marL="724685" indent="-278725" defTabSz="922890" eaLnBrk="0" hangingPunct="0">
              <a:defRPr>
                <a:solidFill>
                  <a:schemeClr val="tx1"/>
                </a:solidFill>
                <a:latin typeface="Arial" charset="0"/>
                <a:cs typeface="Arial" charset="0"/>
              </a:defRPr>
            </a:lvl2pPr>
            <a:lvl3pPr marL="1114900" indent="-222979" defTabSz="922890" eaLnBrk="0" hangingPunct="0">
              <a:defRPr>
                <a:solidFill>
                  <a:schemeClr val="tx1"/>
                </a:solidFill>
                <a:latin typeface="Arial" charset="0"/>
                <a:cs typeface="Arial" charset="0"/>
              </a:defRPr>
            </a:lvl3pPr>
            <a:lvl4pPr marL="1560859" indent="-222979" defTabSz="922890" eaLnBrk="0" hangingPunct="0">
              <a:defRPr>
                <a:solidFill>
                  <a:schemeClr val="tx1"/>
                </a:solidFill>
                <a:latin typeface="Arial" charset="0"/>
                <a:cs typeface="Arial" charset="0"/>
              </a:defRPr>
            </a:lvl4pPr>
            <a:lvl5pPr marL="2006820" indent="-222979" defTabSz="922890" eaLnBrk="0" hangingPunct="0">
              <a:defRPr>
                <a:solidFill>
                  <a:schemeClr val="tx1"/>
                </a:solidFill>
                <a:latin typeface="Arial" charset="0"/>
                <a:cs typeface="Arial" charset="0"/>
              </a:defRPr>
            </a:lvl5pPr>
            <a:lvl6pPr marL="2452780" indent="-222979" defTabSz="922890" eaLnBrk="0" fontAlgn="base" hangingPunct="0">
              <a:spcBef>
                <a:spcPct val="0"/>
              </a:spcBef>
              <a:spcAft>
                <a:spcPct val="0"/>
              </a:spcAft>
              <a:defRPr>
                <a:solidFill>
                  <a:schemeClr val="tx1"/>
                </a:solidFill>
                <a:latin typeface="Arial" charset="0"/>
                <a:cs typeface="Arial" charset="0"/>
              </a:defRPr>
            </a:lvl6pPr>
            <a:lvl7pPr marL="2898740" indent="-222979" defTabSz="922890" eaLnBrk="0" fontAlgn="base" hangingPunct="0">
              <a:spcBef>
                <a:spcPct val="0"/>
              </a:spcBef>
              <a:spcAft>
                <a:spcPct val="0"/>
              </a:spcAft>
              <a:defRPr>
                <a:solidFill>
                  <a:schemeClr val="tx1"/>
                </a:solidFill>
                <a:latin typeface="Arial" charset="0"/>
                <a:cs typeface="Arial" charset="0"/>
              </a:defRPr>
            </a:lvl7pPr>
            <a:lvl8pPr marL="3344700" indent="-222979" defTabSz="922890" eaLnBrk="0" fontAlgn="base" hangingPunct="0">
              <a:spcBef>
                <a:spcPct val="0"/>
              </a:spcBef>
              <a:spcAft>
                <a:spcPct val="0"/>
              </a:spcAft>
              <a:defRPr>
                <a:solidFill>
                  <a:schemeClr val="tx1"/>
                </a:solidFill>
                <a:latin typeface="Arial" charset="0"/>
                <a:cs typeface="Arial" charset="0"/>
              </a:defRPr>
            </a:lvl8pPr>
            <a:lvl9pPr marL="3790660" indent="-222979" defTabSz="922890" eaLnBrk="0" fontAlgn="base" hangingPunct="0">
              <a:spcBef>
                <a:spcPct val="0"/>
              </a:spcBef>
              <a:spcAft>
                <a:spcPct val="0"/>
              </a:spcAft>
              <a:defRPr>
                <a:solidFill>
                  <a:schemeClr val="tx1"/>
                </a:solidFill>
                <a:latin typeface="Arial" charset="0"/>
                <a:cs typeface="Arial" charset="0"/>
              </a:defRPr>
            </a:lvl9pPr>
          </a:lstStyle>
          <a:p>
            <a:pPr eaLnBrk="1" hangingPunct="1"/>
            <a:fld id="{9ADD28BF-ED03-45C7-A9CC-FECA5DE54608}" type="slidenum">
              <a:rPr lang="de-DE" altLang="de-DE" smtClean="0"/>
              <a:pPr eaLnBrk="1" hangingPunct="1"/>
              <a:t>30</a:t>
            </a:fld>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31</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32</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33</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9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34</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a:t>
            </a:fld>
            <a:endParaRPr lang="de-DE" dirty="0"/>
          </a:p>
        </p:txBody>
      </p:sp>
    </p:spTree>
    <p:extLst>
      <p:ext uri="{BB962C8B-B14F-4D97-AF65-F5344CB8AC3E}">
        <p14:creationId xmlns:p14="http://schemas.microsoft.com/office/powerpoint/2010/main" val="1670500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35</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36</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Über die Generation Z= ab 1995 – wird im Moment recht viele spekuliert</a:t>
            </a:r>
          </a:p>
          <a:p>
            <a:r>
              <a:rPr lang="de-DE" sz="800" dirty="0"/>
              <a:t> – zweite Generation digital natives (ab Kindesalter) Für die Generation Z ist die digitale Welt der Naturzustand. </a:t>
            </a:r>
          </a:p>
          <a:p>
            <a:r>
              <a:rPr lang="de-DE" sz="800" dirty="0"/>
              <a:t>selbstverständlichen Gebrauchs von digitalen Technologien – </a:t>
            </a:r>
          </a:p>
          <a:p>
            <a:endParaRPr lang="de-DE" sz="800" dirty="0"/>
          </a:p>
          <a:p>
            <a:r>
              <a:rPr lang="de-DE" sz="800" dirty="0"/>
              <a:t>Allerdings in eine wieder unsicherere Welt hineingeboren, Arabischer Frühling, wirtschaftlicher Abschwung etc.</a:t>
            </a:r>
          </a:p>
          <a:p>
            <a:endParaRPr lang="de-DE" sz="800" dirty="0"/>
          </a:p>
          <a:p>
            <a:r>
              <a:rPr lang="de-DE" sz="800" dirty="0"/>
              <a:t>Als Konsequenz legen sie mehr wert auf Sicherheit und Stabilität - und Karriere </a:t>
            </a:r>
          </a:p>
          <a:p>
            <a:endParaRPr lang="de-DE" sz="800" dirty="0"/>
          </a:p>
          <a:p>
            <a:r>
              <a:rPr lang="de-DE" sz="800" dirty="0"/>
              <a:t>Welche kulturellen Interessen sich rausbilden, keine Informationen, aber eins ist klar. Es gibt keine klare </a:t>
            </a:r>
            <a:r>
              <a:rPr lang="de-DE" sz="800" dirty="0" err="1"/>
              <a:t>abgrenzung</a:t>
            </a:r>
            <a:r>
              <a:rPr lang="de-DE" sz="800" dirty="0"/>
              <a:t> mehr zwischen realer und virtueller Welt mehr</a:t>
            </a:r>
          </a:p>
          <a:p>
            <a:endParaRPr lang="de-DE" sz="800" dirty="0"/>
          </a:p>
          <a:p>
            <a:r>
              <a:rPr lang="de-DE" sz="800" dirty="0"/>
              <a:t>Auch wie die Kommunikation sich entwickeln wird, das wissen wir noch nicht so genau, Social </a:t>
            </a:r>
            <a:r>
              <a:rPr lang="de-DE" sz="800" dirty="0" err="1"/>
              <a:t>media</a:t>
            </a:r>
            <a:r>
              <a:rPr lang="de-DE" sz="800" dirty="0"/>
              <a:t> spielt weiter eine große rolle, mittlerweile sprachgesteuert (nach </a:t>
            </a:r>
            <a:r>
              <a:rPr lang="de-DE" sz="800" dirty="0" err="1"/>
              <a:t>textmessage</a:t>
            </a:r>
            <a:r>
              <a:rPr lang="de-DE" sz="800" dirty="0"/>
              <a:t>), </a:t>
            </a:r>
          </a:p>
          <a:p>
            <a:r>
              <a:rPr lang="de-DE" sz="800" dirty="0"/>
              <a:t>Noch ein </a:t>
            </a:r>
            <a:r>
              <a:rPr lang="de-DE" sz="800" dirty="0" err="1"/>
              <a:t>stichwort</a:t>
            </a:r>
            <a:r>
              <a:rPr lang="de-DE" sz="800" dirty="0"/>
              <a:t>: </a:t>
            </a:r>
            <a:r>
              <a:rPr lang="de-DE" sz="800" dirty="0" err="1"/>
              <a:t>augmented</a:t>
            </a:r>
            <a:r>
              <a:rPr lang="de-DE" sz="800" dirty="0"/>
              <a:t> Media als VIRTUELLE ERWEITERUNG DER REALEN WELT</a:t>
            </a:r>
          </a:p>
          <a:p>
            <a:endParaRPr lang="de-DE" sz="800" dirty="0"/>
          </a:p>
          <a:p>
            <a:r>
              <a:rPr lang="de-DE" sz="800" dirty="0"/>
              <a:t>Wer 2025 die Trendsetter sein werden, damit hat sich die Jugendstudie von Sinus beschäftigt, die vor 1 </a:t>
            </a:r>
            <a:r>
              <a:rPr lang="de-DE" sz="800" dirty="0" err="1"/>
              <a:t>jahr</a:t>
            </a:r>
            <a:r>
              <a:rPr lang="de-DE" sz="800" dirty="0"/>
              <a:t> herausgekommen ist.</a:t>
            </a:r>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37</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Sinus Milieus: eine Zielgruppen‐Segmentation der Firma Sinus der deutschen Bevölkerung in Lebenswelten -&gt; die Sinus Milieus</a:t>
            </a:r>
          </a:p>
          <a:p>
            <a:r>
              <a:rPr lang="de-DE" sz="800" dirty="0"/>
              <a:t>In die sie anhand ihrer Orientierungen, ihre Werte, Lebensziele, Lebensstile und Einstellungen einsortiert werden</a:t>
            </a:r>
          </a:p>
          <a:p>
            <a:endParaRPr lang="de-DE" sz="800" dirty="0"/>
          </a:p>
          <a:p>
            <a:r>
              <a:rPr lang="de-DE" sz="800" dirty="0"/>
              <a:t>Matrix aufgespannt mit 2 Variablen Achsen: Bildung von niedrig bis hoch</a:t>
            </a:r>
          </a:p>
          <a:p>
            <a:r>
              <a:rPr lang="de-DE" sz="800" dirty="0"/>
              <a:t>Und die normative Grundorientierung von traditionell bis postmodern</a:t>
            </a:r>
          </a:p>
          <a:p>
            <a:endParaRPr lang="de-DE" sz="800" dirty="0"/>
          </a:p>
          <a:p>
            <a:r>
              <a:rPr lang="de-DE" sz="800" dirty="0"/>
              <a:t>Sinus Milieus gibt es seit einigen Jahrzehnten für die deutsche (und internationale) erwachsene Bevölkerung und nun auch </a:t>
            </a:r>
            <a:r>
              <a:rPr lang="de-DE" sz="800"/>
              <a:t>für Jugendliche (14 – 17jährige)</a:t>
            </a:r>
            <a:endParaRPr lang="de-DE" sz="800" dirty="0"/>
          </a:p>
          <a:p>
            <a:endParaRPr lang="de-DE" sz="800" dirty="0"/>
          </a:p>
          <a:p>
            <a:r>
              <a:rPr lang="de-DE" sz="800" dirty="0"/>
              <a:t>Sie spannen sich auf von niedrige Bildung bei traditionellen Werten (Prekären) bis zu hoch gebildeten mit postmoderner Grundorientierung den Expediven</a:t>
            </a:r>
          </a:p>
          <a:p>
            <a:endParaRPr lang="de-DE" sz="800" dirty="0"/>
          </a:p>
          <a:p>
            <a:r>
              <a:rPr lang="de-DE" sz="800" dirty="0"/>
              <a:t>Wie auch bei den erwachsenen Milieus gibt es auch hier die Leitmilieus (hängen vom Bildungsgrad ab) -&gt; Sozialökologische (ca. 10%) und Expeditive (ca. 20%)</a:t>
            </a:r>
          </a:p>
          <a:p>
            <a:r>
              <a:rPr lang="de-DE" sz="800" dirty="0"/>
              <a:t>Und nur diese Milieus sind die potentielle Zielgruppe für Hochkultur und auch nur unter bestimmten Voraussetzungen</a:t>
            </a:r>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38</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39</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40</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41</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42</a:t>
            </a:fld>
            <a:endParaRPr lang="de-DE" dirty="0"/>
          </a:p>
        </p:txBody>
      </p:sp>
    </p:spTree>
    <p:extLst>
      <p:ext uri="{BB962C8B-B14F-4D97-AF65-F5344CB8AC3E}">
        <p14:creationId xmlns:p14="http://schemas.microsoft.com/office/powerpoint/2010/main" val="45002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43</a:t>
            </a:fld>
            <a:endParaRPr lang="de-DE" dirty="0"/>
          </a:p>
        </p:txBody>
      </p:sp>
    </p:spTree>
    <p:extLst>
      <p:ext uri="{BB962C8B-B14F-4D97-AF65-F5344CB8AC3E}">
        <p14:creationId xmlns:p14="http://schemas.microsoft.com/office/powerpoint/2010/main" val="2655309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44</a:t>
            </a:fld>
            <a:endParaRPr lang="de-DE" dirty="0"/>
          </a:p>
        </p:txBody>
      </p:sp>
    </p:spTree>
    <p:extLst>
      <p:ext uri="{BB962C8B-B14F-4D97-AF65-F5344CB8AC3E}">
        <p14:creationId xmlns:p14="http://schemas.microsoft.com/office/powerpoint/2010/main" val="360268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45</a:t>
            </a:fld>
            <a:endParaRPr lang="de-DE" dirty="0"/>
          </a:p>
        </p:txBody>
      </p:sp>
    </p:spTree>
    <p:extLst>
      <p:ext uri="{BB962C8B-B14F-4D97-AF65-F5344CB8AC3E}">
        <p14:creationId xmlns:p14="http://schemas.microsoft.com/office/powerpoint/2010/main" val="3116450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46</a:t>
            </a:fld>
            <a:endParaRPr lang="de-DE" dirty="0"/>
          </a:p>
        </p:txBody>
      </p:sp>
    </p:spTree>
    <p:extLst>
      <p:ext uri="{BB962C8B-B14F-4D97-AF65-F5344CB8AC3E}">
        <p14:creationId xmlns:p14="http://schemas.microsoft.com/office/powerpoint/2010/main" val="3594407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47</a:t>
            </a:fld>
            <a:endParaRPr lang="de-DE" dirty="0"/>
          </a:p>
        </p:txBody>
      </p:sp>
    </p:spTree>
    <p:extLst>
      <p:ext uri="{BB962C8B-B14F-4D97-AF65-F5344CB8AC3E}">
        <p14:creationId xmlns:p14="http://schemas.microsoft.com/office/powerpoint/2010/main" val="3574410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48</a:t>
            </a:fld>
            <a:endParaRPr lang="de-DE" dirty="0"/>
          </a:p>
        </p:txBody>
      </p:sp>
    </p:spTree>
    <p:extLst>
      <p:ext uri="{BB962C8B-B14F-4D97-AF65-F5344CB8AC3E}">
        <p14:creationId xmlns:p14="http://schemas.microsoft.com/office/powerpoint/2010/main" val="2083628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49</a:t>
            </a:fld>
            <a:endParaRPr lang="de-DE" dirty="0"/>
          </a:p>
        </p:txBody>
      </p:sp>
    </p:spTree>
    <p:extLst>
      <p:ext uri="{BB962C8B-B14F-4D97-AF65-F5344CB8AC3E}">
        <p14:creationId xmlns:p14="http://schemas.microsoft.com/office/powerpoint/2010/main" val="201435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50</a:t>
            </a:fld>
            <a:endParaRPr lang="de-DE" dirty="0"/>
          </a:p>
        </p:txBody>
      </p:sp>
    </p:spTree>
    <p:extLst>
      <p:ext uri="{BB962C8B-B14F-4D97-AF65-F5344CB8AC3E}">
        <p14:creationId xmlns:p14="http://schemas.microsoft.com/office/powerpoint/2010/main" val="3844329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51</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52</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53</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54</a:t>
            </a:fld>
            <a:endParaRPr lang="de-DE" dirty="0"/>
          </a:p>
        </p:txBody>
      </p:sp>
    </p:spTree>
    <p:extLst>
      <p:ext uri="{BB962C8B-B14F-4D97-AF65-F5344CB8AC3E}">
        <p14:creationId xmlns:p14="http://schemas.microsoft.com/office/powerpoint/2010/main" val="9397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smtClean="0"/>
          </a:p>
        </p:txBody>
      </p:sp>
      <p:sp>
        <p:nvSpPr>
          <p:cNvPr id="36868" name="Foliennummernplatzhalter 3"/>
          <p:cNvSpPr>
            <a:spLocks noGrp="1"/>
          </p:cNvSpPr>
          <p:nvPr>
            <p:ph type="sldNum" sz="quarter" idx="5"/>
          </p:nvPr>
        </p:nvSpPr>
        <p:spPr>
          <a:noFill/>
        </p:spPr>
        <p:txBody>
          <a:bodyPr/>
          <a:lstStyle>
            <a:lvl1pPr defTabSz="924518" eaLnBrk="0" hangingPunct="0">
              <a:spcBef>
                <a:spcPct val="30000"/>
              </a:spcBef>
              <a:defRPr sz="1100">
                <a:solidFill>
                  <a:schemeClr val="tx1"/>
                </a:solidFill>
                <a:latin typeface="Arial" charset="0"/>
                <a:cs typeface="Arial" charset="0"/>
              </a:defRPr>
            </a:lvl1pPr>
            <a:lvl2pPr marL="724748" indent="-278749" defTabSz="924518" eaLnBrk="0" hangingPunct="0">
              <a:spcBef>
                <a:spcPct val="30000"/>
              </a:spcBef>
              <a:defRPr sz="1100">
                <a:solidFill>
                  <a:schemeClr val="tx1"/>
                </a:solidFill>
                <a:latin typeface="Arial" charset="0"/>
                <a:cs typeface="Arial" charset="0"/>
              </a:defRPr>
            </a:lvl2pPr>
            <a:lvl3pPr marL="1114996" indent="-222999" defTabSz="924518" eaLnBrk="0" hangingPunct="0">
              <a:spcBef>
                <a:spcPct val="30000"/>
              </a:spcBef>
              <a:defRPr sz="1100">
                <a:solidFill>
                  <a:schemeClr val="tx1"/>
                </a:solidFill>
                <a:latin typeface="Arial" charset="0"/>
                <a:cs typeface="Arial" charset="0"/>
              </a:defRPr>
            </a:lvl3pPr>
            <a:lvl4pPr marL="1560994" indent="-222999" defTabSz="924518" eaLnBrk="0" hangingPunct="0">
              <a:spcBef>
                <a:spcPct val="30000"/>
              </a:spcBef>
              <a:defRPr sz="1100">
                <a:solidFill>
                  <a:schemeClr val="tx1"/>
                </a:solidFill>
                <a:latin typeface="Arial" charset="0"/>
                <a:cs typeface="Arial" charset="0"/>
              </a:defRPr>
            </a:lvl4pPr>
            <a:lvl5pPr marL="2006993" indent="-222999" defTabSz="924518" eaLnBrk="0" hangingPunct="0">
              <a:spcBef>
                <a:spcPct val="30000"/>
              </a:spcBef>
              <a:defRPr sz="1100">
                <a:solidFill>
                  <a:schemeClr val="tx1"/>
                </a:solidFill>
                <a:latin typeface="Arial" charset="0"/>
                <a:cs typeface="Arial" charset="0"/>
              </a:defRPr>
            </a:lvl5pPr>
            <a:lvl6pPr marL="2452992" indent="-222999" defTabSz="924518" eaLnBrk="0" fontAlgn="base" hangingPunct="0">
              <a:spcBef>
                <a:spcPct val="30000"/>
              </a:spcBef>
              <a:spcAft>
                <a:spcPct val="0"/>
              </a:spcAft>
              <a:defRPr sz="1100">
                <a:solidFill>
                  <a:schemeClr val="tx1"/>
                </a:solidFill>
                <a:latin typeface="Arial" charset="0"/>
                <a:cs typeface="Arial" charset="0"/>
              </a:defRPr>
            </a:lvl6pPr>
            <a:lvl7pPr marL="2898990" indent="-222999" defTabSz="924518" eaLnBrk="0" fontAlgn="base" hangingPunct="0">
              <a:spcBef>
                <a:spcPct val="30000"/>
              </a:spcBef>
              <a:spcAft>
                <a:spcPct val="0"/>
              </a:spcAft>
              <a:defRPr sz="1100">
                <a:solidFill>
                  <a:schemeClr val="tx1"/>
                </a:solidFill>
                <a:latin typeface="Arial" charset="0"/>
                <a:cs typeface="Arial" charset="0"/>
              </a:defRPr>
            </a:lvl7pPr>
            <a:lvl8pPr marL="3344989" indent="-222999" defTabSz="924518" eaLnBrk="0" fontAlgn="base" hangingPunct="0">
              <a:spcBef>
                <a:spcPct val="30000"/>
              </a:spcBef>
              <a:spcAft>
                <a:spcPct val="0"/>
              </a:spcAft>
              <a:defRPr sz="1100">
                <a:solidFill>
                  <a:schemeClr val="tx1"/>
                </a:solidFill>
                <a:latin typeface="Arial" charset="0"/>
                <a:cs typeface="Arial" charset="0"/>
              </a:defRPr>
            </a:lvl8pPr>
            <a:lvl9pPr marL="3790987" indent="-222999" defTabSz="924518"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DF44D132-0789-441D-BD4B-370EF3A1AFA9}" type="slidenum">
              <a:rPr lang="de-DE" altLang="de-DE" smtClean="0"/>
              <a:pPr eaLnBrk="1" hangingPunct="1">
                <a:spcBef>
                  <a:spcPct val="0"/>
                </a:spcBef>
              </a:pPr>
              <a:t>10</a:t>
            </a:fld>
            <a:endParaRPr lang="de-DE" altLang="de-DE" dirty="0" smtClean="0"/>
          </a:p>
        </p:txBody>
      </p:sp>
    </p:spTree>
    <p:extLst>
      <p:ext uri="{BB962C8B-B14F-4D97-AF65-F5344CB8AC3E}">
        <p14:creationId xmlns:p14="http://schemas.microsoft.com/office/powerpoint/2010/main" val="3339233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55</a:t>
            </a:fld>
            <a:endParaRPr lang="de-DE" dirty="0"/>
          </a:p>
        </p:txBody>
      </p:sp>
    </p:spTree>
    <p:extLst>
      <p:ext uri="{BB962C8B-B14F-4D97-AF65-F5344CB8AC3E}">
        <p14:creationId xmlns:p14="http://schemas.microsoft.com/office/powerpoint/2010/main" val="1377783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pPr marL="175719" indent="-175719">
              <a:buFontTx/>
              <a:buChar char="-"/>
            </a:pPr>
            <a:endParaRPr lang="de-DE" dirty="0" smtClean="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56</a:t>
            </a:fld>
            <a:endParaRPr lang="de-DE" dirty="0"/>
          </a:p>
        </p:txBody>
      </p:sp>
    </p:spTree>
    <p:extLst>
      <p:ext uri="{BB962C8B-B14F-4D97-AF65-F5344CB8AC3E}">
        <p14:creationId xmlns:p14="http://schemas.microsoft.com/office/powerpoint/2010/main" val="408062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11</a:t>
            </a:fld>
            <a:endParaRPr lang="de-DE" dirty="0"/>
          </a:p>
        </p:txBody>
      </p:sp>
    </p:spTree>
    <p:extLst>
      <p:ext uri="{BB962C8B-B14F-4D97-AF65-F5344CB8AC3E}">
        <p14:creationId xmlns:p14="http://schemas.microsoft.com/office/powerpoint/2010/main" val="55759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12</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13</a:t>
            </a:fld>
            <a:endParaRPr lang="de-DE" dirty="0"/>
          </a:p>
        </p:txBody>
      </p:sp>
    </p:spTree>
    <p:extLst>
      <p:ext uri="{BB962C8B-B14F-4D97-AF65-F5344CB8AC3E}">
        <p14:creationId xmlns:p14="http://schemas.microsoft.com/office/powerpoint/2010/main" val="409755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2AB4E9C-8969-48CB-8F55-B4CEB09FF275}" type="slidenum">
              <a:rPr lang="de-DE" smtClean="0"/>
              <a:pPr>
                <a:defRPr/>
              </a:pPr>
              <a:t>14</a:t>
            </a:fld>
            <a:endParaRPr lang="de-DE" dirty="0"/>
          </a:p>
        </p:txBody>
      </p:sp>
    </p:spTree>
    <p:extLst>
      <p:ext uri="{BB962C8B-B14F-4D97-AF65-F5344CB8AC3E}">
        <p14:creationId xmlns:p14="http://schemas.microsoft.com/office/powerpoint/2010/main" val="4097559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63688" y="2130425"/>
            <a:ext cx="6994511"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907704" y="3861048"/>
            <a:ext cx="622473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pPr>
              <a:defRPr/>
            </a:pPr>
            <a:fld id="{B3287FBC-A8F6-4783-8E31-75AF4B936EB1}" type="slidenum">
              <a:rPr lang="de-DE" smtClean="0"/>
              <a:pPr>
                <a:defRPr/>
              </a:pPr>
              <a:t>‹Nr.›</a:t>
            </a:fld>
            <a:endParaRPr lang="de-DE" dirty="0"/>
          </a:p>
        </p:txBody>
      </p:sp>
      <p:pic>
        <p:nvPicPr>
          <p:cNvPr id="61445" name="Picture 5" descr="D:\Projekte\marktforschungkultur\Gründung\Logo_marktforschungkultur.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47665" y="73230"/>
            <a:ext cx="3210827"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307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206114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15307716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5"/>
          <p:cNvSpPr>
            <a:spLocks noGrp="1"/>
          </p:cNvSpPr>
          <p:nvPr>
            <p:ph type="sldNum" sz="quarter" idx="10"/>
          </p:nvPr>
        </p:nvSpPr>
        <p:spPr/>
        <p:txBody>
          <a:bodyPr/>
          <a:lstStyle>
            <a:lvl1pPr>
              <a:defRPr/>
            </a:lvl1pPr>
          </a:lstStyle>
          <a:p>
            <a:pPr>
              <a:defRPr/>
            </a:pPr>
            <a:fld id="{6FE979CA-7616-4507-945E-EDDA44F1AD4F}" type="slidenum">
              <a:rPr lang="de-DE"/>
              <a:pPr>
                <a:defRPr/>
              </a:pPr>
              <a:t>‹Nr.›</a:t>
            </a:fld>
            <a:endParaRPr lang="de-DE"/>
          </a:p>
        </p:txBody>
      </p:sp>
    </p:spTree>
    <p:extLst>
      <p:ext uri="{BB962C8B-B14F-4D97-AF65-F5344CB8AC3E}">
        <p14:creationId xmlns:p14="http://schemas.microsoft.com/office/powerpoint/2010/main" val="147791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475656" y="1268760"/>
            <a:ext cx="7211144" cy="45259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a:xfrm>
            <a:off x="6998893" y="6525344"/>
            <a:ext cx="2133600" cy="332656"/>
          </a:xfrm>
        </p:spPr>
        <p:txBody>
          <a:bodyPr/>
          <a:lstStyle>
            <a:lvl1pPr>
              <a:defRPr>
                <a:solidFill>
                  <a:srgbClr val="FFC000"/>
                </a:solidFill>
              </a:defRPr>
            </a:lvl1pPr>
          </a:lstStyle>
          <a:p>
            <a:fld id="{59DE6EB8-52AB-45EA-A660-3E1EBFA72987}" type="slidenum">
              <a:rPr lang="en-US" smtClean="0"/>
              <a:pPr/>
              <a:t>‹Nr.›</a:t>
            </a:fld>
            <a:endParaRPr lang="en-US" dirty="0"/>
          </a:p>
        </p:txBody>
      </p:sp>
    </p:spTree>
    <p:extLst>
      <p:ext uri="{BB962C8B-B14F-4D97-AF65-F5344CB8AC3E}">
        <p14:creationId xmlns:p14="http://schemas.microsoft.com/office/powerpoint/2010/main" val="2212258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16051215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23749506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8" name="Fußzeilenplatzhalter 7"/>
          <p:cNvSpPr>
            <a:spLocks noGrp="1"/>
          </p:cNvSpPr>
          <p:nvPr>
            <p:ph type="ftr" sz="quarter" idx="11"/>
          </p:nvPr>
        </p:nvSpPr>
        <p:spPr/>
        <p:txBody>
          <a:bodyPr/>
          <a:lstStyle/>
          <a:p>
            <a:endParaRPr lang="en-US" dirty="0"/>
          </a:p>
        </p:txBody>
      </p:sp>
      <p:sp>
        <p:nvSpPr>
          <p:cNvPr id="9" name="Foliennummernplatzhalter 8"/>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2698049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38703902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3" name="Fußzeilenplatzhalter 2"/>
          <p:cNvSpPr>
            <a:spLocks noGrp="1"/>
          </p:cNvSpPr>
          <p:nvPr>
            <p:ph type="ftr" sz="quarter" idx="11"/>
          </p:nvPr>
        </p:nvSpPr>
        <p:spPr/>
        <p:txBody>
          <a:bodyPr/>
          <a:lstStyle/>
          <a:p>
            <a:endParaRPr lang="en-US" dirty="0"/>
          </a:p>
        </p:txBody>
      </p:sp>
      <p:sp>
        <p:nvSpPr>
          <p:cNvPr id="4" name="Foliennummernplatzhalter 3"/>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424175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383050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AB0777-4C60-462E-A92C-CDAFD498799C}" type="datetimeFigureOut">
              <a:rPr lang="en-US" smtClean="0"/>
              <a:t>9/11/2020</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59DE6EB8-52AB-45EA-A660-3E1EBFA72987}" type="slidenum">
              <a:rPr lang="en-US" smtClean="0"/>
              <a:t>‹Nr.›</a:t>
            </a:fld>
            <a:endParaRPr lang="en-US" dirty="0"/>
          </a:p>
        </p:txBody>
      </p:sp>
    </p:spTree>
    <p:extLst>
      <p:ext uri="{BB962C8B-B14F-4D97-AF65-F5344CB8AC3E}">
        <p14:creationId xmlns:p14="http://schemas.microsoft.com/office/powerpoint/2010/main" val="260170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75656" y="653120"/>
            <a:ext cx="7211144" cy="831664"/>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475656" y="1600200"/>
            <a:ext cx="7211144"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B0777-4C60-462E-A92C-CDAFD498799C}" type="datetimeFigureOut">
              <a:rPr lang="en-US" smtClean="0"/>
              <a:t>9/11/2020</a:t>
            </a:fld>
            <a:endParaRPr 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EB8-52AB-45EA-A660-3E1EBFA72987}" type="slidenum">
              <a:rPr lang="en-US" smtClean="0"/>
              <a:t>‹Nr.›</a:t>
            </a:fld>
            <a:endParaRPr lang="en-US" dirty="0"/>
          </a:p>
        </p:txBody>
      </p:sp>
      <p:sp>
        <p:nvSpPr>
          <p:cNvPr id="7" name="Rechteck 6"/>
          <p:cNvSpPr/>
          <p:nvPr/>
        </p:nvSpPr>
        <p:spPr>
          <a:xfrm>
            <a:off x="0" y="6309320"/>
            <a:ext cx="9144000" cy="548680"/>
          </a:xfrm>
          <a:prstGeom prst="rect">
            <a:avLst/>
          </a:prstGeom>
          <a:solidFill>
            <a:srgbClr val="0A558C">
              <a:alpha val="7686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8" name="Rechteck 7"/>
          <p:cNvSpPr/>
          <p:nvPr/>
        </p:nvSpPr>
        <p:spPr>
          <a:xfrm rot="16200000">
            <a:off x="-2745431" y="2636913"/>
            <a:ext cx="6858002" cy="1584175"/>
          </a:xfrm>
          <a:prstGeom prst="rect">
            <a:avLst/>
          </a:prstGeom>
          <a:solidFill>
            <a:srgbClr val="FABE00">
              <a:alpha val="76863"/>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11" name="Picture 5" descr="D:\Projekte\marktforschungkultur\Gründung\Logo_marktforschungkultur.em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665" y="73230"/>
            <a:ext cx="3210827"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520" y="5568"/>
            <a:ext cx="1584176" cy="729141"/>
          </a:xfrm>
          <a:prstGeom prst="rect">
            <a:avLst/>
          </a:prstGeom>
        </p:spPr>
      </p:pic>
    </p:spTree>
    <p:extLst>
      <p:ext uri="{BB962C8B-B14F-4D97-AF65-F5344CB8AC3E}">
        <p14:creationId xmlns:p14="http://schemas.microsoft.com/office/powerpoint/2010/main" val="131799759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exels.com/" TargetMode="Externa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37.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50.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39.jpeg"/><Relationship Id="rId10" Type="http://schemas.openxmlformats.org/officeDocument/2006/relationships/diagramData" Target="../diagrams/data4.xml"/><Relationship Id="rId4" Type="http://schemas.openxmlformats.org/officeDocument/2006/relationships/image" Target="../media/image38.jpeg"/><Relationship Id="rId9" Type="http://schemas.microsoft.com/office/2007/relationships/diagramDrawing" Target="../diagrams/drawing3.xml"/><Relationship Id="rId14" Type="http://schemas.microsoft.com/office/2007/relationships/diagramDrawing" Target="../diagrams/drawing4.xml"/></Relationships>
</file>

<file path=ppt/slides/_rels/slide5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4.png"/><Relationship Id="rId5" Type="http://schemas.openxmlformats.org/officeDocument/2006/relationships/diagramQuickStyle" Target="../diagrams/quickStyle5.xml"/><Relationship Id="rId10" Type="http://schemas.openxmlformats.org/officeDocument/2006/relationships/image" Target="../media/image43.png"/><Relationship Id="rId4" Type="http://schemas.openxmlformats.org/officeDocument/2006/relationships/diagramLayout" Target="../diagrams/layout5.xml"/><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35696" y="1772816"/>
            <a:ext cx="6912768" cy="1569660"/>
          </a:xfrm>
          <a:prstGeom prst="rect">
            <a:avLst/>
          </a:prstGeom>
          <a:gradFill>
            <a:gsLst>
              <a:gs pos="0">
                <a:srgbClr val="FFC000"/>
              </a:gs>
              <a:gs pos="50000">
                <a:schemeClr val="accent1">
                  <a:tint val="44500"/>
                  <a:satMod val="160000"/>
                </a:schemeClr>
              </a:gs>
              <a:gs pos="100000">
                <a:schemeClr val="accent3">
                  <a:lumMod val="40000"/>
                  <a:lumOff val="60000"/>
                </a:schemeClr>
              </a:gs>
            </a:gsLst>
            <a:lin ang="5400000" scaled="0"/>
          </a:gradFill>
          <a:ln w="57150">
            <a:noFill/>
          </a:ln>
        </p:spPr>
        <p:txBody>
          <a:bodyPr wrap="square" rtlCol="0">
            <a:spAutoFit/>
          </a:bodyPr>
          <a:lstStyle/>
          <a:p>
            <a:pPr algn="ctr">
              <a:spcBef>
                <a:spcPts val="600"/>
              </a:spcBef>
            </a:pPr>
            <a:r>
              <a:rPr lang="de-DE" sz="3200" dirty="0" smtClean="0">
                <a:latin typeface="+mj-lt"/>
              </a:rPr>
              <a:t>Marktforschung: </a:t>
            </a:r>
          </a:p>
          <a:p>
            <a:pPr algn="ctr"/>
            <a:r>
              <a:rPr lang="de-DE" sz="3200" dirty="0" smtClean="0">
                <a:latin typeface="+mj-lt"/>
              </a:rPr>
              <a:t>(</a:t>
            </a:r>
            <a:r>
              <a:rPr lang="de-DE" sz="3200" dirty="0" err="1" smtClean="0">
                <a:latin typeface="+mj-lt"/>
              </a:rPr>
              <a:t>Mega</a:t>
            </a:r>
            <a:r>
              <a:rPr lang="de-DE" sz="3200" dirty="0" smtClean="0">
                <a:latin typeface="+mj-lt"/>
              </a:rPr>
              <a:t>)Trends, Kulturnutzer 2025</a:t>
            </a:r>
          </a:p>
          <a:p>
            <a:pPr algn="ctr"/>
            <a:r>
              <a:rPr lang="de-DE" sz="3200" dirty="0" smtClean="0">
                <a:latin typeface="+mj-lt"/>
              </a:rPr>
              <a:t>Fallstudie mit praktischen Übungen</a:t>
            </a:r>
          </a:p>
        </p:txBody>
      </p:sp>
      <p:sp>
        <p:nvSpPr>
          <p:cNvPr id="4" name="Rechteck 1"/>
          <p:cNvSpPr>
            <a:spLocks noChangeArrowheads="1"/>
          </p:cNvSpPr>
          <p:nvPr/>
        </p:nvSpPr>
        <p:spPr bwMode="auto">
          <a:xfrm>
            <a:off x="2087216" y="4581128"/>
            <a:ext cx="6661248"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400"/>
              </a:spcBef>
            </a:pPr>
            <a:r>
              <a:rPr lang="de-DE" altLang="de-DE" sz="2000" dirty="0" smtClean="0">
                <a:latin typeface="+mj-lt"/>
              </a:rPr>
              <a:t>Prof</a:t>
            </a:r>
            <a:r>
              <a:rPr lang="de-DE" altLang="de-DE" sz="2000" dirty="0">
                <a:latin typeface="+mj-lt"/>
              </a:rPr>
              <a:t>. Dr. Peter </a:t>
            </a:r>
            <a:r>
              <a:rPr lang="de-DE" altLang="de-DE" sz="2000" dirty="0" smtClean="0">
                <a:latin typeface="+mj-lt"/>
              </a:rPr>
              <a:t>Schmidt</a:t>
            </a:r>
            <a:br>
              <a:rPr lang="de-DE" altLang="de-DE" sz="2000" dirty="0" smtClean="0">
                <a:latin typeface="+mj-lt"/>
              </a:rPr>
            </a:br>
            <a:r>
              <a:rPr lang="de-DE" altLang="de-DE" sz="2000" dirty="0" smtClean="0">
                <a:latin typeface="+mj-lt"/>
              </a:rPr>
              <a:t>in Zusammenarbeit mit Jutta Schmidt</a:t>
            </a:r>
          </a:p>
          <a:p>
            <a:pPr algn="ctr" eaLnBrk="1" hangingPunct="1">
              <a:spcBef>
                <a:spcPts val="400"/>
              </a:spcBef>
            </a:pPr>
            <a:r>
              <a:rPr lang="de-DE" altLang="de-DE" sz="2000" dirty="0" smtClean="0">
                <a:latin typeface="+mj-lt"/>
              </a:rPr>
              <a:t>IGC der Hochschule Bremen – Studiengang Kulturmanagement</a:t>
            </a:r>
            <a:br>
              <a:rPr lang="de-DE" altLang="de-DE" sz="2000" dirty="0" smtClean="0">
                <a:latin typeface="+mj-lt"/>
              </a:rPr>
            </a:br>
            <a:r>
              <a:rPr lang="de-DE" altLang="de-DE" sz="2000" dirty="0">
                <a:latin typeface="+mj-lt"/>
              </a:rPr>
              <a:t>Unit im Modul </a:t>
            </a:r>
            <a:r>
              <a:rPr lang="de-DE" altLang="de-DE" sz="2000" dirty="0" smtClean="0">
                <a:latin typeface="+mj-lt"/>
              </a:rPr>
              <a:t>4: </a:t>
            </a:r>
            <a:r>
              <a:rPr lang="de-DE" altLang="de-DE" sz="2000" dirty="0">
                <a:latin typeface="+mj-lt"/>
              </a:rPr>
              <a:t>Strategisches Management und </a:t>
            </a:r>
            <a:r>
              <a:rPr lang="de-DE" altLang="de-DE" sz="2000" dirty="0" smtClean="0">
                <a:latin typeface="+mj-lt"/>
              </a:rPr>
              <a:t>Marketing</a:t>
            </a:r>
            <a:endParaRPr lang="de-DE" altLang="de-DE" sz="2000" dirty="0">
              <a:latin typeface="+mj-lt"/>
            </a:endParaRPr>
          </a:p>
          <a:p>
            <a:pPr algn="ctr" eaLnBrk="1" hangingPunct="1">
              <a:spcBef>
                <a:spcPts val="400"/>
              </a:spcBef>
            </a:pPr>
            <a:r>
              <a:rPr lang="de-DE" altLang="de-DE" sz="2000" dirty="0" smtClean="0">
                <a:latin typeface="+mj-lt"/>
              </a:rPr>
              <a:t>WS 2020/21</a:t>
            </a:r>
            <a:endParaRPr lang="de-DE" altLang="de-DE" sz="2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35696" y="1700808"/>
            <a:ext cx="6912768" cy="1646605"/>
          </a:xfrm>
          <a:prstGeom prst="rect">
            <a:avLst/>
          </a:prstGeom>
          <a:gradFill>
            <a:gsLst>
              <a:gs pos="0">
                <a:srgbClr val="FFC000"/>
              </a:gs>
              <a:gs pos="50000">
                <a:schemeClr val="accent1">
                  <a:tint val="44500"/>
                  <a:satMod val="160000"/>
                </a:schemeClr>
              </a:gs>
              <a:gs pos="100000">
                <a:schemeClr val="accent3">
                  <a:lumMod val="40000"/>
                  <a:lumOff val="60000"/>
                </a:schemeClr>
              </a:gs>
            </a:gsLst>
            <a:lin ang="5400000" scaled="0"/>
          </a:gradFill>
          <a:ln w="57150">
            <a:noFill/>
          </a:ln>
        </p:spPr>
        <p:txBody>
          <a:bodyPr wrap="square" rtlCol="0">
            <a:spAutoFit/>
          </a:bodyPr>
          <a:lstStyle/>
          <a:p>
            <a:pPr algn="ctr">
              <a:spcBef>
                <a:spcPts val="600"/>
              </a:spcBef>
            </a:pPr>
            <a:r>
              <a:rPr lang="de-DE" sz="3200" dirty="0" smtClean="0">
                <a:latin typeface="+mj-lt"/>
              </a:rPr>
              <a:t>Megatrends</a:t>
            </a:r>
          </a:p>
          <a:p>
            <a:pPr algn="ctr">
              <a:spcBef>
                <a:spcPts val="600"/>
              </a:spcBef>
            </a:pPr>
            <a:r>
              <a:rPr lang="de-DE" sz="3200" dirty="0" smtClean="0">
                <a:latin typeface="+mj-lt"/>
              </a:rPr>
              <a:t>Das Publikum der Zukunft</a:t>
            </a:r>
          </a:p>
          <a:p>
            <a:pPr algn="ctr"/>
            <a:r>
              <a:rPr lang="de-DE" sz="3200" dirty="0" smtClean="0">
                <a:latin typeface="+mj-lt"/>
              </a:rPr>
              <a:t>Kulturnutzer 2025</a:t>
            </a:r>
          </a:p>
        </p:txBody>
      </p:sp>
      <p:sp>
        <p:nvSpPr>
          <p:cNvPr id="4" name="Rechteck 1"/>
          <p:cNvSpPr>
            <a:spLocks noChangeArrowheads="1"/>
          </p:cNvSpPr>
          <p:nvPr/>
        </p:nvSpPr>
        <p:spPr bwMode="auto">
          <a:xfrm>
            <a:off x="3131840" y="515719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400"/>
              </a:spcBef>
            </a:pPr>
            <a:r>
              <a:rPr lang="de-DE" altLang="de-DE" sz="2000" dirty="0" smtClean="0">
                <a:latin typeface="+mj-lt"/>
              </a:rPr>
              <a:t>Jutta Schmidt</a:t>
            </a:r>
            <a:br>
              <a:rPr lang="de-DE" altLang="de-DE" sz="2000" dirty="0" smtClean="0">
                <a:latin typeface="+mj-lt"/>
              </a:rPr>
            </a:br>
            <a:r>
              <a:rPr lang="de-DE" altLang="de-DE" sz="2000" dirty="0" smtClean="0">
                <a:latin typeface="+mj-lt"/>
              </a:rPr>
              <a:t>Prof</a:t>
            </a:r>
            <a:r>
              <a:rPr lang="de-DE" altLang="de-DE" sz="2000" dirty="0">
                <a:latin typeface="+mj-lt"/>
              </a:rPr>
              <a:t>. Dr. Peter </a:t>
            </a:r>
            <a:r>
              <a:rPr lang="de-DE" altLang="de-DE" sz="2000" dirty="0" smtClean="0">
                <a:latin typeface="+mj-lt"/>
              </a:rPr>
              <a:t>Schmidt</a:t>
            </a:r>
            <a:br>
              <a:rPr lang="de-DE" altLang="de-DE" sz="2000" dirty="0" smtClean="0">
                <a:latin typeface="+mj-lt"/>
              </a:rPr>
            </a:br>
            <a:r>
              <a:rPr lang="de-DE" altLang="de-DE" sz="2000" dirty="0">
                <a:latin typeface="+mj-lt"/>
              </a:rPr>
              <a:t>Astrid </a:t>
            </a:r>
            <a:r>
              <a:rPr lang="de-DE" altLang="de-DE" sz="2000" dirty="0" err="1">
                <a:latin typeface="+mj-lt"/>
              </a:rPr>
              <a:t>Kurzeja-Christinck</a:t>
            </a:r>
            <a:endParaRPr lang="de-DE" altLang="de-DE" sz="2000" dirty="0">
              <a:latin typeface="+mj-lt"/>
            </a:endParaRPr>
          </a:p>
        </p:txBody>
      </p:sp>
    </p:spTree>
    <p:extLst>
      <p:ext uri="{BB962C8B-B14F-4D97-AF65-F5344CB8AC3E}">
        <p14:creationId xmlns:p14="http://schemas.microsoft.com/office/powerpoint/2010/main" val="255897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11</a:t>
            </a:fld>
            <a:endParaRPr lang="en-US" dirty="0"/>
          </a:p>
        </p:txBody>
      </p:sp>
      <p:sp>
        <p:nvSpPr>
          <p:cNvPr id="6" name="Inhaltsplatzhalter 5"/>
          <p:cNvSpPr>
            <a:spLocks noGrp="1"/>
          </p:cNvSpPr>
          <p:nvPr>
            <p:ph idx="1"/>
          </p:nvPr>
        </p:nvSpPr>
        <p:spPr>
          <a:xfrm>
            <a:off x="2483768" y="1412776"/>
            <a:ext cx="5904656" cy="792087"/>
          </a:xfrm>
          <a:noFill/>
        </p:spPr>
        <p:txBody>
          <a:bodyPr>
            <a:noAutofit/>
          </a:bodyPr>
          <a:lstStyle/>
          <a:p>
            <a:pPr marL="0" indent="0" algn="ctr">
              <a:buNone/>
            </a:pPr>
            <a:r>
              <a:rPr lang="de-DE" sz="4800" dirty="0" smtClean="0">
                <a:latin typeface="+mn-lt"/>
              </a:rPr>
              <a:t>2. Megatrends</a:t>
            </a:r>
          </a:p>
          <a:p>
            <a:pPr marL="0" indent="0" algn="ctr">
              <a:buNone/>
            </a:pPr>
            <a:endParaRPr lang="de-DE" sz="4800" dirty="0">
              <a:latin typeface="+mn-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2" t="10625" r="43505" b="18043"/>
          <a:stretch/>
        </p:blipFill>
        <p:spPr bwMode="auto">
          <a:xfrm>
            <a:off x="3347864" y="2780928"/>
            <a:ext cx="4239736" cy="321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542816" y="6562783"/>
            <a:ext cx="2443298" cy="261610"/>
          </a:xfrm>
          <a:prstGeom prst="rect">
            <a:avLst/>
          </a:prstGeom>
          <a:noFill/>
        </p:spPr>
        <p:txBody>
          <a:bodyPr wrap="none" rtlCol="0">
            <a:spAutoFit/>
          </a:bodyPr>
          <a:lstStyle/>
          <a:p>
            <a:r>
              <a:rPr lang="de-DE" sz="1100" dirty="0">
                <a:latin typeface="+mn-lt"/>
              </a:rPr>
              <a:t>Quelle: Matthias Hamann, Megatrends </a:t>
            </a:r>
          </a:p>
        </p:txBody>
      </p:sp>
    </p:spTree>
    <p:extLst>
      <p:ext uri="{BB962C8B-B14F-4D97-AF65-F5344CB8AC3E}">
        <p14:creationId xmlns:p14="http://schemas.microsoft.com/office/powerpoint/2010/main" val="52945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1691680" y="980728"/>
            <a:ext cx="7272808" cy="5112568"/>
          </a:xfrm>
          <a:prstGeom prst="roundRect">
            <a:avLst/>
          </a:prstGeo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2"/>
          </p:nvPr>
        </p:nvSpPr>
        <p:spPr/>
        <p:txBody>
          <a:bodyPr/>
          <a:lstStyle/>
          <a:p>
            <a:fld id="{59DE6EB8-52AB-45EA-A660-3E1EBFA72987}" type="slidenum">
              <a:rPr lang="en-US" smtClean="0"/>
              <a:t>12</a:t>
            </a:fld>
            <a:endParaRPr lang="en-US" dirty="0"/>
          </a:p>
        </p:txBody>
      </p:sp>
      <p:sp>
        <p:nvSpPr>
          <p:cNvPr id="6" name="Inhaltsplatzhalter 5"/>
          <p:cNvSpPr>
            <a:spLocks noGrp="1"/>
          </p:cNvSpPr>
          <p:nvPr>
            <p:ph idx="1"/>
          </p:nvPr>
        </p:nvSpPr>
        <p:spPr>
          <a:xfrm>
            <a:off x="1907704" y="1196752"/>
            <a:ext cx="6912768" cy="4896544"/>
          </a:xfrm>
        </p:spPr>
        <p:txBody>
          <a:bodyPr>
            <a:noAutofit/>
          </a:bodyPr>
          <a:lstStyle/>
          <a:p>
            <a:pPr marL="0" indent="0" algn="just">
              <a:spcBef>
                <a:spcPts val="0"/>
              </a:spcBef>
              <a:spcAft>
                <a:spcPts val="600"/>
              </a:spcAft>
              <a:buNone/>
            </a:pPr>
            <a:r>
              <a:rPr lang="de-DE" sz="2400" b="1" dirty="0" smtClean="0">
                <a:latin typeface="+mn-lt"/>
              </a:rPr>
              <a:t>Megatrends</a:t>
            </a:r>
          </a:p>
          <a:p>
            <a:pPr marL="0" indent="0" algn="just">
              <a:spcBef>
                <a:spcPts val="0"/>
              </a:spcBef>
              <a:buNone/>
            </a:pPr>
            <a:r>
              <a:rPr lang="de-DE" sz="2400" dirty="0" smtClean="0">
                <a:latin typeface="+mn-lt"/>
              </a:rPr>
              <a:t> „….muss </a:t>
            </a:r>
            <a:r>
              <a:rPr lang="de-DE" sz="2400" dirty="0">
                <a:latin typeface="+mn-lt"/>
              </a:rPr>
              <a:t>man nicht „voraussagen”, denn sie sind schon da und markieren Veränderungen, die uns schon lange prägen und auch noch lange prägen werden. Megatrends sind Tiefenströmungen des Wandels. Als Entwicklungskonstanten der globalen Gesellschaft umfassen sie mehrere Jahrzehnte. Ein Megatrend wirkt in jedem einzelnen Menschen und umfasst alle Ebenen der Gesellschaft: Wirtschaft und Politik, sowie Wissenschaft, Technik und Kultur. Megatrends verändern die Welt - zwar langsam, dafür aber grundlegend und langfristig</a:t>
            </a:r>
            <a:r>
              <a:rPr lang="de-DE" sz="2400" dirty="0" smtClean="0">
                <a:latin typeface="+mn-lt"/>
              </a:rPr>
              <a:t>.“     (</a:t>
            </a:r>
            <a:r>
              <a:rPr lang="de-DE" sz="2400" dirty="0">
                <a:latin typeface="+mn-lt"/>
              </a:rPr>
              <a:t>zukunftsInstitut</a:t>
            </a:r>
            <a:r>
              <a:rPr lang="de-DE" sz="2400" dirty="0" smtClean="0">
                <a:latin typeface="+mn-lt"/>
              </a:rPr>
              <a:t>)</a:t>
            </a:r>
            <a:endParaRPr lang="de-DE" sz="2400" dirty="0">
              <a:latin typeface="+mn-lt"/>
            </a:endParaRPr>
          </a:p>
        </p:txBody>
      </p:sp>
    </p:spTree>
    <p:extLst>
      <p:ext uri="{BB962C8B-B14F-4D97-AF65-F5344CB8AC3E}">
        <p14:creationId xmlns:p14="http://schemas.microsoft.com/office/powerpoint/2010/main" val="120119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feil nach links 25"/>
          <p:cNvSpPr/>
          <p:nvPr/>
        </p:nvSpPr>
        <p:spPr>
          <a:xfrm rot="16200000" flipV="1">
            <a:off x="4448922" y="3116523"/>
            <a:ext cx="1446248" cy="465592"/>
          </a:xfrm>
          <a:prstGeom prst="leftArrow">
            <a:avLst>
              <a:gd name="adj1" fmla="val 60000"/>
              <a:gd name="adj2" fmla="val 50000"/>
            </a:avLst>
          </a:prstGeom>
          <a:solidFill>
            <a:schemeClr val="accent3">
              <a:lumMod val="75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sp>
        <p:nvSpPr>
          <p:cNvPr id="3" name="Foliennummernplatzhalter 2"/>
          <p:cNvSpPr>
            <a:spLocks noGrp="1"/>
          </p:cNvSpPr>
          <p:nvPr>
            <p:ph type="sldNum" sz="quarter" idx="12"/>
          </p:nvPr>
        </p:nvSpPr>
        <p:spPr/>
        <p:txBody>
          <a:bodyPr/>
          <a:lstStyle/>
          <a:p>
            <a:fld id="{59DE6EB8-52AB-45EA-A660-3E1EBFA72987}" type="slidenum">
              <a:rPr lang="en-US" smtClean="0"/>
              <a:t>13</a:t>
            </a:fld>
            <a:endParaRPr lang="en-US" dirty="0"/>
          </a:p>
        </p:txBody>
      </p:sp>
      <p:grpSp>
        <p:nvGrpSpPr>
          <p:cNvPr id="4" name="Gruppieren 3"/>
          <p:cNvGrpSpPr/>
          <p:nvPr/>
        </p:nvGrpSpPr>
        <p:grpSpPr>
          <a:xfrm>
            <a:off x="4204750" y="4159344"/>
            <a:ext cx="2023433" cy="1645920"/>
            <a:chOff x="2225040" y="2172962"/>
            <a:chExt cx="1645920" cy="1645920"/>
          </a:xfrm>
        </p:grpSpPr>
        <p:sp>
          <p:nvSpPr>
            <p:cNvPr id="22" name="Ellipse 21"/>
            <p:cNvSpPr/>
            <p:nvPr/>
          </p:nvSpPr>
          <p:spPr>
            <a:xfrm>
              <a:off x="2225040" y="2172962"/>
              <a:ext cx="1645920" cy="1645920"/>
            </a:xfrm>
            <a:prstGeom prst="ellipse">
              <a:avLst/>
            </a:prstGeom>
            <a:solidFill>
              <a:srgbClr val="FAB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Ellipse 4"/>
            <p:cNvSpPr/>
            <p:nvPr/>
          </p:nvSpPr>
          <p:spPr>
            <a:xfrm>
              <a:off x="2348052" y="2414001"/>
              <a:ext cx="1464336" cy="1163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accent6">
                      <a:lumMod val="50000"/>
                    </a:schemeClr>
                  </a:solidFill>
                </a:rPr>
                <a:t>Kultur</a:t>
              </a:r>
            </a:p>
            <a:p>
              <a:pPr lvl="0" algn="ctr" defTabSz="889000">
                <a:lnSpc>
                  <a:spcPct val="90000"/>
                </a:lnSpc>
                <a:spcBef>
                  <a:spcPct val="0"/>
                </a:spcBef>
                <a:spcAft>
                  <a:spcPct val="35000"/>
                </a:spcAft>
              </a:pPr>
              <a:r>
                <a:rPr lang="de-DE" sz="2000" b="1" dirty="0" smtClean="0">
                  <a:solidFill>
                    <a:schemeClr val="accent6">
                      <a:lumMod val="50000"/>
                    </a:schemeClr>
                  </a:solidFill>
                </a:rPr>
                <a:t>Institutionen</a:t>
              </a:r>
              <a:endParaRPr lang="de-DE" sz="2000" b="1" kern="1200" dirty="0">
                <a:solidFill>
                  <a:schemeClr val="accent6">
                    <a:lumMod val="50000"/>
                  </a:schemeClr>
                </a:solidFill>
              </a:endParaRPr>
            </a:p>
          </p:txBody>
        </p:sp>
      </p:grpSp>
      <p:sp>
        <p:nvSpPr>
          <p:cNvPr id="5" name="Pfeil nach links 4"/>
          <p:cNvSpPr/>
          <p:nvPr/>
        </p:nvSpPr>
        <p:spPr>
          <a:xfrm rot="11042986">
            <a:off x="2759813" y="4635664"/>
            <a:ext cx="1369211" cy="469087"/>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7" name="Gruppieren 6"/>
          <p:cNvGrpSpPr/>
          <p:nvPr/>
        </p:nvGrpSpPr>
        <p:grpSpPr>
          <a:xfrm>
            <a:off x="1640224" y="4196409"/>
            <a:ext cx="1563624" cy="1250899"/>
            <a:chOff x="0" y="2210027"/>
            <a:chExt cx="1563624" cy="1250899"/>
          </a:xfrm>
        </p:grpSpPr>
        <p:sp>
          <p:nvSpPr>
            <p:cNvPr id="20" name="Abgerundetes Rechteck 19"/>
            <p:cNvSpPr/>
            <p:nvPr/>
          </p:nvSpPr>
          <p:spPr>
            <a:xfrm>
              <a:off x="0" y="2210027"/>
              <a:ext cx="1563624" cy="125089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Abgerundetes Rechteck 7"/>
            <p:cNvSpPr/>
            <p:nvPr/>
          </p:nvSpPr>
          <p:spPr>
            <a:xfrm>
              <a:off x="36638" y="2246665"/>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Digitales Leben</a:t>
              </a:r>
              <a:endParaRPr lang="de-DE" b="1" dirty="0"/>
            </a:p>
          </p:txBody>
        </p:sp>
      </p:grpSp>
      <p:sp>
        <p:nvSpPr>
          <p:cNvPr id="8" name="Pfeil nach links 7"/>
          <p:cNvSpPr/>
          <p:nvPr/>
        </p:nvSpPr>
        <p:spPr>
          <a:xfrm rot="12706462">
            <a:off x="2574993" y="3287395"/>
            <a:ext cx="1880615" cy="469087"/>
          </a:xfrm>
          <a:prstGeom prst="leftArrow">
            <a:avLst>
              <a:gd name="adj1" fmla="val 60000"/>
              <a:gd name="adj2" fmla="val 50000"/>
            </a:avLst>
          </a:prstGeom>
          <a:solidFill>
            <a:srgbClr val="F07823"/>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grpSp>
        <p:nvGrpSpPr>
          <p:cNvPr id="9" name="Gruppieren 8"/>
          <p:cNvGrpSpPr/>
          <p:nvPr/>
        </p:nvGrpSpPr>
        <p:grpSpPr>
          <a:xfrm>
            <a:off x="1620961" y="2279268"/>
            <a:ext cx="1563624" cy="1285039"/>
            <a:chOff x="144017" y="51002"/>
            <a:chExt cx="1563624" cy="1285039"/>
          </a:xfrm>
        </p:grpSpPr>
        <p:sp>
          <p:nvSpPr>
            <p:cNvPr id="18" name="Abgerundetes Rechteck 17"/>
            <p:cNvSpPr/>
            <p:nvPr/>
          </p:nvSpPr>
          <p:spPr>
            <a:xfrm>
              <a:off x="144017" y="85142"/>
              <a:ext cx="1563624" cy="1250899"/>
            </a:xfrm>
            <a:prstGeom prst="roundRect">
              <a:avLst>
                <a:gd name="adj" fmla="val 10000"/>
              </a:avLst>
            </a:prstGeom>
            <a:solidFill>
              <a:srgbClr val="F0782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Abgerundetes Rechteck 10"/>
            <p:cNvSpPr/>
            <p:nvPr/>
          </p:nvSpPr>
          <p:spPr>
            <a:xfrm>
              <a:off x="144017" y="51002"/>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Individua-lisierung</a:t>
              </a:r>
              <a:endParaRPr lang="de-DE" b="1" dirty="0"/>
            </a:p>
          </p:txBody>
        </p:sp>
      </p:grpSp>
      <p:sp>
        <p:nvSpPr>
          <p:cNvPr id="10" name="Pfeil nach links 9"/>
          <p:cNvSpPr/>
          <p:nvPr/>
        </p:nvSpPr>
        <p:spPr>
          <a:xfrm rot="19278558" flipV="1">
            <a:off x="5775112" y="3432617"/>
            <a:ext cx="1446248" cy="465592"/>
          </a:xfrm>
          <a:prstGeom prst="leftArrow">
            <a:avLst>
              <a:gd name="adj1" fmla="val 60000"/>
              <a:gd name="adj2" fmla="val 50000"/>
            </a:avLst>
          </a:prstGeom>
          <a:solidFill>
            <a:srgbClr val="00915A"/>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grpSp>
        <p:nvGrpSpPr>
          <p:cNvPr id="11" name="Gruppieren 10"/>
          <p:cNvGrpSpPr/>
          <p:nvPr/>
        </p:nvGrpSpPr>
        <p:grpSpPr>
          <a:xfrm>
            <a:off x="6983726" y="2279268"/>
            <a:ext cx="1563624" cy="1250899"/>
            <a:chOff x="3888421" y="150392"/>
            <a:chExt cx="1563624" cy="1250899"/>
          </a:xfrm>
        </p:grpSpPr>
        <p:sp>
          <p:nvSpPr>
            <p:cNvPr id="16" name="Abgerundetes Rechteck 15"/>
            <p:cNvSpPr/>
            <p:nvPr/>
          </p:nvSpPr>
          <p:spPr>
            <a:xfrm>
              <a:off x="3888421" y="150392"/>
              <a:ext cx="1563624" cy="1250899"/>
            </a:xfrm>
            <a:prstGeom prst="roundRect">
              <a:avLst>
                <a:gd name="adj" fmla="val 10000"/>
              </a:avLst>
            </a:prstGeom>
            <a:solidFill>
              <a:srgbClr val="00915A"/>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7" name="Abgerundetes Rechteck 13"/>
            <p:cNvSpPr/>
            <p:nvPr/>
          </p:nvSpPr>
          <p:spPr>
            <a:xfrm>
              <a:off x="3925059" y="187030"/>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b="1" dirty="0"/>
                <a:t>Kulturelle Vielfalt</a:t>
              </a:r>
            </a:p>
          </p:txBody>
        </p:sp>
      </p:grpSp>
      <p:sp>
        <p:nvSpPr>
          <p:cNvPr id="12" name="Pfeil nach links 11"/>
          <p:cNvSpPr/>
          <p:nvPr/>
        </p:nvSpPr>
        <p:spPr>
          <a:xfrm rot="21357009">
            <a:off x="6356285" y="4604209"/>
            <a:ext cx="1369211" cy="469087"/>
          </a:xfrm>
          <a:prstGeom prst="leftArrow">
            <a:avLst>
              <a:gd name="adj1" fmla="val 60000"/>
              <a:gd name="adj2" fmla="val 50000"/>
            </a:avLst>
          </a:prstGeom>
          <a:solidFill>
            <a:srgbClr val="6EA53C"/>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hueOff val="0"/>
              <a:satOff val="0"/>
              <a:lumOff val="0"/>
              <a:alphaOff val="0"/>
            </a:schemeClr>
          </a:fontRef>
        </p:style>
      </p:sp>
      <p:grpSp>
        <p:nvGrpSpPr>
          <p:cNvPr id="13" name="Gruppieren 12"/>
          <p:cNvGrpSpPr/>
          <p:nvPr/>
        </p:nvGrpSpPr>
        <p:grpSpPr>
          <a:xfrm>
            <a:off x="7112832" y="4196406"/>
            <a:ext cx="1563624" cy="1250899"/>
            <a:chOff x="4532375" y="2210024"/>
            <a:chExt cx="1563624" cy="1250899"/>
          </a:xfrm>
        </p:grpSpPr>
        <p:sp>
          <p:nvSpPr>
            <p:cNvPr id="14" name="Abgerundetes Rechteck 13"/>
            <p:cNvSpPr/>
            <p:nvPr/>
          </p:nvSpPr>
          <p:spPr>
            <a:xfrm>
              <a:off x="4532375" y="2210024"/>
              <a:ext cx="1563624" cy="1250899"/>
            </a:xfrm>
            <a:prstGeom prst="roundRect">
              <a:avLst>
                <a:gd name="adj" fmla="val 10000"/>
              </a:avLst>
            </a:prstGeom>
            <a:solidFill>
              <a:srgbClr val="6EA53C"/>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5" name="Abgerundetes Rechteck 16"/>
            <p:cNvSpPr/>
            <p:nvPr/>
          </p:nvSpPr>
          <p:spPr>
            <a:xfrm>
              <a:off x="4569013" y="2246662"/>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Urbanisierung</a:t>
              </a:r>
              <a:endParaRPr lang="de-DE" b="1" dirty="0"/>
            </a:p>
          </p:txBody>
        </p:sp>
      </p:grpSp>
      <p:sp>
        <p:nvSpPr>
          <p:cNvPr id="24" name="Abgerundetes Rechteck 23"/>
          <p:cNvSpPr/>
          <p:nvPr/>
        </p:nvSpPr>
        <p:spPr>
          <a:xfrm>
            <a:off x="4143879" y="1805565"/>
            <a:ext cx="2012297" cy="125089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5" name="Abgerundetes Rechteck 10"/>
          <p:cNvSpPr/>
          <p:nvPr/>
        </p:nvSpPr>
        <p:spPr>
          <a:xfrm>
            <a:off x="4143879" y="1805565"/>
            <a:ext cx="2084303"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b="1" kern="1200" dirty="0" smtClean="0"/>
              <a:t>Demographischer Wandel</a:t>
            </a:r>
            <a:endParaRPr lang="de-DE" b="1" kern="1200" dirty="0"/>
          </a:p>
        </p:txBody>
      </p:sp>
      <p:sp>
        <p:nvSpPr>
          <p:cNvPr id="27" name="Textfeld 26"/>
          <p:cNvSpPr txBox="1"/>
          <p:nvPr/>
        </p:nvSpPr>
        <p:spPr>
          <a:xfrm>
            <a:off x="1619672" y="980728"/>
            <a:ext cx="5984715" cy="461665"/>
          </a:xfrm>
          <a:prstGeom prst="rect">
            <a:avLst/>
          </a:prstGeom>
          <a:noFill/>
        </p:spPr>
        <p:txBody>
          <a:bodyPr wrap="none" rtlCol="0">
            <a:spAutoFit/>
          </a:bodyPr>
          <a:lstStyle/>
          <a:p>
            <a:r>
              <a:rPr lang="de-DE" sz="2400" dirty="0" smtClean="0">
                <a:latin typeface="+mn-lt"/>
              </a:rPr>
              <a:t>Relevante Megatrends für Kultureinrichtungen</a:t>
            </a:r>
            <a:endParaRPr lang="de-DE" sz="2400" dirty="0">
              <a:latin typeface="+mn-lt"/>
            </a:endParaRPr>
          </a:p>
        </p:txBody>
      </p:sp>
      <p:sp>
        <p:nvSpPr>
          <p:cNvPr id="29" name="Textfeld 28"/>
          <p:cNvSpPr txBox="1"/>
          <p:nvPr/>
        </p:nvSpPr>
        <p:spPr>
          <a:xfrm>
            <a:off x="6010578" y="6453336"/>
            <a:ext cx="2395207" cy="261610"/>
          </a:xfrm>
          <a:prstGeom prst="rect">
            <a:avLst/>
          </a:prstGeom>
          <a:noFill/>
        </p:spPr>
        <p:txBody>
          <a:bodyPr wrap="none" rtlCol="0">
            <a:spAutoFit/>
          </a:bodyPr>
          <a:lstStyle/>
          <a:p>
            <a:r>
              <a:rPr lang="de-DE" sz="1100" dirty="0" smtClean="0">
                <a:latin typeface="+mn-lt"/>
              </a:rPr>
              <a:t>Quelle: eigene Darstellung nach  actori</a:t>
            </a:r>
            <a:endParaRPr lang="de-DE" sz="1100" dirty="0">
              <a:latin typeface="+mn-lt"/>
            </a:endParaRPr>
          </a:p>
        </p:txBody>
      </p:sp>
    </p:spTree>
    <p:extLst>
      <p:ext uri="{BB962C8B-B14F-4D97-AF65-F5344CB8AC3E}">
        <p14:creationId xmlns:p14="http://schemas.microsoft.com/office/powerpoint/2010/main" val="133040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14</a:t>
            </a:fld>
            <a:endParaRPr lang="en-US" dirty="0"/>
          </a:p>
        </p:txBody>
      </p:sp>
      <p:sp>
        <p:nvSpPr>
          <p:cNvPr id="27" name="Textfeld 26"/>
          <p:cNvSpPr txBox="1"/>
          <p:nvPr/>
        </p:nvSpPr>
        <p:spPr>
          <a:xfrm>
            <a:off x="1619672" y="980728"/>
            <a:ext cx="3423438" cy="461665"/>
          </a:xfrm>
          <a:prstGeom prst="rect">
            <a:avLst/>
          </a:prstGeom>
          <a:noFill/>
        </p:spPr>
        <p:txBody>
          <a:bodyPr wrap="none" rtlCol="0">
            <a:spAutoFit/>
          </a:bodyPr>
          <a:lstStyle/>
          <a:p>
            <a:r>
              <a:rPr lang="de-DE" sz="2400" dirty="0" smtClean="0">
                <a:latin typeface="+mn-lt"/>
              </a:rPr>
              <a:t>Demographischer Wandel</a:t>
            </a:r>
            <a:endParaRPr lang="de-DE" sz="2400" dirty="0">
              <a:latin typeface="+mn-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01" t="56371" r="27482" b="11536"/>
          <a:stretch/>
        </p:blipFill>
        <p:spPr bwMode="auto">
          <a:xfrm>
            <a:off x="2137651" y="1556792"/>
            <a:ext cx="703439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08104" y="6562783"/>
            <a:ext cx="3470822" cy="261610"/>
          </a:xfrm>
          <a:prstGeom prst="rect">
            <a:avLst/>
          </a:prstGeom>
          <a:noFill/>
        </p:spPr>
        <p:txBody>
          <a:bodyPr wrap="none" rtlCol="0">
            <a:spAutoFit/>
          </a:bodyPr>
          <a:lstStyle/>
          <a:p>
            <a:r>
              <a:rPr lang="de-DE" sz="1100" dirty="0" smtClean="0">
                <a:latin typeface="+mn-lt"/>
              </a:rPr>
              <a:t>Quelle</a:t>
            </a:r>
            <a:r>
              <a:rPr lang="de-DE" sz="1100" dirty="0">
                <a:latin typeface="+mn-lt"/>
              </a:rPr>
              <a:t>: Die demografische Lage der </a:t>
            </a:r>
            <a:r>
              <a:rPr lang="de-DE" sz="1100" dirty="0" smtClean="0">
                <a:latin typeface="+mn-lt"/>
              </a:rPr>
              <a:t>Nation, Berlin-Institut</a:t>
            </a:r>
            <a:endParaRPr lang="de-DE" sz="1100" dirty="0">
              <a:latin typeface="+mn-lt"/>
            </a:endParaRPr>
          </a:p>
        </p:txBody>
      </p:sp>
      <p:sp>
        <p:nvSpPr>
          <p:cNvPr id="7" name="Textfeld 6"/>
          <p:cNvSpPr txBox="1"/>
          <p:nvPr/>
        </p:nvSpPr>
        <p:spPr>
          <a:xfrm>
            <a:off x="2915816" y="4454965"/>
            <a:ext cx="6348358" cy="1569660"/>
          </a:xfrm>
          <a:prstGeom prst="rect">
            <a:avLst/>
          </a:prstGeom>
          <a:noFill/>
        </p:spPr>
        <p:txBody>
          <a:bodyPr wrap="square" rtlCol="0">
            <a:spAutoFit/>
          </a:bodyPr>
          <a:lstStyle/>
          <a:p>
            <a:pPr>
              <a:lnSpc>
                <a:spcPct val="150000"/>
              </a:lnSpc>
            </a:pPr>
            <a:r>
              <a:rPr lang="de-DE" sz="1600" dirty="0">
                <a:latin typeface="+mn-lt"/>
              </a:rPr>
              <a:t>Fortschreitende </a:t>
            </a:r>
            <a:r>
              <a:rPr lang="de-DE" sz="1600" dirty="0" smtClean="0">
                <a:latin typeface="+mn-lt"/>
              </a:rPr>
              <a:t>Alterung -&gt; bis </a:t>
            </a:r>
            <a:r>
              <a:rPr lang="de-DE" sz="1600" dirty="0">
                <a:latin typeface="+mn-lt"/>
              </a:rPr>
              <a:t>2030 </a:t>
            </a:r>
            <a:r>
              <a:rPr lang="de-DE" sz="1600" dirty="0" smtClean="0">
                <a:latin typeface="+mn-lt"/>
              </a:rPr>
              <a:t>ca. 22,3 Mio. </a:t>
            </a:r>
            <a:r>
              <a:rPr lang="de-DE" sz="1600" dirty="0">
                <a:latin typeface="+mn-lt"/>
              </a:rPr>
              <a:t> </a:t>
            </a:r>
            <a:r>
              <a:rPr lang="de-DE" sz="1600" dirty="0" smtClean="0">
                <a:latin typeface="+mn-lt"/>
              </a:rPr>
              <a:t>Menschen ü. </a:t>
            </a:r>
            <a:r>
              <a:rPr lang="de-DE" sz="1600" dirty="0">
                <a:latin typeface="+mn-lt"/>
              </a:rPr>
              <a:t>65 </a:t>
            </a:r>
            <a:r>
              <a:rPr lang="de-DE" sz="1600" dirty="0" smtClean="0">
                <a:latin typeface="+mn-lt"/>
              </a:rPr>
              <a:t>Jahre</a:t>
            </a:r>
          </a:p>
          <a:p>
            <a:pPr>
              <a:lnSpc>
                <a:spcPct val="150000"/>
              </a:lnSpc>
            </a:pPr>
            <a:r>
              <a:rPr lang="de-DE" sz="1600" dirty="0" smtClean="0">
                <a:latin typeface="+mn-lt"/>
              </a:rPr>
              <a:t>Weniger unter 20-Jährige -&gt; Altersgruppe  -17% auf ca. 12,9%</a:t>
            </a:r>
          </a:p>
          <a:p>
            <a:pPr>
              <a:lnSpc>
                <a:spcPct val="150000"/>
              </a:lnSpc>
            </a:pPr>
            <a:r>
              <a:rPr lang="de-DE" sz="1600" dirty="0" smtClean="0">
                <a:latin typeface="+mn-lt"/>
              </a:rPr>
              <a:t>Bevölkerungsschwund -&gt; bis 2030 ca. 5 Mio.</a:t>
            </a:r>
          </a:p>
          <a:p>
            <a:pPr>
              <a:lnSpc>
                <a:spcPct val="150000"/>
              </a:lnSpc>
            </a:pPr>
            <a:r>
              <a:rPr lang="de-DE" sz="1600" dirty="0" smtClean="0">
                <a:latin typeface="+mn-lt"/>
              </a:rPr>
              <a:t>Abnahme der erwerbstätigen Bevölkerung -&gt; sinkende Steuereinnahmen</a:t>
            </a:r>
            <a:endParaRPr lang="de-DE" sz="1600" dirty="0">
              <a:latin typeface="+mn-lt"/>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52" y="4221088"/>
            <a:ext cx="3060968" cy="2073445"/>
          </a:xfrm>
          <a:prstGeom prst="rect">
            <a:avLst/>
          </a:prstGeom>
        </p:spPr>
      </p:pic>
    </p:spTree>
    <p:extLst>
      <p:ext uri="{BB962C8B-B14F-4D97-AF65-F5344CB8AC3E}">
        <p14:creationId xmlns:p14="http://schemas.microsoft.com/office/powerpoint/2010/main" val="218408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eaLnBrk="1" hangingPunct="1"/>
            <a:r>
              <a:rPr lang="de-DE" altLang="de-DE" sz="2000" smtClean="0">
                <a:solidFill>
                  <a:schemeClr val="bg1"/>
                </a:solidFill>
              </a:rPr>
              <a:t>Besuchskonstellation</a:t>
            </a:r>
          </a:p>
        </p:txBody>
      </p:sp>
      <p:sp>
        <p:nvSpPr>
          <p:cNvPr id="12291" name="Text Box 5"/>
          <p:cNvSpPr txBox="1">
            <a:spLocks noChangeArrowheads="1"/>
          </p:cNvSpPr>
          <p:nvPr/>
        </p:nvSpPr>
        <p:spPr bwMode="auto">
          <a:xfrm>
            <a:off x="2351088" y="787400"/>
            <a:ext cx="1924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2000">
                <a:solidFill>
                  <a:schemeClr val="bg1"/>
                </a:solidFill>
              </a:rPr>
              <a:t>Besuchsmotive</a:t>
            </a:r>
          </a:p>
        </p:txBody>
      </p:sp>
      <p:sp>
        <p:nvSpPr>
          <p:cNvPr id="12296" name="Foliennummernplatzhalt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83C8DE-7751-492F-8816-36F0B0016671}" type="slidenum">
              <a:rPr lang="de-DE" altLang="de-DE" smtClean="0"/>
              <a:pPr eaLnBrk="1" hangingPunct="1"/>
              <a:t>15</a:t>
            </a:fld>
            <a:endParaRPr lang="de-DE" altLang="de-DE" smtClean="0"/>
          </a:p>
        </p:txBody>
      </p:sp>
      <p:sp>
        <p:nvSpPr>
          <p:cNvPr id="9" name="Rechteck 8"/>
          <p:cNvSpPr/>
          <p:nvPr/>
        </p:nvSpPr>
        <p:spPr>
          <a:xfrm>
            <a:off x="1770062" y="1168291"/>
            <a:ext cx="7266434" cy="1495794"/>
          </a:xfrm>
          <a:prstGeom prst="rect">
            <a:avLst/>
          </a:prstGeom>
        </p:spPr>
        <p:txBody>
          <a:bodyPr wrap="square">
            <a:spAutoFit/>
          </a:bodyPr>
          <a:lstStyle/>
          <a:p>
            <a:pPr marL="0" indent="0">
              <a:buNone/>
            </a:pPr>
            <a:r>
              <a:rPr lang="de-DE" sz="2200" dirty="0">
                <a:latin typeface="+mj-lt"/>
              </a:rPr>
              <a:t>Alterung des Kulturpublikums</a:t>
            </a:r>
          </a:p>
          <a:p>
            <a:pPr eaLnBrk="1" hangingPunct="1">
              <a:spcBef>
                <a:spcPct val="20000"/>
              </a:spcBef>
            </a:pPr>
            <a:r>
              <a:rPr lang="de-DE" altLang="de-DE" dirty="0"/>
              <a:t>Das </a:t>
            </a:r>
            <a:r>
              <a:rPr lang="de-DE" altLang="de-DE" dirty="0" smtClean="0"/>
              <a:t>Kulturpublikum</a:t>
            </a:r>
            <a:r>
              <a:rPr lang="de-DE" altLang="de-DE" dirty="0" smtClean="0">
                <a:solidFill>
                  <a:srgbClr val="7B0C66"/>
                </a:solidFill>
              </a:rPr>
              <a:t> </a:t>
            </a:r>
            <a:r>
              <a:rPr lang="de-DE" altLang="de-DE" dirty="0" smtClean="0"/>
              <a:t>altert </a:t>
            </a:r>
            <a:r>
              <a:rPr lang="de-DE" altLang="de-DE" dirty="0"/>
              <a:t>durchschnittlich um </a:t>
            </a:r>
            <a:r>
              <a:rPr lang="de-DE" altLang="de-DE" dirty="0" smtClean="0"/>
              <a:t>0,5 </a:t>
            </a:r>
            <a:r>
              <a:rPr lang="de-DE" altLang="de-DE" dirty="0"/>
              <a:t>Jahre pro Jahr.</a:t>
            </a:r>
          </a:p>
          <a:p>
            <a:pPr eaLnBrk="1" hangingPunct="1">
              <a:spcBef>
                <a:spcPct val="20000"/>
              </a:spcBef>
            </a:pPr>
            <a:r>
              <a:rPr lang="de-DE" altLang="de-DE" dirty="0"/>
              <a:t>Die Bevölkerung in Deutschland altert um 0,2 Jahre pro Jahr.</a:t>
            </a:r>
          </a:p>
          <a:p>
            <a:pPr marL="0" indent="0">
              <a:buNone/>
            </a:pPr>
            <a:endParaRPr lang="de-DE"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62" y="2924944"/>
            <a:ext cx="6170613"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5508104" y="6562783"/>
            <a:ext cx="2576346" cy="430887"/>
          </a:xfrm>
          <a:prstGeom prst="rect">
            <a:avLst/>
          </a:prstGeom>
          <a:noFill/>
        </p:spPr>
        <p:txBody>
          <a:bodyPr wrap="none" rtlCol="0">
            <a:spAutoFit/>
          </a:bodyPr>
          <a:lstStyle/>
          <a:p>
            <a:r>
              <a:rPr lang="de-DE" sz="1100" dirty="0" smtClean="0">
                <a:latin typeface="+mn-lt"/>
              </a:rPr>
              <a:t>Quelle</a:t>
            </a:r>
            <a:r>
              <a:rPr lang="de-DE" sz="1100" dirty="0">
                <a:latin typeface="+mn-lt"/>
              </a:rPr>
              <a:t>: Datenpool markt.forschung.kultur</a:t>
            </a:r>
          </a:p>
          <a:p>
            <a:endParaRPr lang="de-DE" sz="1100" dirty="0">
              <a:latin typeface="+mn-lt"/>
            </a:endParaRPr>
          </a:p>
        </p:txBody>
      </p:sp>
    </p:spTree>
    <p:extLst>
      <p:ext uri="{BB962C8B-B14F-4D97-AF65-F5344CB8AC3E}">
        <p14:creationId xmlns:p14="http://schemas.microsoft.com/office/powerpoint/2010/main" val="148799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16</a:t>
            </a:fld>
            <a:endParaRPr lang="en-US" dirty="0"/>
          </a:p>
        </p:txBody>
      </p:sp>
      <p:sp>
        <p:nvSpPr>
          <p:cNvPr id="6" name="Inhaltsplatzhalter 5"/>
          <p:cNvSpPr>
            <a:spLocks noGrp="1"/>
          </p:cNvSpPr>
          <p:nvPr>
            <p:ph idx="1"/>
          </p:nvPr>
        </p:nvSpPr>
        <p:spPr>
          <a:xfrm>
            <a:off x="1475656" y="991269"/>
            <a:ext cx="7211144" cy="4525963"/>
          </a:xfrm>
        </p:spPr>
        <p:txBody>
          <a:bodyPr>
            <a:normAutofit/>
          </a:bodyPr>
          <a:lstStyle/>
          <a:p>
            <a:pPr marL="0" indent="0">
              <a:buNone/>
            </a:pPr>
            <a:r>
              <a:rPr lang="de-DE" sz="2400" dirty="0" smtClean="0">
                <a:latin typeface="+mn-lt"/>
              </a:rPr>
              <a:t>Wer ist das Publikum?</a:t>
            </a:r>
            <a:endParaRPr lang="de-DE" sz="2400" dirty="0">
              <a:latin typeface="+mn-lt"/>
            </a:endParaRPr>
          </a:p>
        </p:txBody>
      </p:sp>
      <p:sp>
        <p:nvSpPr>
          <p:cNvPr id="5" name="Textfeld 4"/>
          <p:cNvSpPr txBox="1"/>
          <p:nvPr/>
        </p:nvSpPr>
        <p:spPr>
          <a:xfrm>
            <a:off x="1578916" y="5919837"/>
            <a:ext cx="7380313" cy="369332"/>
          </a:xfrm>
          <a:prstGeom prst="rect">
            <a:avLst/>
          </a:prstGeom>
          <a:noFill/>
        </p:spPr>
        <p:txBody>
          <a:bodyPr wrap="square" rtlCol="0">
            <a:spAutoFit/>
          </a:bodyPr>
          <a:lstStyle/>
          <a:p>
            <a:r>
              <a:rPr lang="de-DE" sz="600" dirty="0" smtClean="0"/>
              <a:t>Quelle markt.forschung.kultur</a:t>
            </a:r>
            <a:r>
              <a:rPr lang="de-DE" sz="600" dirty="0"/>
              <a:t>; Musikfest Bremen 2013, n=1582 (</a:t>
            </a:r>
            <a:r>
              <a:rPr lang="de-DE" sz="600" dirty="0" smtClean="0"/>
              <a:t>links)</a:t>
            </a:r>
          </a:p>
          <a:p>
            <a:r>
              <a:rPr lang="de-DE" sz="600" dirty="0" smtClean="0"/>
              <a:t>Umfrage des Verbandes </a:t>
            </a:r>
            <a:r>
              <a:rPr lang="de-DE" sz="600" dirty="0"/>
              <a:t>der Deutschen Konzertdirektionen </a:t>
            </a:r>
            <a:r>
              <a:rPr lang="de-DE" sz="600" dirty="0" smtClean="0"/>
              <a:t>e.V. für </a:t>
            </a:r>
            <a:r>
              <a:rPr lang="de-DE" sz="600" dirty="0"/>
              <a:t>die Besucher von Klassischen Konzerten </a:t>
            </a:r>
            <a:r>
              <a:rPr lang="de-DE" sz="600" dirty="0" smtClean="0"/>
              <a:t>2007, </a:t>
            </a:r>
            <a:r>
              <a:rPr lang="de-DE" sz="600" dirty="0"/>
              <a:t>S. 9, n=ca. 650, eigene Darstellung (rechts</a:t>
            </a:r>
            <a:r>
              <a:rPr lang="de-DE" sz="600" dirty="0" smtClean="0"/>
              <a:t>). </a:t>
            </a:r>
          </a:p>
          <a:p>
            <a:r>
              <a:rPr lang="de-DE" sz="600" dirty="0" smtClean="0"/>
              <a:t>Gembris</a:t>
            </a:r>
            <a:r>
              <a:rPr lang="de-DE" sz="600" dirty="0"/>
              <a:t>, Heiner: Entwicklungsperspektiven zum Publikumsschwund und Publikumsentwicklung. </a:t>
            </a:r>
            <a:r>
              <a:rPr lang="de-DE" sz="600" dirty="0" smtClean="0"/>
              <a:t>In: Tröndle</a:t>
            </a:r>
            <a:r>
              <a:rPr lang="de-DE" sz="600" dirty="0"/>
              <a:t>, Martin (Hrsg.): Das Konzert, Wetzlar, 2009, </a:t>
            </a:r>
            <a:r>
              <a:rPr lang="de-DE" sz="600" dirty="0" smtClean="0"/>
              <a:t>S.66</a:t>
            </a:r>
            <a:endParaRPr lang="de-DE" sz="600" dirty="0"/>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8" r="4844"/>
          <a:stretch/>
        </p:blipFill>
        <p:spPr bwMode="auto">
          <a:xfrm>
            <a:off x="1842356" y="1819345"/>
            <a:ext cx="359374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02" r="6204"/>
          <a:stretch/>
        </p:blipFill>
        <p:spPr bwMode="auto">
          <a:xfrm>
            <a:off x="5526271" y="1772816"/>
            <a:ext cx="358471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3851920" y="1680846"/>
            <a:ext cx="1184940" cy="253916"/>
          </a:xfrm>
          <a:prstGeom prst="rect">
            <a:avLst/>
          </a:prstGeom>
          <a:solidFill>
            <a:srgbClr val="BEBED4"/>
          </a:solidFill>
          <a:ln>
            <a:noFill/>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de-DE" altLang="de-DE" sz="1050" b="0" i="0" u="none" strike="noStrike" cap="none" normalizeH="0" baseline="0" dirty="0" smtClean="0">
                <a:ln>
                  <a:noFill/>
                </a:ln>
                <a:solidFill>
                  <a:schemeClr val="tx1"/>
                </a:solidFill>
                <a:effectLst/>
                <a:latin typeface="Calibri" pitchFamily="34" charset="0"/>
                <a:cs typeface="Arial" pitchFamily="34" charset="0"/>
              </a:rPr>
              <a:t>Musikfest Bremen</a:t>
            </a:r>
            <a:endParaRPr kumimoji="0" lang="de-DE" altLang="de-DE"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7397583" y="1671391"/>
            <a:ext cx="1561646" cy="253916"/>
          </a:xfrm>
          <a:prstGeom prst="rect">
            <a:avLst/>
          </a:prstGeom>
          <a:solidFill>
            <a:srgbClr val="BEBED4"/>
          </a:solidFill>
          <a:ln>
            <a:noFill/>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de-DE" altLang="de-DE" sz="1050" b="0" i="0" u="none" strike="noStrike" cap="none" normalizeH="0" baseline="0" dirty="0" smtClean="0">
                <a:ln>
                  <a:noFill/>
                </a:ln>
                <a:solidFill>
                  <a:schemeClr val="tx1"/>
                </a:solidFill>
                <a:effectLst/>
                <a:latin typeface="Calibri" pitchFamily="34" charset="0"/>
                <a:cs typeface="Arial" pitchFamily="34" charset="0"/>
              </a:rPr>
              <a:t>Klassische Konzerte 2007</a:t>
            </a:r>
            <a:endParaRPr kumimoji="0" lang="de-DE" altLang="de-DE"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feld 10"/>
          <p:cNvSpPr txBox="1"/>
          <p:nvPr/>
        </p:nvSpPr>
        <p:spPr>
          <a:xfrm>
            <a:off x="3126581" y="5050050"/>
            <a:ext cx="5832648" cy="646331"/>
          </a:xfrm>
          <a:prstGeom prst="rect">
            <a:avLst/>
          </a:prstGeom>
          <a:solidFill>
            <a:srgbClr val="FFC000"/>
          </a:solidFill>
        </p:spPr>
        <p:txBody>
          <a:bodyPr wrap="square" rtlCol="0">
            <a:spAutoFit/>
          </a:bodyPr>
          <a:lstStyle/>
          <a:p>
            <a:r>
              <a:rPr lang="de-DE" dirty="0" smtClean="0">
                <a:sym typeface="Symbol"/>
              </a:rPr>
              <a:t> A</a:t>
            </a:r>
            <a:r>
              <a:rPr lang="de-DE" dirty="0" smtClean="0"/>
              <a:t>lter des Klassikpublikums innerhalb von 20 Jahren um ca. 11 J. gestiegen </a:t>
            </a:r>
            <a:r>
              <a:rPr lang="de-DE" sz="1200" i="1" dirty="0" smtClean="0"/>
              <a:t>(Gembris 2009)</a:t>
            </a:r>
            <a:endParaRPr lang="de-DE" sz="1200" i="1" dirty="0"/>
          </a:p>
        </p:txBody>
      </p:sp>
      <p:pic>
        <p:nvPicPr>
          <p:cNvPr id="12"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19" y="4308213"/>
            <a:ext cx="2529588" cy="19985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36511" y="3304034"/>
            <a:ext cx="1512168" cy="938719"/>
          </a:xfrm>
          <a:prstGeom prst="rect">
            <a:avLst/>
          </a:prstGeom>
          <a:solidFill>
            <a:srgbClr val="FFC000"/>
          </a:solidFill>
        </p:spPr>
        <p:txBody>
          <a:bodyPr wrap="square" rtlCol="0">
            <a:spAutoFit/>
          </a:bodyPr>
          <a:lstStyle/>
          <a:p>
            <a:r>
              <a:rPr lang="de-DE" sz="1100" dirty="0" smtClean="0"/>
              <a:t>Bildung – typisch für Hochkultur:</a:t>
            </a:r>
          </a:p>
          <a:p>
            <a:r>
              <a:rPr lang="de-DE" sz="1100" dirty="0" smtClean="0"/>
              <a:t>81% Abitur oder Studium</a:t>
            </a:r>
          </a:p>
          <a:p>
            <a:r>
              <a:rPr lang="de-DE" sz="1100" dirty="0" smtClean="0"/>
              <a:t>(Deutschland: 27%)</a:t>
            </a:r>
            <a:endParaRPr lang="de-DE" sz="1100" dirty="0"/>
          </a:p>
        </p:txBody>
      </p:sp>
    </p:spTree>
    <p:extLst>
      <p:ext uri="{BB962C8B-B14F-4D97-AF65-F5344CB8AC3E}">
        <p14:creationId xmlns:p14="http://schemas.microsoft.com/office/powerpoint/2010/main" val="14145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17</a:t>
            </a:fld>
            <a:endParaRPr lang="en-US" dirty="0"/>
          </a:p>
        </p:txBody>
      </p:sp>
      <p:sp>
        <p:nvSpPr>
          <p:cNvPr id="27" name="Textfeld 26"/>
          <p:cNvSpPr txBox="1"/>
          <p:nvPr/>
        </p:nvSpPr>
        <p:spPr>
          <a:xfrm>
            <a:off x="1619672" y="980728"/>
            <a:ext cx="5872698" cy="1138773"/>
          </a:xfrm>
          <a:prstGeom prst="rect">
            <a:avLst/>
          </a:prstGeom>
          <a:noFill/>
        </p:spPr>
        <p:txBody>
          <a:bodyPr wrap="none" rtlCol="0">
            <a:spAutoFit/>
          </a:bodyPr>
          <a:lstStyle/>
          <a:p>
            <a:r>
              <a:rPr lang="de-DE" sz="2400" dirty="0" smtClean="0">
                <a:latin typeface="+mn-lt"/>
              </a:rPr>
              <a:t>Demographischer Wandel </a:t>
            </a:r>
          </a:p>
          <a:p>
            <a:r>
              <a:rPr lang="de-DE" sz="2400" dirty="0" smtClean="0">
                <a:latin typeface="+mn-lt"/>
              </a:rPr>
              <a:t>-&gt; Auswirkung auf Besucherzahl und -struktur</a:t>
            </a:r>
          </a:p>
          <a:p>
            <a:endParaRPr lang="de-DE" sz="2000" dirty="0" smtClean="0">
              <a:latin typeface="+mn-lt"/>
            </a:endParaRPr>
          </a:p>
        </p:txBody>
      </p:sp>
      <p:sp>
        <p:nvSpPr>
          <p:cNvPr id="29" name="Textfeld 28"/>
          <p:cNvSpPr txBox="1"/>
          <p:nvPr/>
        </p:nvSpPr>
        <p:spPr>
          <a:xfrm>
            <a:off x="7762967" y="6431978"/>
            <a:ext cx="957313" cy="261610"/>
          </a:xfrm>
          <a:prstGeom prst="rect">
            <a:avLst/>
          </a:prstGeom>
          <a:noFill/>
        </p:spPr>
        <p:txBody>
          <a:bodyPr wrap="none" rtlCol="0">
            <a:spAutoFit/>
          </a:bodyPr>
          <a:lstStyle/>
          <a:p>
            <a:r>
              <a:rPr lang="de-DE" sz="1100" dirty="0" smtClean="0">
                <a:latin typeface="+mn-lt"/>
              </a:rPr>
              <a:t>Quelle</a:t>
            </a:r>
            <a:r>
              <a:rPr lang="de-DE" sz="1100" dirty="0">
                <a:latin typeface="+mn-lt"/>
              </a:rPr>
              <a:t>: </a:t>
            </a:r>
            <a:r>
              <a:rPr lang="de-DE" sz="1100" dirty="0" smtClean="0">
                <a:latin typeface="+mn-lt"/>
              </a:rPr>
              <a:t>actori</a:t>
            </a:r>
            <a:endParaRPr lang="de-DE" sz="1100" dirty="0">
              <a:latin typeface="+mn-lt"/>
            </a:endParaRPr>
          </a:p>
        </p:txBody>
      </p:sp>
      <p:sp>
        <p:nvSpPr>
          <p:cNvPr id="7" name="Textfeld 6"/>
          <p:cNvSpPr txBox="1"/>
          <p:nvPr/>
        </p:nvSpPr>
        <p:spPr>
          <a:xfrm>
            <a:off x="1619672" y="3331659"/>
            <a:ext cx="3312369" cy="2169825"/>
          </a:xfrm>
          <a:prstGeom prst="rect">
            <a:avLst/>
          </a:prstGeom>
          <a:solidFill>
            <a:schemeClr val="accent3">
              <a:lumMod val="60000"/>
              <a:lumOff val="40000"/>
            </a:schemeClr>
          </a:solidFill>
        </p:spPr>
        <p:txBody>
          <a:bodyPr wrap="square" rtlCol="0">
            <a:spAutoFit/>
          </a:bodyPr>
          <a:lstStyle>
            <a:defPPr>
              <a:defRPr lang="de-DE"/>
            </a:defPPr>
            <a:lvl1pPr>
              <a:defRPr>
                <a:solidFill>
                  <a:schemeClr val="bg1"/>
                </a:solidFill>
                <a:latin typeface="+mn-lt"/>
              </a:defRPr>
            </a:lvl1pPr>
          </a:lstStyle>
          <a:p>
            <a:pPr>
              <a:lnSpc>
                <a:spcPct val="150000"/>
              </a:lnSpc>
            </a:pPr>
            <a:r>
              <a:rPr lang="de-DE" dirty="0"/>
              <a:t>Geringeres Besucherpotenzial</a:t>
            </a:r>
          </a:p>
          <a:p>
            <a:pPr>
              <a:lnSpc>
                <a:spcPct val="150000"/>
              </a:lnSpc>
            </a:pPr>
            <a:r>
              <a:rPr lang="de-DE" dirty="0"/>
              <a:t>Fortschreitende Alterung</a:t>
            </a:r>
          </a:p>
          <a:p>
            <a:pPr>
              <a:lnSpc>
                <a:spcPct val="150000"/>
              </a:lnSpc>
            </a:pPr>
            <a:r>
              <a:rPr lang="de-DE" dirty="0"/>
              <a:t>Veränderte Bedürfnisse</a:t>
            </a:r>
          </a:p>
          <a:p>
            <a:pPr>
              <a:lnSpc>
                <a:spcPct val="150000"/>
              </a:lnSpc>
            </a:pPr>
            <a:r>
              <a:rPr lang="de-DE" dirty="0"/>
              <a:t>Sinkende Einnahmen</a:t>
            </a:r>
          </a:p>
          <a:p>
            <a:pPr>
              <a:lnSpc>
                <a:spcPct val="150000"/>
              </a:lnSpc>
            </a:pPr>
            <a:r>
              <a:rPr lang="de-DE" dirty="0"/>
              <a:t>finanzieller Druck</a:t>
            </a:r>
          </a:p>
        </p:txBody>
      </p:sp>
      <p:sp>
        <p:nvSpPr>
          <p:cNvPr id="2" name="Textfeld 1"/>
          <p:cNvSpPr txBox="1"/>
          <p:nvPr/>
        </p:nvSpPr>
        <p:spPr>
          <a:xfrm>
            <a:off x="1691680" y="2001034"/>
            <a:ext cx="7215238" cy="707886"/>
          </a:xfrm>
          <a:prstGeom prst="rect">
            <a:avLst/>
          </a:prstGeom>
          <a:solidFill>
            <a:schemeClr val="accent3">
              <a:lumMod val="60000"/>
              <a:lumOff val="40000"/>
            </a:schemeClr>
          </a:solidFill>
        </p:spPr>
        <p:txBody>
          <a:bodyPr wrap="square" rtlCol="0">
            <a:spAutoFit/>
          </a:bodyPr>
          <a:lstStyle/>
          <a:p>
            <a:r>
              <a:rPr lang="de-DE" sz="2000" b="1" dirty="0">
                <a:solidFill>
                  <a:schemeClr val="bg1"/>
                </a:solidFill>
              </a:rPr>
              <a:t>„Erfolgsentscheidend ist der Spagat der </a:t>
            </a:r>
            <a:r>
              <a:rPr lang="de-DE" sz="2000" b="1" dirty="0" smtClean="0">
                <a:solidFill>
                  <a:schemeClr val="bg1"/>
                </a:solidFill>
              </a:rPr>
              <a:t>Bedürfnis-befriedigung </a:t>
            </a:r>
            <a:r>
              <a:rPr lang="de-DE" sz="2000" b="1" dirty="0">
                <a:solidFill>
                  <a:schemeClr val="bg1"/>
                </a:solidFill>
              </a:rPr>
              <a:t>der älteren und jüngeren </a:t>
            </a:r>
            <a:r>
              <a:rPr lang="de-DE" sz="2000" b="1" dirty="0" smtClean="0">
                <a:solidFill>
                  <a:schemeClr val="bg1"/>
                </a:solidFill>
              </a:rPr>
              <a:t>Zielgruppen“, </a:t>
            </a:r>
            <a:r>
              <a:rPr lang="de-DE" sz="1100" b="1" dirty="0" smtClean="0">
                <a:solidFill>
                  <a:schemeClr val="bg1"/>
                </a:solidFill>
              </a:rPr>
              <a:t>actori </a:t>
            </a:r>
            <a:endParaRPr lang="de-DE" sz="1100" b="1" dirty="0">
              <a:solidFill>
                <a:schemeClr val="bg1"/>
              </a:solidFill>
            </a:endParaRPr>
          </a:p>
        </p:txBody>
      </p:sp>
      <p:sp>
        <p:nvSpPr>
          <p:cNvPr id="9" name="Textfeld 8"/>
          <p:cNvSpPr txBox="1"/>
          <p:nvPr/>
        </p:nvSpPr>
        <p:spPr>
          <a:xfrm>
            <a:off x="5148064" y="2924944"/>
            <a:ext cx="3857141" cy="3139321"/>
          </a:xfrm>
          <a:prstGeom prst="rect">
            <a:avLst/>
          </a:prstGeom>
          <a:solidFill>
            <a:schemeClr val="accent3">
              <a:lumMod val="60000"/>
              <a:lumOff val="40000"/>
            </a:schemeClr>
          </a:solidFill>
        </p:spPr>
        <p:txBody>
          <a:bodyPr wrap="square" rtlCol="0">
            <a:spAutoFit/>
          </a:bodyPr>
          <a:lstStyle>
            <a:defPPr>
              <a:defRPr lang="de-DE"/>
            </a:defPPr>
            <a:lvl1pPr>
              <a:defRPr>
                <a:solidFill>
                  <a:schemeClr val="bg1"/>
                </a:solidFill>
                <a:latin typeface="+mn-lt"/>
              </a:defRPr>
            </a:lvl1pPr>
          </a:lstStyle>
          <a:p>
            <a:r>
              <a:rPr lang="de-DE" dirty="0"/>
              <a:t>Zugangs- und Nutzung von Kulturleistungen  erleichtern/anpassen</a:t>
            </a:r>
          </a:p>
          <a:p>
            <a:endParaRPr lang="de-DE" dirty="0"/>
          </a:p>
          <a:p>
            <a:r>
              <a:rPr lang="de-DE" dirty="0"/>
              <a:t>Zielgruppengerechte Kommunikation</a:t>
            </a:r>
          </a:p>
          <a:p>
            <a:endParaRPr lang="de-DE" dirty="0"/>
          </a:p>
          <a:p>
            <a:r>
              <a:rPr lang="de-DE" dirty="0"/>
              <a:t>gezielte Angebote für alle Altersgruppen</a:t>
            </a:r>
          </a:p>
          <a:p>
            <a:r>
              <a:rPr lang="de-DE" dirty="0"/>
              <a:t>Kooperationen und</a:t>
            </a:r>
          </a:p>
          <a:p>
            <a:endParaRPr lang="de-DE" dirty="0"/>
          </a:p>
          <a:p>
            <a:r>
              <a:rPr lang="de-DE" dirty="0"/>
              <a:t>Alternative Finanzierungsquellen -&gt;</a:t>
            </a:r>
          </a:p>
          <a:p>
            <a:r>
              <a:rPr lang="de-DE" dirty="0"/>
              <a:t>Professionelles Fundraising</a:t>
            </a:r>
          </a:p>
        </p:txBody>
      </p:sp>
      <p:sp>
        <p:nvSpPr>
          <p:cNvPr id="5" name="Pfeil nach rechts 4"/>
          <p:cNvSpPr/>
          <p:nvPr/>
        </p:nvSpPr>
        <p:spPr>
          <a:xfrm>
            <a:off x="4427984" y="4257264"/>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281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18</a:t>
            </a:fld>
            <a:endParaRPr lang="en-US" dirty="0"/>
          </a:p>
        </p:txBody>
      </p:sp>
      <p:sp>
        <p:nvSpPr>
          <p:cNvPr id="27" name="Textfeld 26"/>
          <p:cNvSpPr txBox="1"/>
          <p:nvPr/>
        </p:nvSpPr>
        <p:spPr>
          <a:xfrm>
            <a:off x="1619672" y="980728"/>
            <a:ext cx="2337050" cy="461665"/>
          </a:xfrm>
          <a:prstGeom prst="rect">
            <a:avLst/>
          </a:prstGeom>
          <a:noFill/>
        </p:spPr>
        <p:txBody>
          <a:bodyPr wrap="none" rtlCol="0">
            <a:spAutoFit/>
          </a:bodyPr>
          <a:lstStyle/>
          <a:p>
            <a:r>
              <a:rPr lang="de-DE" sz="2400" dirty="0" smtClean="0">
                <a:latin typeface="+mn-lt"/>
              </a:rPr>
              <a:t>Kulturelle Vielfalt</a:t>
            </a:r>
            <a:endParaRPr lang="de-DE" sz="2400" dirty="0">
              <a:latin typeface="+mn-lt"/>
            </a:endParaRP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5" name="Textfeld 4"/>
          <p:cNvSpPr txBox="1"/>
          <p:nvPr/>
        </p:nvSpPr>
        <p:spPr>
          <a:xfrm>
            <a:off x="1763688" y="2996952"/>
            <a:ext cx="5112568" cy="2908489"/>
          </a:xfrm>
          <a:prstGeom prst="rect">
            <a:avLst/>
          </a:prstGeom>
          <a:noFill/>
        </p:spPr>
        <p:txBody>
          <a:bodyPr wrap="square" rtlCol="0">
            <a:spAutoFit/>
          </a:bodyPr>
          <a:lstStyle/>
          <a:p>
            <a:pPr>
              <a:lnSpc>
                <a:spcPct val="150000"/>
              </a:lnSpc>
            </a:pPr>
            <a:r>
              <a:rPr lang="de-DE" dirty="0" smtClean="0">
                <a:latin typeface="+mn-lt"/>
              </a:rPr>
              <a:t>Wandlung der Bevölkerungsstruktur</a:t>
            </a:r>
          </a:p>
          <a:p>
            <a:pPr>
              <a:lnSpc>
                <a:spcPct val="150000"/>
              </a:lnSpc>
            </a:pPr>
            <a:endParaRPr lang="de-DE" sz="1200" dirty="0" smtClean="0">
              <a:latin typeface="+mn-lt"/>
            </a:endParaRPr>
          </a:p>
          <a:p>
            <a:r>
              <a:rPr lang="de-DE" dirty="0" smtClean="0">
                <a:latin typeface="+mn-lt"/>
              </a:rPr>
              <a:t>Verdoppelung des Anteils der Menschen mit Migrationshintergrund auf 20%</a:t>
            </a:r>
          </a:p>
          <a:p>
            <a:endParaRPr lang="de-DE" sz="1200" dirty="0" smtClean="0">
              <a:latin typeface="+mn-lt"/>
            </a:endParaRPr>
          </a:p>
          <a:p>
            <a:r>
              <a:rPr lang="de-DE" dirty="0" smtClean="0">
                <a:latin typeface="+mn-lt"/>
              </a:rPr>
              <a:t>In Großstädten auf 40%</a:t>
            </a:r>
          </a:p>
          <a:p>
            <a:endParaRPr lang="de-DE" dirty="0" smtClean="0">
              <a:latin typeface="+mn-lt"/>
            </a:endParaRPr>
          </a:p>
          <a:p>
            <a:r>
              <a:rPr lang="de-DE" dirty="0" smtClean="0">
                <a:latin typeface="+mn-lt"/>
              </a:rPr>
              <a:t>Hybride Kulturen – plurale Lebensformen</a:t>
            </a:r>
          </a:p>
          <a:p>
            <a:endParaRPr lang="de-DE" dirty="0" smtClean="0">
              <a:latin typeface="+mn-lt"/>
            </a:endParaRPr>
          </a:p>
          <a:p>
            <a:r>
              <a:rPr lang="de-DE" dirty="0" smtClean="0">
                <a:latin typeface="+mn-lt"/>
              </a:rPr>
              <a:t>Konkurrierende Wertesysteme</a:t>
            </a:r>
            <a:endParaRPr lang="de-DE" dirty="0">
              <a:latin typeface="+mn-lt"/>
            </a:endParaRPr>
          </a:p>
        </p:txBody>
      </p:sp>
      <p:sp>
        <p:nvSpPr>
          <p:cNvPr id="6" name="Textfeld 5"/>
          <p:cNvSpPr txBox="1"/>
          <p:nvPr/>
        </p:nvSpPr>
        <p:spPr>
          <a:xfrm>
            <a:off x="1691680" y="1693257"/>
            <a:ext cx="7215238" cy="1015663"/>
          </a:xfrm>
          <a:prstGeom prst="rect">
            <a:avLst/>
          </a:prstGeom>
          <a:solidFill>
            <a:schemeClr val="accent3">
              <a:lumMod val="60000"/>
              <a:lumOff val="40000"/>
            </a:schemeClr>
          </a:solidFill>
        </p:spPr>
        <p:txBody>
          <a:bodyPr wrap="square" rtlCol="0">
            <a:spAutoFit/>
          </a:bodyPr>
          <a:lstStyle/>
          <a:p>
            <a:r>
              <a:rPr lang="de-DE" sz="2000" b="1" dirty="0" smtClean="0">
                <a:solidFill>
                  <a:schemeClr val="bg1"/>
                </a:solidFill>
              </a:rPr>
              <a:t>„die Erschließung des stetig wachsenden Anteil von Menschen mit </a:t>
            </a:r>
            <a:r>
              <a:rPr lang="de-DE" sz="2000" b="1" dirty="0">
                <a:solidFill>
                  <a:schemeClr val="bg1"/>
                </a:solidFill>
              </a:rPr>
              <a:t>M</a:t>
            </a:r>
            <a:r>
              <a:rPr lang="de-DE" sz="2000" b="1" dirty="0" smtClean="0">
                <a:solidFill>
                  <a:schemeClr val="bg1"/>
                </a:solidFill>
              </a:rPr>
              <a:t>igrationshintergrund erfordert eine Ausrichtung kultureller Angebote an Zuwanderer “, </a:t>
            </a:r>
            <a:r>
              <a:rPr lang="de-DE" sz="1100" b="1" dirty="0" smtClean="0">
                <a:solidFill>
                  <a:schemeClr val="bg1"/>
                </a:solidFill>
              </a:rPr>
              <a:t>actori </a:t>
            </a:r>
            <a:endParaRPr lang="de-DE" sz="1100" b="1" dirty="0">
              <a:solidFill>
                <a:schemeClr val="bg1"/>
              </a:solidFill>
            </a:endParaRPr>
          </a:p>
        </p:txBody>
      </p:sp>
    </p:spTree>
    <p:extLst>
      <p:ext uri="{BB962C8B-B14F-4D97-AF65-F5344CB8AC3E}">
        <p14:creationId xmlns:p14="http://schemas.microsoft.com/office/powerpoint/2010/main" val="23736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19</a:t>
            </a:fld>
            <a:endParaRPr lang="en-US" dirty="0"/>
          </a:p>
        </p:txBody>
      </p:sp>
      <p:sp>
        <p:nvSpPr>
          <p:cNvPr id="27" name="Textfeld 26"/>
          <p:cNvSpPr txBox="1"/>
          <p:nvPr/>
        </p:nvSpPr>
        <p:spPr>
          <a:xfrm>
            <a:off x="1619672" y="980728"/>
            <a:ext cx="2337050" cy="461665"/>
          </a:xfrm>
          <a:prstGeom prst="rect">
            <a:avLst/>
          </a:prstGeom>
          <a:noFill/>
        </p:spPr>
        <p:txBody>
          <a:bodyPr wrap="none" rtlCol="0">
            <a:spAutoFit/>
          </a:bodyPr>
          <a:lstStyle/>
          <a:p>
            <a:r>
              <a:rPr lang="de-DE" sz="2400" dirty="0" smtClean="0">
                <a:latin typeface="+mn-lt"/>
              </a:rPr>
              <a:t>Kulturelle Vielfalt</a:t>
            </a:r>
            <a:endParaRPr lang="de-DE" sz="2400" dirty="0">
              <a:latin typeface="+mn-lt"/>
            </a:endParaRPr>
          </a:p>
        </p:txBody>
      </p:sp>
      <p:sp>
        <p:nvSpPr>
          <p:cNvPr id="28" name="Textfeld 27"/>
          <p:cNvSpPr txBox="1"/>
          <p:nvPr/>
        </p:nvSpPr>
        <p:spPr>
          <a:xfrm>
            <a:off x="7408418" y="6453336"/>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5" name="Textfeld 4"/>
          <p:cNvSpPr txBox="1"/>
          <p:nvPr/>
        </p:nvSpPr>
        <p:spPr>
          <a:xfrm>
            <a:off x="1619672" y="2060848"/>
            <a:ext cx="3312368" cy="3554819"/>
          </a:xfrm>
          <a:prstGeom prst="rect">
            <a:avLst/>
          </a:prstGeom>
          <a:solidFill>
            <a:schemeClr val="accent3">
              <a:lumMod val="60000"/>
              <a:lumOff val="40000"/>
            </a:schemeClr>
          </a:solidFill>
        </p:spPr>
        <p:txBody>
          <a:bodyPr wrap="square" rtlCol="0">
            <a:spAutoFit/>
          </a:bodyPr>
          <a:lstStyle/>
          <a:p>
            <a:r>
              <a:rPr lang="de-DE" dirty="0" smtClean="0">
                <a:solidFill>
                  <a:schemeClr val="bg1"/>
                </a:solidFill>
                <a:latin typeface="+mn-lt"/>
              </a:rPr>
              <a:t>Knapp die Hälfte der potenziellen Besucher in Großstädten hat Migrationshintergrund</a:t>
            </a:r>
          </a:p>
          <a:p>
            <a:pPr>
              <a:lnSpc>
                <a:spcPct val="150000"/>
              </a:lnSpc>
            </a:pPr>
            <a:endParaRPr lang="de-DE" dirty="0" smtClean="0">
              <a:solidFill>
                <a:schemeClr val="bg1"/>
              </a:solidFill>
              <a:latin typeface="+mn-lt"/>
            </a:endParaRPr>
          </a:p>
          <a:p>
            <a:r>
              <a:rPr lang="de-DE" dirty="0" smtClean="0">
                <a:solidFill>
                  <a:schemeClr val="bg1"/>
                </a:solidFill>
                <a:latin typeface="+mn-lt"/>
              </a:rPr>
              <a:t>Wachsende Zielgruppe - kann nicht ignoriert werden</a:t>
            </a:r>
          </a:p>
          <a:p>
            <a:endParaRPr lang="de-DE" dirty="0" smtClean="0">
              <a:solidFill>
                <a:schemeClr val="bg1"/>
              </a:solidFill>
              <a:latin typeface="+mn-lt"/>
            </a:endParaRPr>
          </a:p>
          <a:p>
            <a:r>
              <a:rPr lang="de-DE" dirty="0" smtClean="0">
                <a:solidFill>
                  <a:schemeClr val="bg1"/>
                </a:solidFill>
                <a:latin typeface="+mn-lt"/>
              </a:rPr>
              <a:t>u.U. werden zunehmend öffentliche Subventionen und private Förder-  mittel an Integrationsbemühungen geknüpft</a:t>
            </a:r>
          </a:p>
        </p:txBody>
      </p:sp>
      <p:sp>
        <p:nvSpPr>
          <p:cNvPr id="7" name="Textfeld 6"/>
          <p:cNvSpPr txBox="1"/>
          <p:nvPr/>
        </p:nvSpPr>
        <p:spPr>
          <a:xfrm>
            <a:off x="5508104" y="2420888"/>
            <a:ext cx="3456384" cy="2585323"/>
          </a:xfrm>
          <a:prstGeom prst="rect">
            <a:avLst/>
          </a:prstGeom>
          <a:solidFill>
            <a:schemeClr val="accent3">
              <a:lumMod val="60000"/>
              <a:lumOff val="40000"/>
            </a:schemeClr>
          </a:solidFill>
        </p:spPr>
        <p:txBody>
          <a:bodyPr wrap="square" rtlCol="0">
            <a:spAutoFit/>
          </a:bodyPr>
          <a:lstStyle>
            <a:defPPr>
              <a:defRPr lang="de-DE"/>
            </a:defPPr>
            <a:lvl1pPr>
              <a:defRPr sz="1600">
                <a:solidFill>
                  <a:schemeClr val="bg1"/>
                </a:solidFill>
                <a:latin typeface="+mn-lt"/>
              </a:defRPr>
            </a:lvl1pPr>
          </a:lstStyle>
          <a:p>
            <a:r>
              <a:rPr lang="de-DE" sz="1800" dirty="0" smtClean="0"/>
              <a:t>Künstlerische </a:t>
            </a:r>
            <a:r>
              <a:rPr lang="de-DE" sz="1800" dirty="0"/>
              <a:t>Auseinandersetzung mit Migration und Integration</a:t>
            </a:r>
          </a:p>
          <a:p>
            <a:endParaRPr lang="de-DE" sz="1800" dirty="0"/>
          </a:p>
          <a:p>
            <a:r>
              <a:rPr lang="de-DE" sz="1800" dirty="0"/>
              <a:t>Platzierung in Schlüsselfunktionen</a:t>
            </a:r>
          </a:p>
          <a:p>
            <a:endParaRPr lang="de-DE" sz="1800" dirty="0"/>
          </a:p>
          <a:p>
            <a:r>
              <a:rPr lang="de-DE" sz="1800" dirty="0"/>
              <a:t>Kontakt mit </a:t>
            </a:r>
            <a:r>
              <a:rPr lang="de-DE" sz="1800" dirty="0" smtClean="0"/>
              <a:t>Migrationsnetzwerken</a:t>
            </a:r>
          </a:p>
          <a:p>
            <a:endParaRPr lang="de-DE" sz="1800" dirty="0"/>
          </a:p>
          <a:p>
            <a:r>
              <a:rPr lang="de-DE" sz="1800" dirty="0"/>
              <a:t>Auf besondere Anforderungen eingehen (Sprachbarrieren etc</a:t>
            </a:r>
            <a:r>
              <a:rPr lang="de-DE" sz="1800" dirty="0" smtClean="0"/>
              <a:t>.)</a:t>
            </a:r>
            <a:endParaRPr lang="de-DE" sz="1800" dirty="0"/>
          </a:p>
        </p:txBody>
      </p:sp>
      <p:sp>
        <p:nvSpPr>
          <p:cNvPr id="10" name="Pfeil nach rechts 9"/>
          <p:cNvSpPr/>
          <p:nvPr/>
        </p:nvSpPr>
        <p:spPr>
          <a:xfrm>
            <a:off x="4427984" y="3717032"/>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24146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a:t>
            </a:fld>
            <a:endParaRPr lang="en-US" dirty="0"/>
          </a:p>
        </p:txBody>
      </p:sp>
      <p:sp>
        <p:nvSpPr>
          <p:cNvPr id="6" name="Inhaltsplatzhalter 5"/>
          <p:cNvSpPr>
            <a:spLocks noGrp="1"/>
          </p:cNvSpPr>
          <p:nvPr>
            <p:ph idx="1"/>
          </p:nvPr>
        </p:nvSpPr>
        <p:spPr>
          <a:xfrm>
            <a:off x="1619672" y="2060848"/>
            <a:ext cx="7211144" cy="3600400"/>
          </a:xfrm>
        </p:spPr>
        <p:txBody>
          <a:bodyPr>
            <a:noAutofit/>
          </a:bodyPr>
          <a:lstStyle/>
          <a:p>
            <a:pPr marL="0" indent="0">
              <a:buNone/>
            </a:pPr>
            <a:endParaRPr lang="de-DE" sz="2000" dirty="0">
              <a:latin typeface="+mn-lt"/>
            </a:endParaRPr>
          </a:p>
          <a:p>
            <a:pPr marL="457200" lvl="0" indent="-457200">
              <a:buFont typeface="+mj-lt"/>
              <a:buAutoNum type="arabicPeriod"/>
            </a:pPr>
            <a:r>
              <a:rPr lang="de-DE" sz="2000" dirty="0">
                <a:latin typeface="+mn-lt"/>
              </a:rPr>
              <a:t>Vermittlung grundlegender Einsichten in die </a:t>
            </a:r>
            <a:r>
              <a:rPr lang="de-DE" sz="2000" b="1" dirty="0">
                <a:latin typeface="+mn-lt"/>
              </a:rPr>
              <a:t>Rolle der Marktforschung</a:t>
            </a:r>
            <a:r>
              <a:rPr lang="de-DE" sz="2000" dirty="0">
                <a:latin typeface="+mn-lt"/>
              </a:rPr>
              <a:t> im Kulturbetrieb</a:t>
            </a:r>
          </a:p>
          <a:p>
            <a:pPr marL="457200" lvl="0" indent="-457200">
              <a:buFont typeface="+mj-lt"/>
              <a:buAutoNum type="arabicPeriod"/>
            </a:pPr>
            <a:r>
              <a:rPr lang="de-DE" sz="2000" dirty="0">
                <a:latin typeface="+mn-lt"/>
              </a:rPr>
              <a:t>Einführung in die Grundfragen </a:t>
            </a:r>
            <a:r>
              <a:rPr lang="de-DE" sz="2000" b="1" dirty="0">
                <a:latin typeface="+mn-lt"/>
              </a:rPr>
              <a:t>quantitativer </a:t>
            </a:r>
            <a:r>
              <a:rPr lang="de-DE" sz="2000" dirty="0">
                <a:latin typeface="+mn-lt"/>
              </a:rPr>
              <a:t>und qualitativer </a:t>
            </a:r>
            <a:r>
              <a:rPr lang="de-DE" sz="2000" b="1" dirty="0">
                <a:latin typeface="+mn-lt"/>
              </a:rPr>
              <a:t>Forschungsmethoden</a:t>
            </a:r>
          </a:p>
          <a:p>
            <a:pPr marL="457200" lvl="0" indent="-457200">
              <a:buFont typeface="+mj-lt"/>
              <a:buAutoNum type="arabicPeriod"/>
            </a:pPr>
            <a:r>
              <a:rPr lang="de-DE" sz="2000" b="1" dirty="0">
                <a:latin typeface="+mn-lt"/>
              </a:rPr>
              <a:t>Ansätze in der Marktforschung </a:t>
            </a:r>
            <a:r>
              <a:rPr lang="de-DE" sz="2000" dirty="0">
                <a:latin typeface="+mn-lt"/>
              </a:rPr>
              <a:t>unterscheiden und wichtige Marktforschungsinstrumente gegenüberstellen und in ihren Möglichkeiten analysieren sowie diese für Kulturbetriebe bewerten und anwenden.</a:t>
            </a:r>
          </a:p>
          <a:p>
            <a:pPr marL="457200" lvl="0" indent="-457200">
              <a:buFont typeface="+mj-lt"/>
              <a:buAutoNum type="arabicPeriod"/>
            </a:pPr>
            <a:r>
              <a:rPr lang="de-DE" sz="2000" dirty="0">
                <a:latin typeface="+mn-lt"/>
              </a:rPr>
              <a:t>Praktische Hilfe bei </a:t>
            </a:r>
            <a:r>
              <a:rPr lang="de-DE" sz="2000" b="1" dirty="0">
                <a:latin typeface="+mn-lt"/>
              </a:rPr>
              <a:t>eigener empirischer (Markt-) </a:t>
            </a:r>
            <a:r>
              <a:rPr lang="de-DE" sz="2000" b="1" dirty="0">
                <a:latin typeface="+mn-lt"/>
              </a:rPr>
              <a:t>Forschung</a:t>
            </a:r>
            <a:endParaRPr lang="de-DE" sz="2000" b="1" dirty="0">
              <a:latin typeface="+mn-lt"/>
            </a:endParaRPr>
          </a:p>
        </p:txBody>
      </p:sp>
      <p:grpSp>
        <p:nvGrpSpPr>
          <p:cNvPr id="5" name="Gruppieren 4"/>
          <p:cNvGrpSpPr/>
          <p:nvPr/>
        </p:nvGrpSpPr>
        <p:grpSpPr>
          <a:xfrm>
            <a:off x="1742099" y="1402616"/>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dirty="0" smtClean="0">
                  <a:solidFill>
                    <a:schemeClr val="tx1"/>
                  </a:solidFill>
                  <a:cs typeface="Arial" panose="020B0604020202020204" pitchFamily="34" charset="0"/>
                </a:rPr>
                <a:t>Ziele</a:t>
              </a:r>
              <a:endParaRPr lang="de-DE" sz="2400" dirty="0">
                <a:solidFill>
                  <a:schemeClr val="tx1"/>
                </a:solidFill>
                <a:cs typeface="Arial" panose="020B0604020202020204" pitchFamily="34" charset="0"/>
              </a:endParaRPr>
            </a:p>
          </p:txBody>
        </p:sp>
      </p:grpSp>
    </p:spTree>
    <p:extLst>
      <p:ext uri="{BB962C8B-B14F-4D97-AF65-F5344CB8AC3E}">
        <p14:creationId xmlns:p14="http://schemas.microsoft.com/office/powerpoint/2010/main" val="311502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20</a:t>
            </a:fld>
            <a:endParaRPr lang="en-US" dirty="0"/>
          </a:p>
        </p:txBody>
      </p:sp>
      <p:sp>
        <p:nvSpPr>
          <p:cNvPr id="27" name="Textfeld 26"/>
          <p:cNvSpPr txBox="1"/>
          <p:nvPr/>
        </p:nvSpPr>
        <p:spPr>
          <a:xfrm>
            <a:off x="1619672" y="980728"/>
            <a:ext cx="2398413" cy="461665"/>
          </a:xfrm>
          <a:prstGeom prst="rect">
            <a:avLst/>
          </a:prstGeom>
          <a:noFill/>
        </p:spPr>
        <p:txBody>
          <a:bodyPr wrap="none" rtlCol="0">
            <a:spAutoFit/>
          </a:bodyPr>
          <a:lstStyle/>
          <a:p>
            <a:r>
              <a:rPr lang="de-DE" sz="2400" dirty="0" smtClean="0">
                <a:latin typeface="+mn-lt"/>
              </a:rPr>
              <a:t>Individualisierung</a:t>
            </a:r>
            <a:endParaRPr lang="de-DE" sz="2400" dirty="0">
              <a:latin typeface="+mn-lt"/>
            </a:endParaRP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5" name="Textfeld 4"/>
          <p:cNvSpPr txBox="1"/>
          <p:nvPr/>
        </p:nvSpPr>
        <p:spPr>
          <a:xfrm>
            <a:off x="1763688" y="3212976"/>
            <a:ext cx="6768752" cy="2215991"/>
          </a:xfrm>
          <a:prstGeom prst="rect">
            <a:avLst/>
          </a:prstGeom>
          <a:noFill/>
        </p:spPr>
        <p:txBody>
          <a:bodyPr wrap="square" rtlCol="0">
            <a:spAutoFit/>
          </a:bodyPr>
          <a:lstStyle/>
          <a:p>
            <a:pPr>
              <a:spcBef>
                <a:spcPts val="600"/>
              </a:spcBef>
              <a:spcAft>
                <a:spcPts val="600"/>
              </a:spcAft>
            </a:pPr>
            <a:r>
              <a:rPr lang="de-DE" dirty="0" smtClean="0">
                <a:latin typeface="+mn-lt"/>
              </a:rPr>
              <a:t>Pluralisierung von Lebensstilen</a:t>
            </a:r>
          </a:p>
          <a:p>
            <a:pPr>
              <a:spcBef>
                <a:spcPts val="600"/>
              </a:spcBef>
              <a:spcAft>
                <a:spcPts val="600"/>
              </a:spcAft>
            </a:pPr>
            <a:r>
              <a:rPr lang="de-DE" dirty="0" smtClean="0">
                <a:latin typeface="+mn-lt"/>
              </a:rPr>
              <a:t>Verändertes Beziehungsgeflecht - weniger starke, viele lose Bindungen</a:t>
            </a:r>
          </a:p>
          <a:p>
            <a:pPr>
              <a:spcBef>
                <a:spcPts val="600"/>
              </a:spcBef>
              <a:spcAft>
                <a:spcPts val="600"/>
              </a:spcAft>
            </a:pPr>
            <a:r>
              <a:rPr lang="de-DE" dirty="0" smtClean="0">
                <a:latin typeface="+mn-lt"/>
              </a:rPr>
              <a:t>Steigender Anteil an Singlehaushalten (heute bereits 45% der Haushalte)</a:t>
            </a:r>
          </a:p>
          <a:p>
            <a:pPr>
              <a:spcBef>
                <a:spcPts val="600"/>
              </a:spcBef>
              <a:spcAft>
                <a:spcPts val="600"/>
              </a:spcAft>
            </a:pPr>
            <a:r>
              <a:rPr lang="de-DE" dirty="0" smtClean="0">
                <a:latin typeface="+mn-lt"/>
              </a:rPr>
              <a:t>Sich verschiebendes Wertesystem in Richtung Individualismus und Selbstverwirklichung</a:t>
            </a:r>
          </a:p>
        </p:txBody>
      </p:sp>
      <p:sp>
        <p:nvSpPr>
          <p:cNvPr id="6" name="Textfeld 5"/>
          <p:cNvSpPr txBox="1"/>
          <p:nvPr/>
        </p:nvSpPr>
        <p:spPr>
          <a:xfrm>
            <a:off x="1691680" y="2001034"/>
            <a:ext cx="7215238" cy="1015663"/>
          </a:xfrm>
          <a:prstGeom prst="rect">
            <a:avLst/>
          </a:prstGeom>
          <a:solidFill>
            <a:schemeClr val="accent3">
              <a:lumMod val="60000"/>
              <a:lumOff val="40000"/>
            </a:schemeClr>
          </a:solidFill>
        </p:spPr>
        <p:txBody>
          <a:bodyPr wrap="square" rtlCol="0">
            <a:spAutoFit/>
          </a:bodyPr>
          <a:lstStyle/>
          <a:p>
            <a:r>
              <a:rPr lang="de-DE" sz="2000" b="1" dirty="0" smtClean="0">
                <a:solidFill>
                  <a:schemeClr val="bg1"/>
                </a:solidFill>
              </a:rPr>
              <a:t>„Der anhaltende Trend zur Individualisierung </a:t>
            </a:r>
            <a:r>
              <a:rPr lang="de-DE" sz="2000" b="1" dirty="0">
                <a:solidFill>
                  <a:schemeClr val="bg1"/>
                </a:solidFill>
              </a:rPr>
              <a:t>verändert die Art </a:t>
            </a:r>
            <a:r>
              <a:rPr lang="de-DE" sz="2000" b="1" dirty="0" smtClean="0">
                <a:solidFill>
                  <a:schemeClr val="bg1"/>
                </a:solidFill>
              </a:rPr>
              <a:t>und Intensität </a:t>
            </a:r>
            <a:r>
              <a:rPr lang="de-DE" sz="2000" b="1" dirty="0">
                <a:solidFill>
                  <a:schemeClr val="bg1"/>
                </a:solidFill>
              </a:rPr>
              <a:t>der kulturellen </a:t>
            </a:r>
            <a:r>
              <a:rPr lang="de-DE" sz="2000" b="1" dirty="0" smtClean="0">
                <a:solidFill>
                  <a:schemeClr val="bg1"/>
                </a:solidFill>
              </a:rPr>
              <a:t>Teilhabe – und bringt neue Besuchertypen hervor“, </a:t>
            </a:r>
            <a:r>
              <a:rPr lang="de-DE" sz="1100" b="1" dirty="0" smtClean="0">
                <a:solidFill>
                  <a:schemeClr val="bg1"/>
                </a:solidFill>
              </a:rPr>
              <a:t>actori </a:t>
            </a:r>
            <a:endParaRPr lang="de-DE" sz="1100" b="1" dirty="0">
              <a:solidFill>
                <a:schemeClr val="bg1"/>
              </a:solidFill>
            </a:endParaRPr>
          </a:p>
        </p:txBody>
      </p:sp>
    </p:spTree>
    <p:extLst>
      <p:ext uri="{BB962C8B-B14F-4D97-AF65-F5344CB8AC3E}">
        <p14:creationId xmlns:p14="http://schemas.microsoft.com/office/powerpoint/2010/main" val="23736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21</a:t>
            </a:fld>
            <a:endParaRPr lang="en-US"/>
          </a:p>
        </p:txBody>
      </p:sp>
      <p:sp>
        <p:nvSpPr>
          <p:cNvPr id="5" name="Titel 1"/>
          <p:cNvSpPr txBox="1">
            <a:spLocks/>
          </p:cNvSpPr>
          <p:nvPr/>
        </p:nvSpPr>
        <p:spPr>
          <a:xfrm>
            <a:off x="1403648" y="6309320"/>
            <a:ext cx="7211144"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sz="1800" dirty="0" smtClean="0">
                <a:solidFill>
                  <a:schemeClr val="bg1"/>
                </a:solidFill>
              </a:rPr>
              <a:t>Interessen</a:t>
            </a:r>
            <a:endParaRPr lang="de-DE" sz="1800" dirty="0">
              <a:solidFill>
                <a:schemeClr val="bg1"/>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Textfeld 3"/>
          <p:cNvSpPr txBox="1"/>
          <p:nvPr/>
        </p:nvSpPr>
        <p:spPr>
          <a:xfrm>
            <a:off x="1510778" y="1772018"/>
            <a:ext cx="3168352" cy="1661993"/>
          </a:xfrm>
          <a:prstGeom prst="rect">
            <a:avLst/>
          </a:prstGeom>
          <a:noFill/>
        </p:spPr>
        <p:txBody>
          <a:bodyPr wrap="square" rtlCol="0">
            <a:spAutoFit/>
          </a:bodyPr>
          <a:lstStyle/>
          <a:p>
            <a:r>
              <a:rPr lang="de-DE" dirty="0" smtClean="0">
                <a:latin typeface="+mj-lt"/>
              </a:rPr>
              <a:t>Kulturinteressen eines Musikpublikums:</a:t>
            </a:r>
          </a:p>
          <a:p>
            <a:endParaRPr lang="de-DE" sz="600" dirty="0" smtClean="0">
              <a:latin typeface="+mj-lt"/>
            </a:endParaRPr>
          </a:p>
          <a:p>
            <a:pPr marL="285750" indent="-285750">
              <a:buFont typeface="Arial" panose="020B0604020202020204" pitchFamily="34" charset="0"/>
              <a:buChar char="•"/>
            </a:pPr>
            <a:r>
              <a:rPr lang="de-DE" sz="1500" dirty="0" smtClean="0">
                <a:latin typeface="+mj-lt"/>
              </a:rPr>
              <a:t>unterschiedliche Typen mit unterschiedlichen Schwerpunkten</a:t>
            </a:r>
          </a:p>
          <a:p>
            <a:pPr marL="285750" indent="-285750">
              <a:buFont typeface="Arial" panose="020B0604020202020204" pitchFamily="34" charset="0"/>
              <a:buChar char="•"/>
            </a:pPr>
            <a:r>
              <a:rPr lang="de-DE" sz="1500" dirty="0" smtClean="0">
                <a:latin typeface="+mj-lt"/>
              </a:rPr>
              <a:t>Viele auf Musik Fokussierte, aber auch „</a:t>
            </a:r>
            <a:r>
              <a:rPr lang="de-DE" sz="1500" dirty="0" err="1" smtClean="0">
                <a:latin typeface="+mj-lt"/>
              </a:rPr>
              <a:t>averse</a:t>
            </a:r>
            <a:r>
              <a:rPr lang="de-DE" sz="1500" dirty="0" smtClean="0">
                <a:latin typeface="+mj-lt"/>
              </a:rPr>
              <a:t>“</a:t>
            </a:r>
          </a:p>
        </p:txBody>
      </p:sp>
      <p:sp>
        <p:nvSpPr>
          <p:cNvPr id="11" name="Rechteck 10"/>
          <p:cNvSpPr/>
          <p:nvPr/>
        </p:nvSpPr>
        <p:spPr>
          <a:xfrm>
            <a:off x="7738392" y="5590981"/>
            <a:ext cx="1283134" cy="276999"/>
          </a:xfrm>
          <a:prstGeom prst="rect">
            <a:avLst/>
          </a:prstGeom>
        </p:spPr>
        <p:txBody>
          <a:bodyPr wrap="square">
            <a:spAutoFit/>
          </a:bodyPr>
          <a:lstStyle/>
          <a:p>
            <a:r>
              <a:rPr lang="de-DE" sz="600" dirty="0" smtClean="0"/>
              <a:t>Quelle: Datenpool markt.forschung.kultur</a:t>
            </a:r>
            <a:endParaRPr lang="de-DE" sz="600" dirty="0"/>
          </a:p>
        </p:txBody>
      </p:sp>
      <p:sp>
        <p:nvSpPr>
          <p:cNvPr id="7" name="Rechteck 6"/>
          <p:cNvSpPr/>
          <p:nvPr/>
        </p:nvSpPr>
        <p:spPr>
          <a:xfrm>
            <a:off x="1691680" y="908720"/>
            <a:ext cx="7329846" cy="738664"/>
          </a:xfrm>
          <a:prstGeom prst="rect">
            <a:avLst/>
          </a:prstGeom>
        </p:spPr>
        <p:txBody>
          <a:bodyPr wrap="square">
            <a:spAutoFit/>
          </a:bodyPr>
          <a:lstStyle/>
          <a:p>
            <a:pPr marL="0" indent="0">
              <a:buNone/>
            </a:pPr>
            <a:r>
              <a:rPr lang="de-DE" sz="2400" dirty="0">
                <a:latin typeface="+mj-lt"/>
              </a:rPr>
              <a:t>Diversität - Alles Individualisten? </a:t>
            </a:r>
          </a:p>
          <a:p>
            <a:pPr marL="0" indent="0">
              <a:buNone/>
            </a:pPr>
            <a:r>
              <a:rPr lang="de-DE" dirty="0" smtClean="0">
                <a:latin typeface="+mj-lt"/>
              </a:rPr>
              <a:t>Oder </a:t>
            </a:r>
            <a:r>
              <a:rPr lang="de-DE" dirty="0">
                <a:latin typeface="+mj-lt"/>
              </a:rPr>
              <a:t>gibt es „Besuchstypen“ im Publikum? </a:t>
            </a:r>
          </a:p>
        </p:txBody>
      </p:sp>
      <p:pic>
        <p:nvPicPr>
          <p:cNvPr id="8" name="Grafik 7"/>
          <p:cNvPicPr>
            <a:picLocks noChangeAspect="1"/>
          </p:cNvPicPr>
          <p:nvPr/>
        </p:nvPicPr>
        <p:blipFill>
          <a:blip r:embed="rId3"/>
          <a:stretch>
            <a:fillRect/>
          </a:stretch>
        </p:blipFill>
        <p:spPr>
          <a:xfrm>
            <a:off x="1510778" y="3422565"/>
            <a:ext cx="3813244" cy="2960133"/>
          </a:xfrm>
          <a:prstGeom prst="rect">
            <a:avLst/>
          </a:prstGeom>
        </p:spPr>
      </p:pic>
      <p:pic>
        <p:nvPicPr>
          <p:cNvPr id="9" name="Grafik 8"/>
          <p:cNvPicPr>
            <a:picLocks noChangeAspect="1"/>
          </p:cNvPicPr>
          <p:nvPr/>
        </p:nvPicPr>
        <p:blipFill>
          <a:blip r:embed="rId4"/>
          <a:stretch>
            <a:fillRect/>
          </a:stretch>
        </p:blipFill>
        <p:spPr>
          <a:xfrm>
            <a:off x="4364999" y="1659744"/>
            <a:ext cx="4779001" cy="2860800"/>
          </a:xfrm>
          <a:prstGeom prst="rect">
            <a:avLst/>
          </a:prstGeom>
        </p:spPr>
      </p:pic>
    </p:spTree>
    <p:extLst>
      <p:ext uri="{BB962C8B-B14F-4D97-AF65-F5344CB8AC3E}">
        <p14:creationId xmlns:p14="http://schemas.microsoft.com/office/powerpoint/2010/main" val="189492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52625" y="4845050"/>
            <a:ext cx="6433941" cy="1277273"/>
          </a:xfrm>
          <a:prstGeom prst="rect">
            <a:avLst/>
          </a:prstGeom>
          <a:noFill/>
        </p:spPr>
        <p:txBody>
          <a:bodyPr wrap="none">
            <a:spAutoFit/>
          </a:bodyPr>
          <a:lstStyle/>
          <a:p>
            <a:pPr>
              <a:defRPr/>
            </a:pPr>
            <a:r>
              <a:rPr lang="de-DE" dirty="0">
                <a:latin typeface="+mj-lt"/>
                <a:cs typeface="Arial" panose="020B0604020202020204" pitchFamily="34" charset="0"/>
              </a:rPr>
              <a:t>Der Blick über die Generationen bestätigt:</a:t>
            </a:r>
          </a:p>
          <a:p>
            <a:pPr lvl="1">
              <a:spcBef>
                <a:spcPts val="600"/>
              </a:spcBef>
              <a:defRPr/>
            </a:pPr>
            <a:r>
              <a:rPr lang="de-DE" dirty="0">
                <a:latin typeface="+mj-lt"/>
                <a:cs typeface="Arial" panose="020B0604020202020204" pitchFamily="34" charset="0"/>
              </a:rPr>
              <a:t>Wunsch nach primärem Kulturerlebnis nimmt immer mehr ab</a:t>
            </a:r>
          </a:p>
          <a:p>
            <a:pPr lvl="1">
              <a:defRPr/>
            </a:pPr>
            <a:r>
              <a:rPr lang="de-DE" dirty="0">
                <a:latin typeface="+mj-lt"/>
                <a:cs typeface="Arial" panose="020B0604020202020204" pitchFamily="34" charset="0"/>
              </a:rPr>
              <a:t>Unterhaltungs- und Gemeinschaftsaspekte werden wichtiger</a:t>
            </a:r>
          </a:p>
          <a:p>
            <a:pPr lvl="1">
              <a:defRPr/>
            </a:pPr>
            <a:r>
              <a:rPr lang="de-DE" dirty="0">
                <a:latin typeface="+mj-lt"/>
                <a:cs typeface="Arial" panose="020B0604020202020204" pitchFamily="34" charset="0"/>
              </a:rPr>
              <a:t>Häufigere Verbindung von Gastronomie und Shopping</a:t>
            </a:r>
          </a:p>
        </p:txBody>
      </p:sp>
      <p:sp>
        <p:nvSpPr>
          <p:cNvPr id="12296" name="Foliennummernplatzhalt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83C8DE-7751-492F-8816-36F0B0016671}" type="slidenum">
              <a:rPr lang="de-DE" altLang="de-DE" smtClean="0"/>
              <a:pPr eaLnBrk="1" hangingPunct="1"/>
              <a:t>22</a:t>
            </a:fld>
            <a:endParaRPr lang="de-DE" altLang="de-DE" smtClean="0"/>
          </a:p>
        </p:txBody>
      </p:sp>
      <p:sp>
        <p:nvSpPr>
          <p:cNvPr id="9" name="Rechteck 8"/>
          <p:cNvSpPr/>
          <p:nvPr/>
        </p:nvSpPr>
        <p:spPr>
          <a:xfrm>
            <a:off x="1770062" y="1125905"/>
            <a:ext cx="7266434" cy="461665"/>
          </a:xfrm>
          <a:prstGeom prst="rect">
            <a:avLst/>
          </a:prstGeom>
        </p:spPr>
        <p:txBody>
          <a:bodyPr wrap="square">
            <a:spAutoFit/>
          </a:bodyPr>
          <a:lstStyle/>
          <a:p>
            <a:pPr marL="0" indent="0">
              <a:buNone/>
            </a:pPr>
            <a:r>
              <a:rPr lang="de-DE" sz="2400" dirty="0">
                <a:latin typeface="+mj-lt"/>
                <a:cs typeface="Arial" panose="020B0604020202020204" pitchFamily="34" charset="0"/>
              </a:rPr>
              <a:t>I</a:t>
            </a:r>
            <a:r>
              <a:rPr lang="de-DE" sz="2400" dirty="0" smtClean="0">
                <a:latin typeface="+mj-lt"/>
                <a:cs typeface="Arial" panose="020B0604020202020204" pitchFamily="34" charset="0"/>
              </a:rPr>
              <a:t>ndividuelle Besuchsmotive </a:t>
            </a:r>
            <a:r>
              <a:rPr lang="de-DE" sz="2400" dirty="0" smtClean="0">
                <a:solidFill>
                  <a:srgbClr val="1C1C1C"/>
                </a:solidFill>
                <a:latin typeface="+mj-lt"/>
                <a:cs typeface="Arial" panose="020B0604020202020204" pitchFamily="34" charset="0"/>
              </a:rPr>
              <a:t>und </a:t>
            </a:r>
            <a:r>
              <a:rPr lang="de-DE" sz="2400" dirty="0">
                <a:solidFill>
                  <a:srgbClr val="1C1C1C"/>
                </a:solidFill>
                <a:latin typeface="+mj-lt"/>
                <a:cs typeface="Arial" panose="020B0604020202020204" pitchFamily="34" charset="0"/>
              </a:rPr>
              <a:t>Generationen</a:t>
            </a:r>
            <a:r>
              <a:rPr lang="de-DE" sz="2400" dirty="0" smtClean="0">
                <a:solidFill>
                  <a:srgbClr val="1C1C1C"/>
                </a:solidFill>
                <a:latin typeface="+mj-lt"/>
                <a:cs typeface="Arial" panose="020B0604020202020204" pitchFamily="34" charset="0"/>
              </a:rPr>
              <a:t> </a:t>
            </a:r>
            <a:endParaRPr lang="de-DE" sz="2400" dirty="0">
              <a:latin typeface="+mj-lt"/>
              <a:cs typeface="Arial" panose="020B0604020202020204" pitchFamily="34" charset="0"/>
            </a:endParaRPr>
          </a:p>
        </p:txBody>
      </p:sp>
      <p:sp>
        <p:nvSpPr>
          <p:cNvPr id="11" name="Rechteck 10"/>
          <p:cNvSpPr/>
          <p:nvPr/>
        </p:nvSpPr>
        <p:spPr>
          <a:xfrm>
            <a:off x="7839917" y="5831525"/>
            <a:ext cx="1283134" cy="276999"/>
          </a:xfrm>
          <a:prstGeom prst="rect">
            <a:avLst/>
          </a:prstGeom>
        </p:spPr>
        <p:txBody>
          <a:bodyPr wrap="square">
            <a:spAutoFit/>
          </a:bodyPr>
          <a:lstStyle/>
          <a:p>
            <a:r>
              <a:rPr lang="de-DE" sz="600" dirty="0" smtClean="0"/>
              <a:t>Quelle: Datenpool markt.forschung.kultur</a:t>
            </a:r>
            <a:endParaRPr lang="de-DE" sz="600" dirty="0"/>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2" b="3399"/>
          <a:stretch/>
        </p:blipFill>
        <p:spPr bwMode="auto">
          <a:xfrm>
            <a:off x="1804590" y="1628800"/>
            <a:ext cx="646582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0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23</a:t>
            </a:fld>
            <a:endParaRPr lang="en-US" dirty="0"/>
          </a:p>
        </p:txBody>
      </p:sp>
      <p:sp>
        <p:nvSpPr>
          <p:cNvPr id="27" name="Textfeld 26"/>
          <p:cNvSpPr txBox="1"/>
          <p:nvPr/>
        </p:nvSpPr>
        <p:spPr>
          <a:xfrm>
            <a:off x="1619672" y="980728"/>
            <a:ext cx="2398413" cy="461665"/>
          </a:xfrm>
          <a:prstGeom prst="rect">
            <a:avLst/>
          </a:prstGeom>
          <a:noFill/>
        </p:spPr>
        <p:txBody>
          <a:bodyPr wrap="none" rtlCol="0">
            <a:spAutoFit/>
          </a:bodyPr>
          <a:lstStyle/>
          <a:p>
            <a:r>
              <a:rPr lang="de-DE" sz="2400" dirty="0" smtClean="0">
                <a:latin typeface="+mn-lt"/>
              </a:rPr>
              <a:t>Individualisierung</a:t>
            </a:r>
            <a:endParaRPr lang="de-DE" sz="2400" dirty="0">
              <a:latin typeface="+mn-lt"/>
            </a:endParaRP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2" name="Rechteck 1"/>
          <p:cNvSpPr/>
          <p:nvPr/>
        </p:nvSpPr>
        <p:spPr>
          <a:xfrm>
            <a:off x="1547664" y="2060848"/>
            <a:ext cx="3384376" cy="3139321"/>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N</a:t>
            </a:r>
            <a:r>
              <a:rPr lang="de-DE" dirty="0" smtClean="0">
                <a:solidFill>
                  <a:schemeClr val="bg1"/>
                </a:solidFill>
                <a:latin typeface="+mn-lt"/>
              </a:rPr>
              <a:t>eue </a:t>
            </a:r>
            <a:r>
              <a:rPr lang="de-DE" dirty="0">
                <a:solidFill>
                  <a:schemeClr val="bg1"/>
                </a:solidFill>
                <a:latin typeface="+mn-lt"/>
              </a:rPr>
              <a:t>kulturelle Bedürfnisse entstehen, tradierte Nachfragepotenziale brechen weg</a:t>
            </a:r>
          </a:p>
          <a:p>
            <a:endParaRPr lang="de-DE" dirty="0">
              <a:solidFill>
                <a:schemeClr val="bg1"/>
              </a:solidFill>
              <a:latin typeface="+mn-lt"/>
            </a:endParaRPr>
          </a:p>
          <a:p>
            <a:r>
              <a:rPr lang="de-DE" dirty="0">
                <a:solidFill>
                  <a:schemeClr val="bg1"/>
                </a:solidFill>
                <a:latin typeface="+mn-lt"/>
              </a:rPr>
              <a:t>„Kulturflaneur“: breites</a:t>
            </a:r>
          </a:p>
          <a:p>
            <a:r>
              <a:rPr lang="de-DE" dirty="0">
                <a:solidFill>
                  <a:schemeClr val="bg1"/>
                </a:solidFill>
                <a:latin typeface="+mn-lt"/>
              </a:rPr>
              <a:t>kulturelles Interesse, ohne</a:t>
            </a:r>
          </a:p>
          <a:p>
            <a:r>
              <a:rPr lang="de-DE" dirty="0">
                <a:solidFill>
                  <a:schemeClr val="bg1"/>
                </a:solidFill>
                <a:latin typeface="+mn-lt"/>
              </a:rPr>
              <a:t>s</a:t>
            </a:r>
            <a:r>
              <a:rPr lang="de-DE" dirty="0" smtClean="0">
                <a:solidFill>
                  <a:schemeClr val="bg1"/>
                </a:solidFill>
                <a:latin typeface="+mn-lt"/>
              </a:rPr>
              <a:t>ich </a:t>
            </a:r>
            <a:r>
              <a:rPr lang="de-DE" dirty="0">
                <a:solidFill>
                  <a:schemeClr val="bg1"/>
                </a:solidFill>
                <a:latin typeface="+mn-lt"/>
              </a:rPr>
              <a:t>festzulegen</a:t>
            </a:r>
          </a:p>
          <a:p>
            <a:endParaRPr lang="de-DE" dirty="0">
              <a:solidFill>
                <a:schemeClr val="bg1"/>
              </a:solidFill>
              <a:latin typeface="+mn-lt"/>
            </a:endParaRPr>
          </a:p>
          <a:p>
            <a:r>
              <a:rPr lang="de-DE" dirty="0">
                <a:solidFill>
                  <a:schemeClr val="bg1"/>
                </a:solidFill>
                <a:latin typeface="+mn-lt"/>
              </a:rPr>
              <a:t>Individueller persönlicher</a:t>
            </a:r>
          </a:p>
          <a:p>
            <a:r>
              <a:rPr lang="de-DE" dirty="0">
                <a:solidFill>
                  <a:schemeClr val="bg1"/>
                </a:solidFill>
                <a:latin typeface="+mn-lt"/>
              </a:rPr>
              <a:t>Nutzen und Motivationslage</a:t>
            </a:r>
          </a:p>
          <a:p>
            <a:r>
              <a:rPr lang="de-DE" dirty="0" smtClean="0">
                <a:solidFill>
                  <a:schemeClr val="bg1"/>
                </a:solidFill>
                <a:latin typeface="+mn-lt"/>
              </a:rPr>
              <a:t>der Besucher</a:t>
            </a:r>
            <a:endParaRPr lang="de-DE" dirty="0">
              <a:solidFill>
                <a:schemeClr val="bg1"/>
              </a:solidFill>
              <a:latin typeface="+mn-lt"/>
            </a:endParaRPr>
          </a:p>
        </p:txBody>
      </p:sp>
      <p:sp>
        <p:nvSpPr>
          <p:cNvPr id="6" name="Rechteck 5"/>
          <p:cNvSpPr/>
          <p:nvPr/>
        </p:nvSpPr>
        <p:spPr>
          <a:xfrm>
            <a:off x="5292080" y="1903623"/>
            <a:ext cx="3384376" cy="3693319"/>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Angebotsdifferenzierung auf Basis</a:t>
            </a:r>
          </a:p>
          <a:p>
            <a:r>
              <a:rPr lang="de-DE" dirty="0">
                <a:solidFill>
                  <a:schemeClr val="bg1"/>
                </a:solidFill>
                <a:latin typeface="+mn-lt"/>
              </a:rPr>
              <a:t>genauer Zielgruppenkenntnis</a:t>
            </a:r>
          </a:p>
          <a:p>
            <a:endParaRPr lang="de-DE" dirty="0">
              <a:solidFill>
                <a:schemeClr val="bg1"/>
              </a:solidFill>
              <a:latin typeface="+mn-lt"/>
            </a:endParaRPr>
          </a:p>
          <a:p>
            <a:r>
              <a:rPr lang="de-DE" dirty="0">
                <a:solidFill>
                  <a:schemeClr val="bg1"/>
                </a:solidFill>
                <a:latin typeface="+mn-lt"/>
              </a:rPr>
              <a:t>Identitätsorientierte Besuchersegmentierung</a:t>
            </a:r>
          </a:p>
          <a:p>
            <a:endParaRPr lang="de-DE" dirty="0">
              <a:solidFill>
                <a:schemeClr val="bg1"/>
              </a:solidFill>
              <a:latin typeface="+mn-lt"/>
            </a:endParaRPr>
          </a:p>
          <a:p>
            <a:r>
              <a:rPr lang="de-DE" dirty="0">
                <a:solidFill>
                  <a:schemeClr val="bg1"/>
                </a:solidFill>
                <a:latin typeface="+mn-lt"/>
              </a:rPr>
              <a:t>Wahlmöglichkeiten für den</a:t>
            </a:r>
          </a:p>
          <a:p>
            <a:r>
              <a:rPr lang="de-DE" dirty="0">
                <a:solidFill>
                  <a:schemeClr val="bg1"/>
                </a:solidFill>
                <a:latin typeface="+mn-lt"/>
              </a:rPr>
              <a:t>Besucher schaffen, z.B. durch</a:t>
            </a:r>
          </a:p>
          <a:p>
            <a:r>
              <a:rPr lang="de-DE" dirty="0">
                <a:solidFill>
                  <a:schemeClr val="bg1"/>
                </a:solidFill>
                <a:latin typeface="+mn-lt"/>
              </a:rPr>
              <a:t>flexible Leistungsgestaltung</a:t>
            </a:r>
          </a:p>
          <a:p>
            <a:endParaRPr lang="de-DE" dirty="0">
              <a:solidFill>
                <a:schemeClr val="bg1"/>
              </a:solidFill>
              <a:latin typeface="+mn-lt"/>
            </a:endParaRPr>
          </a:p>
          <a:p>
            <a:r>
              <a:rPr lang="de-DE" dirty="0">
                <a:solidFill>
                  <a:schemeClr val="bg1"/>
                </a:solidFill>
                <a:latin typeface="+mn-lt"/>
              </a:rPr>
              <a:t>Positionierung als sozialer Ort</a:t>
            </a:r>
          </a:p>
          <a:p>
            <a:r>
              <a:rPr lang="de-DE" dirty="0">
                <a:solidFill>
                  <a:schemeClr val="bg1"/>
                </a:solidFill>
                <a:latin typeface="+mn-lt"/>
              </a:rPr>
              <a:t>und Ausgestaltung zusätzlicher</a:t>
            </a:r>
          </a:p>
          <a:p>
            <a:r>
              <a:rPr lang="de-DE" dirty="0">
                <a:solidFill>
                  <a:schemeClr val="bg1"/>
                </a:solidFill>
                <a:latin typeface="+mn-lt"/>
              </a:rPr>
              <a:t>Serviceangebote</a:t>
            </a:r>
          </a:p>
        </p:txBody>
      </p:sp>
      <p:sp>
        <p:nvSpPr>
          <p:cNvPr id="7" name="Pfeil nach rechts 6"/>
          <p:cNvSpPr/>
          <p:nvPr/>
        </p:nvSpPr>
        <p:spPr>
          <a:xfrm>
            <a:off x="4427984" y="3501008"/>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0849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24</a:t>
            </a:fld>
            <a:endParaRPr lang="en-US" dirty="0"/>
          </a:p>
        </p:txBody>
      </p:sp>
      <p:sp>
        <p:nvSpPr>
          <p:cNvPr id="27" name="Textfeld 26"/>
          <p:cNvSpPr txBox="1"/>
          <p:nvPr/>
        </p:nvSpPr>
        <p:spPr>
          <a:xfrm>
            <a:off x="1619672" y="980728"/>
            <a:ext cx="1951175" cy="461665"/>
          </a:xfrm>
          <a:prstGeom prst="rect">
            <a:avLst/>
          </a:prstGeom>
          <a:noFill/>
        </p:spPr>
        <p:txBody>
          <a:bodyPr wrap="none" rtlCol="0">
            <a:spAutoFit/>
          </a:bodyPr>
          <a:lstStyle/>
          <a:p>
            <a:r>
              <a:rPr lang="de-DE" sz="2400" dirty="0" smtClean="0">
                <a:latin typeface="+mn-lt"/>
              </a:rPr>
              <a:t>Urbanisierung</a:t>
            </a:r>
            <a:endParaRPr lang="de-DE" sz="2400" dirty="0">
              <a:latin typeface="+mn-lt"/>
            </a:endParaRPr>
          </a:p>
        </p:txBody>
      </p:sp>
      <p:sp>
        <p:nvSpPr>
          <p:cNvPr id="28" name="Textfeld 27"/>
          <p:cNvSpPr txBox="1"/>
          <p:nvPr/>
        </p:nvSpPr>
        <p:spPr>
          <a:xfrm>
            <a:off x="5508104" y="6047710"/>
            <a:ext cx="3470822" cy="261610"/>
          </a:xfrm>
          <a:prstGeom prst="rect">
            <a:avLst/>
          </a:prstGeom>
          <a:noFill/>
        </p:spPr>
        <p:txBody>
          <a:bodyPr wrap="none" rtlCol="0">
            <a:spAutoFit/>
          </a:bodyPr>
          <a:lstStyle/>
          <a:p>
            <a:r>
              <a:rPr lang="de-DE" sz="1100" dirty="0" smtClean="0">
                <a:latin typeface="+mn-lt"/>
              </a:rPr>
              <a:t>Quelle</a:t>
            </a:r>
            <a:r>
              <a:rPr lang="de-DE" sz="1100" dirty="0">
                <a:latin typeface="+mn-lt"/>
              </a:rPr>
              <a:t>: Die demografische Lage der </a:t>
            </a:r>
            <a:r>
              <a:rPr lang="de-DE" sz="1100" dirty="0" smtClean="0">
                <a:latin typeface="+mn-lt"/>
              </a:rPr>
              <a:t>Nation, Berlin-Institut</a:t>
            </a:r>
            <a:endParaRPr lang="de-DE" sz="1100" dirty="0">
              <a:latin typeface="+mn-lt"/>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25" t="27004" r="42183" b="13443"/>
          <a:stretch/>
        </p:blipFill>
        <p:spPr bwMode="auto">
          <a:xfrm>
            <a:off x="4807047" y="1124744"/>
            <a:ext cx="4336953" cy="476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745254" y="2060848"/>
            <a:ext cx="2808312" cy="3200876"/>
          </a:xfrm>
          <a:prstGeom prst="rect">
            <a:avLst/>
          </a:prstGeom>
        </p:spPr>
        <p:txBody>
          <a:bodyPr wrap="square">
            <a:spAutoFit/>
          </a:bodyPr>
          <a:lstStyle/>
          <a:p>
            <a:r>
              <a:rPr lang="de-DE" dirty="0">
                <a:latin typeface="+mn-lt"/>
              </a:rPr>
              <a:t>Abwanderung aus</a:t>
            </a:r>
          </a:p>
          <a:p>
            <a:r>
              <a:rPr lang="de-DE" dirty="0">
                <a:latin typeface="+mn-lt"/>
              </a:rPr>
              <a:t>ländlichen Regionen und</a:t>
            </a:r>
          </a:p>
          <a:p>
            <a:r>
              <a:rPr lang="de-DE" dirty="0">
                <a:latin typeface="+mn-lt"/>
              </a:rPr>
              <a:t>Konzentration auf Städte</a:t>
            </a:r>
          </a:p>
          <a:p>
            <a:r>
              <a:rPr lang="de-DE" sz="1400" dirty="0">
                <a:latin typeface="+mn-lt"/>
              </a:rPr>
              <a:t>(Bereits heute lebt ein Drittel der</a:t>
            </a:r>
          </a:p>
          <a:p>
            <a:r>
              <a:rPr lang="de-DE" sz="1400" dirty="0">
                <a:latin typeface="+mn-lt"/>
              </a:rPr>
              <a:t>Deutschen in </a:t>
            </a:r>
            <a:r>
              <a:rPr lang="de-DE" sz="1400" dirty="0" smtClean="0">
                <a:latin typeface="+mn-lt"/>
              </a:rPr>
              <a:t>Großstädten)</a:t>
            </a:r>
          </a:p>
          <a:p>
            <a:endParaRPr lang="de-DE" sz="1200" dirty="0">
              <a:latin typeface="+mn-lt"/>
            </a:endParaRPr>
          </a:p>
          <a:p>
            <a:r>
              <a:rPr lang="de-DE" dirty="0">
                <a:latin typeface="+mn-lt"/>
              </a:rPr>
              <a:t>Starkes Wachstum von</a:t>
            </a:r>
          </a:p>
          <a:p>
            <a:r>
              <a:rPr lang="de-DE" dirty="0">
                <a:latin typeface="+mn-lt"/>
              </a:rPr>
              <a:t>Metropolen </a:t>
            </a:r>
            <a:endParaRPr lang="de-DE" dirty="0" smtClean="0">
              <a:latin typeface="+mn-lt"/>
            </a:endParaRPr>
          </a:p>
          <a:p>
            <a:endParaRPr lang="de-DE" dirty="0">
              <a:latin typeface="+mn-lt"/>
            </a:endParaRPr>
          </a:p>
          <a:p>
            <a:r>
              <a:rPr lang="de-DE" dirty="0">
                <a:latin typeface="+mn-lt"/>
              </a:rPr>
              <a:t>Ausbreitung städtischer</a:t>
            </a:r>
          </a:p>
          <a:p>
            <a:r>
              <a:rPr lang="de-DE" dirty="0">
                <a:latin typeface="+mn-lt"/>
              </a:rPr>
              <a:t>Lebensformen auch in</a:t>
            </a:r>
          </a:p>
          <a:p>
            <a:r>
              <a:rPr lang="de-DE" dirty="0">
                <a:latin typeface="+mn-lt"/>
              </a:rPr>
              <a:t>ländlichen Regionen</a:t>
            </a:r>
          </a:p>
        </p:txBody>
      </p:sp>
    </p:spTree>
    <p:extLst>
      <p:ext uri="{BB962C8B-B14F-4D97-AF65-F5344CB8AC3E}">
        <p14:creationId xmlns:p14="http://schemas.microsoft.com/office/powerpoint/2010/main" val="23736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25</a:t>
            </a:fld>
            <a:endParaRPr lang="en-US" dirty="0"/>
          </a:p>
        </p:txBody>
      </p:sp>
      <p:sp>
        <p:nvSpPr>
          <p:cNvPr id="27" name="Textfeld 26"/>
          <p:cNvSpPr txBox="1"/>
          <p:nvPr/>
        </p:nvSpPr>
        <p:spPr>
          <a:xfrm>
            <a:off x="1619672" y="980728"/>
            <a:ext cx="1951175" cy="461665"/>
          </a:xfrm>
          <a:prstGeom prst="rect">
            <a:avLst/>
          </a:prstGeom>
          <a:noFill/>
        </p:spPr>
        <p:txBody>
          <a:bodyPr wrap="none" rtlCol="0">
            <a:spAutoFit/>
          </a:bodyPr>
          <a:lstStyle/>
          <a:p>
            <a:r>
              <a:rPr lang="de-DE" sz="2400" dirty="0" smtClean="0">
                <a:latin typeface="+mn-lt"/>
              </a:rPr>
              <a:t>Urbanisierung</a:t>
            </a:r>
            <a:endParaRPr lang="de-DE" sz="2400" dirty="0">
              <a:latin typeface="+mn-lt"/>
            </a:endParaRP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2" name="Rechteck 1"/>
          <p:cNvSpPr/>
          <p:nvPr/>
        </p:nvSpPr>
        <p:spPr>
          <a:xfrm>
            <a:off x="1547664" y="1903623"/>
            <a:ext cx="3384376" cy="3693319"/>
          </a:xfrm>
          <a:prstGeom prst="rect">
            <a:avLst/>
          </a:prstGeom>
          <a:solidFill>
            <a:schemeClr val="accent3">
              <a:lumMod val="60000"/>
              <a:lumOff val="40000"/>
            </a:schemeClr>
          </a:solidFill>
        </p:spPr>
        <p:txBody>
          <a:bodyPr wrap="square" rtlCol="0">
            <a:spAutoFit/>
          </a:bodyPr>
          <a:lstStyle/>
          <a:p>
            <a:r>
              <a:rPr lang="de-DE" dirty="0" smtClean="0">
                <a:solidFill>
                  <a:schemeClr val="bg1"/>
                </a:solidFill>
                <a:latin typeface="+mn-lt"/>
              </a:rPr>
              <a:t>Über 1/3 der potentiellen Besucher leben in Städten -&gt; Tendenz steigend</a:t>
            </a:r>
            <a:endParaRPr lang="de-DE" dirty="0">
              <a:solidFill>
                <a:schemeClr val="bg1"/>
              </a:solidFill>
              <a:latin typeface="+mn-lt"/>
            </a:endParaRPr>
          </a:p>
          <a:p>
            <a:endParaRPr lang="de-DE" dirty="0">
              <a:solidFill>
                <a:schemeClr val="bg1"/>
              </a:solidFill>
              <a:latin typeface="+mn-lt"/>
            </a:endParaRPr>
          </a:p>
          <a:p>
            <a:r>
              <a:rPr lang="de-DE" dirty="0" smtClean="0">
                <a:solidFill>
                  <a:schemeClr val="bg1"/>
                </a:solidFill>
                <a:latin typeface="+mn-lt"/>
              </a:rPr>
              <a:t>„</a:t>
            </a:r>
            <a:r>
              <a:rPr lang="de-DE" dirty="0">
                <a:solidFill>
                  <a:schemeClr val="bg1"/>
                </a:solidFill>
                <a:latin typeface="+mn-lt"/>
              </a:rPr>
              <a:t>Entleerung“ ganzer </a:t>
            </a:r>
            <a:r>
              <a:rPr lang="de-DE" dirty="0" smtClean="0">
                <a:solidFill>
                  <a:schemeClr val="bg1"/>
                </a:solidFill>
                <a:latin typeface="+mn-lt"/>
              </a:rPr>
              <a:t>Regionen und dortige Überkapazität</a:t>
            </a:r>
          </a:p>
          <a:p>
            <a:endParaRPr lang="de-DE" dirty="0">
              <a:solidFill>
                <a:schemeClr val="bg1"/>
              </a:solidFill>
              <a:latin typeface="+mn-lt"/>
            </a:endParaRPr>
          </a:p>
          <a:p>
            <a:r>
              <a:rPr lang="de-DE" dirty="0" smtClean="0">
                <a:solidFill>
                  <a:schemeClr val="bg1"/>
                </a:solidFill>
                <a:latin typeface="+mn-lt"/>
              </a:rPr>
              <a:t>Gewinner und Verlierer je nach Standort</a:t>
            </a:r>
          </a:p>
          <a:p>
            <a:endParaRPr lang="de-DE" dirty="0">
              <a:solidFill>
                <a:schemeClr val="bg1"/>
              </a:solidFill>
              <a:latin typeface="+mn-lt"/>
            </a:endParaRPr>
          </a:p>
          <a:p>
            <a:r>
              <a:rPr lang="de-DE" dirty="0">
                <a:solidFill>
                  <a:schemeClr val="bg1"/>
                </a:solidFill>
                <a:latin typeface="+mn-lt"/>
              </a:rPr>
              <a:t>Bedrohung insbesondere der</a:t>
            </a:r>
          </a:p>
          <a:p>
            <a:r>
              <a:rPr lang="de-DE" dirty="0">
                <a:solidFill>
                  <a:schemeClr val="bg1"/>
                </a:solidFill>
                <a:latin typeface="+mn-lt"/>
              </a:rPr>
              <a:t>Breitenangebote mit begrenztem</a:t>
            </a:r>
          </a:p>
          <a:p>
            <a:r>
              <a:rPr lang="de-DE" dirty="0">
                <a:solidFill>
                  <a:schemeClr val="bg1"/>
                </a:solidFill>
                <a:latin typeface="+mn-lt"/>
              </a:rPr>
              <a:t>Einzugsgebiet</a:t>
            </a:r>
          </a:p>
        </p:txBody>
      </p:sp>
      <p:sp>
        <p:nvSpPr>
          <p:cNvPr id="6" name="Rechteck 5"/>
          <p:cNvSpPr/>
          <p:nvPr/>
        </p:nvSpPr>
        <p:spPr>
          <a:xfrm>
            <a:off x="5292080" y="1688752"/>
            <a:ext cx="3384376" cy="4247317"/>
          </a:xfrm>
          <a:prstGeom prst="rect">
            <a:avLst/>
          </a:prstGeom>
          <a:solidFill>
            <a:schemeClr val="accent3">
              <a:lumMod val="60000"/>
              <a:lumOff val="40000"/>
            </a:schemeClr>
          </a:solidFill>
        </p:spPr>
        <p:txBody>
          <a:bodyPr wrap="square" rtlCol="0">
            <a:spAutoFit/>
          </a:bodyPr>
          <a:lstStyle/>
          <a:p>
            <a:r>
              <a:rPr lang="de-DE" dirty="0" smtClean="0">
                <a:solidFill>
                  <a:schemeClr val="bg1"/>
                </a:solidFill>
                <a:latin typeface="+mn-lt"/>
              </a:rPr>
              <a:t>Vom Flächendeckenden Kultur-angebot zum Kulturtourismus</a:t>
            </a:r>
            <a:endParaRPr lang="de-DE" dirty="0">
              <a:solidFill>
                <a:schemeClr val="bg1"/>
              </a:solidFill>
              <a:latin typeface="+mn-lt"/>
            </a:endParaRPr>
          </a:p>
          <a:p>
            <a:endParaRPr lang="de-DE" dirty="0">
              <a:solidFill>
                <a:schemeClr val="bg1"/>
              </a:solidFill>
              <a:latin typeface="+mn-lt"/>
            </a:endParaRPr>
          </a:p>
          <a:p>
            <a:r>
              <a:rPr lang="de-DE" dirty="0">
                <a:solidFill>
                  <a:schemeClr val="bg1"/>
                </a:solidFill>
                <a:latin typeface="+mn-lt"/>
              </a:rPr>
              <a:t>Erweiterung des Einzugsgebiets</a:t>
            </a:r>
          </a:p>
          <a:p>
            <a:r>
              <a:rPr lang="de-DE" dirty="0">
                <a:solidFill>
                  <a:schemeClr val="bg1"/>
                </a:solidFill>
                <a:latin typeface="+mn-lt"/>
              </a:rPr>
              <a:t>durch Stärkung der Marke,</a:t>
            </a:r>
          </a:p>
          <a:p>
            <a:r>
              <a:rPr lang="de-DE" dirty="0">
                <a:solidFill>
                  <a:schemeClr val="bg1"/>
                </a:solidFill>
                <a:latin typeface="+mn-lt"/>
              </a:rPr>
              <a:t>Schärfung des künstlerischen</a:t>
            </a:r>
          </a:p>
          <a:p>
            <a:r>
              <a:rPr lang="de-DE" dirty="0">
                <a:solidFill>
                  <a:schemeClr val="bg1"/>
                </a:solidFill>
                <a:latin typeface="+mn-lt"/>
              </a:rPr>
              <a:t>Profils und überregionales</a:t>
            </a:r>
          </a:p>
          <a:p>
            <a:r>
              <a:rPr lang="de-DE" dirty="0" smtClean="0">
                <a:solidFill>
                  <a:schemeClr val="bg1"/>
                </a:solidFill>
                <a:latin typeface="+mn-lt"/>
              </a:rPr>
              <a:t>Marketing</a:t>
            </a:r>
          </a:p>
          <a:p>
            <a:endParaRPr lang="de-DE" dirty="0" smtClean="0">
              <a:solidFill>
                <a:schemeClr val="bg1"/>
              </a:solidFill>
              <a:latin typeface="+mn-lt"/>
            </a:endParaRPr>
          </a:p>
          <a:p>
            <a:r>
              <a:rPr lang="de-DE" dirty="0">
                <a:solidFill>
                  <a:schemeClr val="bg1"/>
                </a:solidFill>
              </a:rPr>
              <a:t>Kooperationen</a:t>
            </a:r>
            <a:endParaRPr lang="de-DE" dirty="0">
              <a:solidFill>
                <a:schemeClr val="bg1"/>
              </a:solidFill>
              <a:latin typeface="+mn-lt"/>
            </a:endParaRPr>
          </a:p>
          <a:p>
            <a:endParaRPr lang="de-DE" dirty="0">
              <a:solidFill>
                <a:schemeClr val="bg1"/>
              </a:solidFill>
              <a:latin typeface="+mn-lt"/>
            </a:endParaRPr>
          </a:p>
          <a:p>
            <a:r>
              <a:rPr lang="de-DE" dirty="0" smtClean="0">
                <a:solidFill>
                  <a:schemeClr val="bg1"/>
                </a:solidFill>
                <a:latin typeface="+mn-lt"/>
              </a:rPr>
              <a:t>Individuelle Ansprache und gezielte </a:t>
            </a:r>
            <a:r>
              <a:rPr lang="de-DE" dirty="0">
                <a:solidFill>
                  <a:schemeClr val="bg1"/>
                </a:solidFill>
                <a:latin typeface="+mn-lt"/>
              </a:rPr>
              <a:t>Vertriebsmaßnahmen</a:t>
            </a:r>
          </a:p>
          <a:p>
            <a:r>
              <a:rPr lang="de-DE" dirty="0" smtClean="0">
                <a:solidFill>
                  <a:schemeClr val="bg1"/>
                </a:solidFill>
                <a:latin typeface="+mn-lt"/>
              </a:rPr>
              <a:t>Zur Erschließung </a:t>
            </a:r>
            <a:r>
              <a:rPr lang="de-DE" dirty="0">
                <a:solidFill>
                  <a:schemeClr val="bg1"/>
                </a:solidFill>
                <a:latin typeface="+mn-lt"/>
              </a:rPr>
              <a:t>neuer </a:t>
            </a:r>
            <a:r>
              <a:rPr lang="de-DE" dirty="0" smtClean="0">
                <a:solidFill>
                  <a:schemeClr val="bg1"/>
                </a:solidFill>
                <a:latin typeface="+mn-lt"/>
              </a:rPr>
              <a:t>Zielgruppen</a:t>
            </a:r>
          </a:p>
        </p:txBody>
      </p:sp>
      <p:sp>
        <p:nvSpPr>
          <p:cNvPr id="7" name="Pfeil nach rechts 6"/>
          <p:cNvSpPr/>
          <p:nvPr/>
        </p:nvSpPr>
        <p:spPr>
          <a:xfrm>
            <a:off x="4427984" y="3501008"/>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3017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26</a:t>
            </a:fld>
            <a:endParaRPr lang="en-US" dirty="0"/>
          </a:p>
        </p:txBody>
      </p:sp>
      <p:sp>
        <p:nvSpPr>
          <p:cNvPr id="27" name="Textfeld 26"/>
          <p:cNvSpPr txBox="1"/>
          <p:nvPr/>
        </p:nvSpPr>
        <p:spPr>
          <a:xfrm>
            <a:off x="1619672" y="980728"/>
            <a:ext cx="2080441" cy="461665"/>
          </a:xfrm>
          <a:prstGeom prst="rect">
            <a:avLst/>
          </a:prstGeom>
          <a:noFill/>
        </p:spPr>
        <p:txBody>
          <a:bodyPr wrap="none" rtlCol="0">
            <a:spAutoFit/>
          </a:bodyPr>
          <a:lstStyle/>
          <a:p>
            <a:r>
              <a:rPr lang="de-DE" sz="2400" dirty="0">
                <a:latin typeface="+mn-lt"/>
              </a:rPr>
              <a:t>Digitales Leben</a:t>
            </a: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5" name="Textfeld 4"/>
          <p:cNvSpPr txBox="1"/>
          <p:nvPr/>
        </p:nvSpPr>
        <p:spPr>
          <a:xfrm>
            <a:off x="1763688" y="3212976"/>
            <a:ext cx="6984776" cy="1938992"/>
          </a:xfrm>
          <a:prstGeom prst="rect">
            <a:avLst/>
          </a:prstGeom>
          <a:noFill/>
        </p:spPr>
        <p:txBody>
          <a:bodyPr wrap="square" rtlCol="0">
            <a:spAutoFit/>
          </a:bodyPr>
          <a:lstStyle/>
          <a:p>
            <a:pPr>
              <a:spcBef>
                <a:spcPts val="600"/>
              </a:spcBef>
              <a:spcAft>
                <a:spcPts val="600"/>
              </a:spcAft>
            </a:pPr>
            <a:r>
              <a:rPr lang="de-DE" dirty="0" smtClean="0">
                <a:latin typeface="+mn-lt"/>
              </a:rPr>
              <a:t>85</a:t>
            </a:r>
            <a:r>
              <a:rPr lang="de-DE" dirty="0">
                <a:latin typeface="+mn-lt"/>
              </a:rPr>
              <a:t>% der </a:t>
            </a:r>
            <a:r>
              <a:rPr lang="de-DE" dirty="0" smtClean="0">
                <a:latin typeface="+mn-lt"/>
              </a:rPr>
              <a:t>Deutschen nutzen </a:t>
            </a:r>
            <a:r>
              <a:rPr lang="de-DE" dirty="0">
                <a:latin typeface="+mn-lt"/>
              </a:rPr>
              <a:t>täglich </a:t>
            </a:r>
            <a:r>
              <a:rPr lang="de-DE" dirty="0" smtClean="0">
                <a:latin typeface="+mn-lt"/>
              </a:rPr>
              <a:t>Internet</a:t>
            </a:r>
          </a:p>
          <a:p>
            <a:pPr>
              <a:spcBef>
                <a:spcPts val="600"/>
              </a:spcBef>
              <a:spcAft>
                <a:spcPts val="600"/>
              </a:spcAft>
            </a:pPr>
            <a:r>
              <a:rPr lang="de-DE" dirty="0">
                <a:latin typeface="+mn-lt"/>
              </a:rPr>
              <a:t>Zunehmende digitale </a:t>
            </a:r>
            <a:r>
              <a:rPr lang="de-DE" dirty="0" smtClean="0">
                <a:latin typeface="+mn-lt"/>
              </a:rPr>
              <a:t>Vernetzung in </a:t>
            </a:r>
            <a:r>
              <a:rPr lang="de-DE" dirty="0">
                <a:latin typeface="+mn-lt"/>
              </a:rPr>
              <a:t>allen </a:t>
            </a:r>
            <a:r>
              <a:rPr lang="de-DE" dirty="0" smtClean="0">
                <a:latin typeface="+mn-lt"/>
              </a:rPr>
              <a:t>Lebensbereichen 50% der Deutschen nutzen Social Media</a:t>
            </a:r>
          </a:p>
          <a:p>
            <a:pPr>
              <a:spcBef>
                <a:spcPts val="600"/>
              </a:spcBef>
              <a:spcAft>
                <a:spcPts val="600"/>
              </a:spcAft>
            </a:pPr>
            <a:r>
              <a:rPr lang="de-DE" dirty="0">
                <a:latin typeface="+mn-lt"/>
              </a:rPr>
              <a:t>Verstärkte Nutzung </a:t>
            </a:r>
            <a:r>
              <a:rPr lang="de-DE" dirty="0" smtClean="0">
                <a:latin typeface="+mn-lt"/>
              </a:rPr>
              <a:t>des Internets </a:t>
            </a:r>
            <a:r>
              <a:rPr lang="de-DE" dirty="0">
                <a:latin typeface="+mn-lt"/>
              </a:rPr>
              <a:t>als </a:t>
            </a:r>
            <a:r>
              <a:rPr lang="de-DE" dirty="0" smtClean="0">
                <a:latin typeface="+mn-lt"/>
              </a:rPr>
              <a:t>Marktplatz (70% kaufen </a:t>
            </a:r>
            <a:r>
              <a:rPr lang="de-DE" dirty="0">
                <a:latin typeface="+mn-lt"/>
              </a:rPr>
              <a:t>online </a:t>
            </a:r>
            <a:r>
              <a:rPr lang="de-DE" dirty="0" smtClean="0">
                <a:latin typeface="+mn-lt"/>
              </a:rPr>
              <a:t>ein)</a:t>
            </a:r>
          </a:p>
          <a:p>
            <a:pPr>
              <a:spcBef>
                <a:spcPts val="600"/>
              </a:spcBef>
              <a:spcAft>
                <a:spcPts val="600"/>
              </a:spcAft>
            </a:pPr>
            <a:r>
              <a:rPr lang="de-DE" dirty="0">
                <a:latin typeface="+mn-lt"/>
              </a:rPr>
              <a:t>Freizeitaktivitäten </a:t>
            </a:r>
            <a:r>
              <a:rPr lang="de-DE" dirty="0" smtClean="0">
                <a:latin typeface="+mn-lt"/>
              </a:rPr>
              <a:t>finden vermehrt </a:t>
            </a:r>
            <a:r>
              <a:rPr lang="de-DE" dirty="0">
                <a:latin typeface="+mn-lt"/>
              </a:rPr>
              <a:t>virtuell </a:t>
            </a:r>
            <a:r>
              <a:rPr lang="de-DE" dirty="0" smtClean="0">
                <a:latin typeface="+mn-lt"/>
              </a:rPr>
              <a:t>statt</a:t>
            </a:r>
          </a:p>
        </p:txBody>
      </p:sp>
      <p:sp>
        <p:nvSpPr>
          <p:cNvPr id="6" name="Textfeld 5"/>
          <p:cNvSpPr txBox="1"/>
          <p:nvPr/>
        </p:nvSpPr>
        <p:spPr>
          <a:xfrm>
            <a:off x="1691680" y="1844824"/>
            <a:ext cx="7215238" cy="1015663"/>
          </a:xfrm>
          <a:prstGeom prst="rect">
            <a:avLst/>
          </a:prstGeom>
          <a:solidFill>
            <a:schemeClr val="accent3">
              <a:lumMod val="60000"/>
              <a:lumOff val="40000"/>
            </a:schemeClr>
          </a:solidFill>
        </p:spPr>
        <p:txBody>
          <a:bodyPr wrap="square" rtlCol="0">
            <a:spAutoFit/>
          </a:bodyPr>
          <a:lstStyle/>
          <a:p>
            <a:r>
              <a:rPr lang="de-DE" sz="2000" b="1" dirty="0">
                <a:solidFill>
                  <a:schemeClr val="bg1"/>
                </a:solidFill>
              </a:rPr>
              <a:t>„Die fortschreitende Digitalisierung verändert die Erwartungshaltung </a:t>
            </a:r>
            <a:r>
              <a:rPr lang="de-DE" sz="2000" b="1" dirty="0" smtClean="0">
                <a:solidFill>
                  <a:schemeClr val="bg1"/>
                </a:solidFill>
              </a:rPr>
              <a:t>an das </a:t>
            </a:r>
            <a:r>
              <a:rPr lang="de-DE" sz="2000" b="1" dirty="0">
                <a:solidFill>
                  <a:schemeClr val="bg1"/>
                </a:solidFill>
              </a:rPr>
              <a:t>Kommunikations- und Informationsangebot einer Kultureinrichtung “, </a:t>
            </a:r>
            <a:r>
              <a:rPr lang="de-DE" sz="1100" b="1" dirty="0" smtClean="0">
                <a:solidFill>
                  <a:schemeClr val="bg1"/>
                </a:solidFill>
              </a:rPr>
              <a:t>actori </a:t>
            </a:r>
            <a:endParaRPr lang="de-DE" sz="1100" b="1" dirty="0">
              <a:solidFill>
                <a:schemeClr val="bg1"/>
              </a:solidFill>
            </a:endParaRPr>
          </a:p>
        </p:txBody>
      </p:sp>
    </p:spTree>
    <p:extLst>
      <p:ext uri="{BB962C8B-B14F-4D97-AF65-F5344CB8AC3E}">
        <p14:creationId xmlns:p14="http://schemas.microsoft.com/office/powerpoint/2010/main" val="233546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27</a:t>
            </a:fld>
            <a:endParaRPr lang="en-US" dirty="0"/>
          </a:p>
        </p:txBody>
      </p:sp>
      <p:sp>
        <p:nvSpPr>
          <p:cNvPr id="27" name="Textfeld 26"/>
          <p:cNvSpPr txBox="1"/>
          <p:nvPr/>
        </p:nvSpPr>
        <p:spPr>
          <a:xfrm>
            <a:off x="1619672" y="980728"/>
            <a:ext cx="2080441" cy="461665"/>
          </a:xfrm>
          <a:prstGeom prst="rect">
            <a:avLst/>
          </a:prstGeom>
          <a:noFill/>
        </p:spPr>
        <p:txBody>
          <a:bodyPr wrap="none" rtlCol="0">
            <a:spAutoFit/>
          </a:bodyPr>
          <a:lstStyle/>
          <a:p>
            <a:r>
              <a:rPr lang="de-DE" sz="2400" dirty="0" smtClean="0">
                <a:latin typeface="+mn-lt"/>
              </a:rPr>
              <a:t>Digitales Leben</a:t>
            </a:r>
            <a:endParaRPr lang="de-DE" sz="2400" dirty="0">
              <a:latin typeface="+mn-lt"/>
            </a:endParaRPr>
          </a:p>
        </p:txBody>
      </p:sp>
      <p:sp>
        <p:nvSpPr>
          <p:cNvPr id="28" name="Textfeld 27"/>
          <p:cNvSpPr txBox="1"/>
          <p:nvPr/>
        </p:nvSpPr>
        <p:spPr>
          <a:xfrm>
            <a:off x="7887075" y="5936069"/>
            <a:ext cx="957313" cy="261610"/>
          </a:xfrm>
          <a:prstGeom prst="rect">
            <a:avLst/>
          </a:prstGeom>
          <a:noFill/>
        </p:spPr>
        <p:txBody>
          <a:bodyPr wrap="none" rtlCol="0">
            <a:spAutoFit/>
          </a:bodyPr>
          <a:lstStyle/>
          <a:p>
            <a:r>
              <a:rPr lang="de-DE" sz="1100" dirty="0" smtClean="0">
                <a:latin typeface="+mn-lt"/>
              </a:rPr>
              <a:t>Quelle: actori</a:t>
            </a:r>
            <a:endParaRPr lang="de-DE" sz="1100" dirty="0">
              <a:latin typeface="+mn-lt"/>
            </a:endParaRPr>
          </a:p>
        </p:txBody>
      </p:sp>
      <p:sp>
        <p:nvSpPr>
          <p:cNvPr id="2" name="Rechteck 1"/>
          <p:cNvSpPr/>
          <p:nvPr/>
        </p:nvSpPr>
        <p:spPr>
          <a:xfrm>
            <a:off x="1547664" y="2222862"/>
            <a:ext cx="3384376" cy="2862322"/>
          </a:xfrm>
          <a:prstGeom prst="rect">
            <a:avLst/>
          </a:prstGeom>
          <a:solidFill>
            <a:schemeClr val="accent3">
              <a:lumMod val="60000"/>
              <a:lumOff val="40000"/>
            </a:schemeClr>
          </a:solidFill>
        </p:spPr>
        <p:txBody>
          <a:bodyPr wrap="square" rtlCol="0">
            <a:spAutoFit/>
          </a:bodyPr>
          <a:lstStyle/>
          <a:p>
            <a:r>
              <a:rPr lang="de-DE" dirty="0" smtClean="0">
                <a:solidFill>
                  <a:schemeClr val="bg1"/>
                </a:solidFill>
                <a:latin typeface="+mn-lt"/>
              </a:rPr>
              <a:t>Neue </a:t>
            </a:r>
            <a:r>
              <a:rPr lang="de-DE" dirty="0">
                <a:solidFill>
                  <a:schemeClr val="bg1"/>
                </a:solidFill>
                <a:latin typeface="+mn-lt"/>
              </a:rPr>
              <a:t>Möglichkeiten mit</a:t>
            </a:r>
          </a:p>
          <a:p>
            <a:r>
              <a:rPr lang="de-DE" dirty="0">
                <a:solidFill>
                  <a:schemeClr val="bg1"/>
                </a:solidFill>
                <a:latin typeface="+mn-lt"/>
              </a:rPr>
              <a:t>(potenziellen) Besuchern zu</a:t>
            </a:r>
          </a:p>
          <a:p>
            <a:r>
              <a:rPr lang="de-DE" dirty="0" smtClean="0">
                <a:solidFill>
                  <a:schemeClr val="bg1"/>
                </a:solidFill>
                <a:latin typeface="+mn-lt"/>
              </a:rPr>
              <a:t>kommunizieren</a:t>
            </a:r>
          </a:p>
          <a:p>
            <a:endParaRPr lang="de-DE" dirty="0">
              <a:solidFill>
                <a:schemeClr val="bg1"/>
              </a:solidFill>
              <a:latin typeface="+mn-lt"/>
            </a:endParaRPr>
          </a:p>
          <a:p>
            <a:r>
              <a:rPr lang="de-DE" dirty="0" smtClean="0">
                <a:solidFill>
                  <a:schemeClr val="bg1"/>
                </a:solidFill>
                <a:latin typeface="+mn-lt"/>
              </a:rPr>
              <a:t>Wandel vom Rezipienten </a:t>
            </a:r>
            <a:r>
              <a:rPr lang="de-DE" dirty="0">
                <a:solidFill>
                  <a:schemeClr val="bg1"/>
                </a:solidFill>
                <a:latin typeface="+mn-lt"/>
              </a:rPr>
              <a:t>zu </a:t>
            </a:r>
            <a:r>
              <a:rPr lang="de-DE" dirty="0" smtClean="0">
                <a:solidFill>
                  <a:schemeClr val="bg1"/>
                </a:solidFill>
                <a:latin typeface="+mn-lt"/>
              </a:rPr>
              <a:t>Dialogpartner</a:t>
            </a:r>
          </a:p>
          <a:p>
            <a:endParaRPr lang="de-DE" dirty="0">
              <a:solidFill>
                <a:schemeClr val="bg1"/>
              </a:solidFill>
              <a:latin typeface="+mn-lt"/>
            </a:endParaRPr>
          </a:p>
          <a:p>
            <a:r>
              <a:rPr lang="de-DE" dirty="0">
                <a:solidFill>
                  <a:schemeClr val="bg1"/>
                </a:solidFill>
                <a:latin typeface="+mn-lt"/>
              </a:rPr>
              <a:t>Besucher untereinander sind</a:t>
            </a:r>
          </a:p>
          <a:p>
            <a:r>
              <a:rPr lang="de-DE" dirty="0">
                <a:solidFill>
                  <a:schemeClr val="bg1"/>
                </a:solidFill>
                <a:latin typeface="+mn-lt"/>
              </a:rPr>
              <a:t>zunehmend </a:t>
            </a:r>
            <a:r>
              <a:rPr lang="de-DE" dirty="0" smtClean="0">
                <a:solidFill>
                  <a:schemeClr val="bg1"/>
                </a:solidFill>
                <a:latin typeface="+mn-lt"/>
              </a:rPr>
              <a:t>vernetzt -&gt; Multiplikatoren</a:t>
            </a:r>
          </a:p>
        </p:txBody>
      </p:sp>
      <p:sp>
        <p:nvSpPr>
          <p:cNvPr id="6" name="Rechteck 5"/>
          <p:cNvSpPr/>
          <p:nvPr/>
        </p:nvSpPr>
        <p:spPr>
          <a:xfrm>
            <a:off x="5292080" y="1844824"/>
            <a:ext cx="3384376" cy="3693319"/>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Bereitstellung von Informationen</a:t>
            </a:r>
          </a:p>
          <a:p>
            <a:r>
              <a:rPr lang="de-DE" dirty="0">
                <a:solidFill>
                  <a:schemeClr val="bg1"/>
                </a:solidFill>
                <a:latin typeface="+mn-lt"/>
              </a:rPr>
              <a:t>im </a:t>
            </a:r>
            <a:r>
              <a:rPr lang="de-DE" dirty="0" smtClean="0">
                <a:solidFill>
                  <a:schemeClr val="bg1"/>
                </a:solidFill>
                <a:latin typeface="+mn-lt"/>
              </a:rPr>
              <a:t>Internet möglichst </a:t>
            </a:r>
            <a:r>
              <a:rPr lang="de-DE" dirty="0">
                <a:solidFill>
                  <a:schemeClr val="bg1"/>
                </a:solidFill>
                <a:latin typeface="+mn-lt"/>
              </a:rPr>
              <a:t>in </a:t>
            </a:r>
            <a:r>
              <a:rPr lang="de-DE" dirty="0" smtClean="0">
                <a:solidFill>
                  <a:schemeClr val="bg1"/>
                </a:solidFill>
                <a:latin typeface="+mn-lt"/>
              </a:rPr>
              <a:t>Echtzeit</a:t>
            </a:r>
          </a:p>
          <a:p>
            <a:endParaRPr lang="de-DE" dirty="0" smtClean="0">
              <a:solidFill>
                <a:schemeClr val="bg1"/>
              </a:solidFill>
              <a:latin typeface="+mn-lt"/>
            </a:endParaRPr>
          </a:p>
          <a:p>
            <a:r>
              <a:rPr lang="de-DE" dirty="0" smtClean="0">
                <a:solidFill>
                  <a:schemeClr val="bg1"/>
                </a:solidFill>
                <a:latin typeface="+mn-lt"/>
              </a:rPr>
              <a:t>Hintergrundinformationen und</a:t>
            </a:r>
          </a:p>
          <a:p>
            <a:r>
              <a:rPr lang="de-DE" dirty="0" smtClean="0">
                <a:solidFill>
                  <a:schemeClr val="bg1"/>
                </a:solidFill>
                <a:latin typeface="+mn-lt"/>
              </a:rPr>
              <a:t>(multimediale) Zusatzangebote im Internet</a:t>
            </a:r>
          </a:p>
          <a:p>
            <a:endParaRPr lang="de-DE" dirty="0" smtClean="0">
              <a:solidFill>
                <a:schemeClr val="bg1"/>
              </a:solidFill>
              <a:latin typeface="+mn-lt"/>
            </a:endParaRPr>
          </a:p>
          <a:p>
            <a:r>
              <a:rPr lang="de-DE" dirty="0" smtClean="0">
                <a:solidFill>
                  <a:schemeClr val="bg1"/>
                </a:solidFill>
                <a:latin typeface="+mn-lt"/>
              </a:rPr>
              <a:t>Erschließung </a:t>
            </a:r>
            <a:r>
              <a:rPr lang="de-DE" dirty="0">
                <a:solidFill>
                  <a:schemeClr val="bg1"/>
                </a:solidFill>
                <a:latin typeface="+mn-lt"/>
              </a:rPr>
              <a:t>zusätzlicher „</a:t>
            </a:r>
            <a:r>
              <a:rPr lang="de-DE" dirty="0" smtClean="0">
                <a:solidFill>
                  <a:schemeClr val="bg1"/>
                </a:solidFill>
                <a:latin typeface="+mn-lt"/>
              </a:rPr>
              <a:t>virtueller“ Zielgruppen</a:t>
            </a:r>
          </a:p>
          <a:p>
            <a:endParaRPr lang="de-DE" dirty="0">
              <a:solidFill>
                <a:schemeClr val="bg1"/>
              </a:solidFill>
              <a:latin typeface="+mn-lt"/>
            </a:endParaRPr>
          </a:p>
          <a:p>
            <a:r>
              <a:rPr lang="de-DE" dirty="0" smtClean="0">
                <a:solidFill>
                  <a:schemeClr val="bg1"/>
                </a:solidFill>
                <a:latin typeface="+mn-lt"/>
              </a:rPr>
              <a:t>Besucher als aktiven Kulturnutzer</a:t>
            </a:r>
            <a:r>
              <a:rPr lang="de-DE" dirty="0">
                <a:solidFill>
                  <a:schemeClr val="bg1"/>
                </a:solidFill>
                <a:latin typeface="+mn-lt"/>
              </a:rPr>
              <a:t>, </a:t>
            </a:r>
            <a:r>
              <a:rPr lang="de-DE" dirty="0" smtClean="0">
                <a:solidFill>
                  <a:schemeClr val="bg1"/>
                </a:solidFill>
                <a:latin typeface="+mn-lt"/>
              </a:rPr>
              <a:t>und nicht als passiven Kulturkonsument verstehen</a:t>
            </a:r>
            <a:endParaRPr lang="de-DE" dirty="0">
              <a:solidFill>
                <a:schemeClr val="bg1"/>
              </a:solidFill>
              <a:latin typeface="+mn-lt"/>
            </a:endParaRPr>
          </a:p>
        </p:txBody>
      </p:sp>
      <p:sp>
        <p:nvSpPr>
          <p:cNvPr id="7" name="Pfeil nach rechts 6"/>
          <p:cNvSpPr/>
          <p:nvPr/>
        </p:nvSpPr>
        <p:spPr>
          <a:xfrm>
            <a:off x="4427984" y="3645024"/>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3179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28</a:t>
            </a:fld>
            <a:endParaRPr lang="en-US" dirty="0"/>
          </a:p>
        </p:txBody>
      </p:sp>
      <p:sp>
        <p:nvSpPr>
          <p:cNvPr id="6" name="Inhaltsplatzhalter 5"/>
          <p:cNvSpPr>
            <a:spLocks noGrp="1"/>
          </p:cNvSpPr>
          <p:nvPr>
            <p:ph idx="1"/>
          </p:nvPr>
        </p:nvSpPr>
        <p:spPr>
          <a:xfrm>
            <a:off x="1609808" y="1088525"/>
            <a:ext cx="7272808" cy="792087"/>
          </a:xfrm>
          <a:noFill/>
        </p:spPr>
        <p:txBody>
          <a:bodyPr>
            <a:noAutofit/>
          </a:bodyPr>
          <a:lstStyle/>
          <a:p>
            <a:pPr marL="0" indent="0">
              <a:buNone/>
            </a:pPr>
            <a:r>
              <a:rPr lang="de-DE" sz="4800" dirty="0" smtClean="0">
                <a:latin typeface="+mn-lt"/>
              </a:rPr>
              <a:t>3. Das Publikum von morgen</a:t>
            </a:r>
          </a:p>
          <a:p>
            <a:pPr marL="0" indent="0">
              <a:buNone/>
            </a:pPr>
            <a:endParaRPr lang="de-DE" sz="4800" dirty="0">
              <a:latin typeface="+mn-lt"/>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2212" y="1366693"/>
            <a:ext cx="3888000" cy="5420327"/>
          </a:xfrm>
          <a:prstGeom prst="rect">
            <a:avLst/>
          </a:prstGeom>
        </p:spPr>
      </p:pic>
      <p:sp>
        <p:nvSpPr>
          <p:cNvPr id="5" name="Pfeil nach rechts 4"/>
          <p:cNvSpPr/>
          <p:nvPr/>
        </p:nvSpPr>
        <p:spPr>
          <a:xfrm rot="5400000">
            <a:off x="-856574" y="3482898"/>
            <a:ext cx="4932764"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207352" y="2060848"/>
            <a:ext cx="824640" cy="923330"/>
          </a:xfrm>
          <a:prstGeom prst="rect">
            <a:avLst/>
          </a:prstGeom>
          <a:noFill/>
        </p:spPr>
        <p:txBody>
          <a:bodyPr wrap="square" rtlCol="0">
            <a:spAutoFit/>
          </a:bodyPr>
          <a:lstStyle/>
          <a:p>
            <a:pPr algn="ctr"/>
            <a:r>
              <a:rPr lang="de-DE" dirty="0" smtClean="0">
                <a:solidFill>
                  <a:srgbClr val="FF0000"/>
                </a:solidFill>
              </a:rPr>
              <a:t>Heute weiter mit: </a:t>
            </a:r>
            <a:endParaRPr lang="de-DE" dirty="0">
              <a:solidFill>
                <a:srgbClr val="FF0000"/>
              </a:solidFill>
            </a:endParaRPr>
          </a:p>
        </p:txBody>
      </p:sp>
      <p:pic>
        <p:nvPicPr>
          <p:cNvPr id="4" name="Grafik 3"/>
          <p:cNvPicPr>
            <a:picLocks noChangeAspect="1"/>
          </p:cNvPicPr>
          <p:nvPr/>
        </p:nvPicPr>
        <p:blipFill>
          <a:blip r:embed="rId4"/>
          <a:stretch>
            <a:fillRect/>
          </a:stretch>
        </p:blipFill>
        <p:spPr>
          <a:xfrm>
            <a:off x="10344" y="3067368"/>
            <a:ext cx="2699792" cy="2018975"/>
          </a:xfrm>
          <a:prstGeom prst="rect">
            <a:avLst/>
          </a:prstGeom>
        </p:spPr>
      </p:pic>
      <p:sp>
        <p:nvSpPr>
          <p:cNvPr id="8" name="Textfeld 7"/>
          <p:cNvSpPr txBox="1"/>
          <p:nvPr/>
        </p:nvSpPr>
        <p:spPr>
          <a:xfrm>
            <a:off x="1197488" y="6273099"/>
            <a:ext cx="824640" cy="230832"/>
          </a:xfrm>
          <a:prstGeom prst="rect">
            <a:avLst/>
          </a:prstGeom>
          <a:noFill/>
        </p:spPr>
        <p:txBody>
          <a:bodyPr wrap="square" rtlCol="0">
            <a:spAutoFit/>
          </a:bodyPr>
          <a:lstStyle/>
          <a:p>
            <a:pPr algn="ctr"/>
            <a:r>
              <a:rPr lang="de-DE" sz="900" dirty="0" smtClean="0">
                <a:solidFill>
                  <a:srgbClr val="FF0000"/>
                </a:solidFill>
              </a:rPr>
              <a:t>Folie 41</a:t>
            </a:r>
            <a:endParaRPr lang="de-DE" sz="900" dirty="0">
              <a:solidFill>
                <a:srgbClr val="FF0000"/>
              </a:solidFill>
            </a:endParaRPr>
          </a:p>
        </p:txBody>
      </p:sp>
    </p:spTree>
    <p:extLst>
      <p:ext uri="{BB962C8B-B14F-4D97-AF65-F5344CB8AC3E}">
        <p14:creationId xmlns:p14="http://schemas.microsoft.com/office/powerpoint/2010/main" val="240705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29</a:t>
            </a:fld>
            <a:endParaRPr lang="en-US" dirty="0"/>
          </a:p>
        </p:txBody>
      </p:sp>
      <p:sp>
        <p:nvSpPr>
          <p:cNvPr id="27" name="Textfeld 26"/>
          <p:cNvSpPr txBox="1"/>
          <p:nvPr/>
        </p:nvSpPr>
        <p:spPr>
          <a:xfrm>
            <a:off x="1547664" y="1239143"/>
            <a:ext cx="3635419" cy="461665"/>
          </a:xfrm>
          <a:prstGeom prst="rect">
            <a:avLst/>
          </a:prstGeom>
          <a:noFill/>
        </p:spPr>
        <p:txBody>
          <a:bodyPr wrap="none" rtlCol="0">
            <a:spAutoFit/>
          </a:bodyPr>
          <a:lstStyle/>
          <a:p>
            <a:r>
              <a:rPr lang="de-DE" sz="2400" dirty="0" smtClean="0">
                <a:latin typeface="+mn-lt"/>
              </a:rPr>
              <a:t>Die heutigen Generationen </a:t>
            </a:r>
          </a:p>
        </p:txBody>
      </p:sp>
      <p:graphicFrame>
        <p:nvGraphicFramePr>
          <p:cNvPr id="33" name="Diagramm 32"/>
          <p:cNvGraphicFramePr/>
          <p:nvPr>
            <p:extLst>
              <p:ext uri="{D42A27DB-BD31-4B8C-83A1-F6EECF244321}">
                <p14:modId xmlns:p14="http://schemas.microsoft.com/office/powerpoint/2010/main" val="2881308667"/>
              </p:ext>
            </p:extLst>
          </p:nvPr>
        </p:nvGraphicFramePr>
        <p:xfrm>
          <a:off x="1691680" y="2564904"/>
          <a:ext cx="7177461" cy="72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 name="Diagramm 33"/>
          <p:cNvGraphicFramePr/>
          <p:nvPr>
            <p:extLst>
              <p:ext uri="{D42A27DB-BD31-4B8C-83A1-F6EECF244321}">
                <p14:modId xmlns:p14="http://schemas.microsoft.com/office/powerpoint/2010/main" val="454244006"/>
              </p:ext>
            </p:extLst>
          </p:nvPr>
        </p:nvGraphicFramePr>
        <p:xfrm>
          <a:off x="1331640" y="3573016"/>
          <a:ext cx="7812360"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122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a:t>
            </a:fld>
            <a:endParaRPr lang="en-US" dirty="0"/>
          </a:p>
        </p:txBody>
      </p:sp>
      <p:sp>
        <p:nvSpPr>
          <p:cNvPr id="6" name="Inhaltsplatzhalter 5"/>
          <p:cNvSpPr>
            <a:spLocks noGrp="1"/>
          </p:cNvSpPr>
          <p:nvPr>
            <p:ph idx="1"/>
          </p:nvPr>
        </p:nvSpPr>
        <p:spPr>
          <a:xfrm>
            <a:off x="1619672" y="2060848"/>
            <a:ext cx="7211144" cy="3600400"/>
          </a:xfrm>
        </p:spPr>
        <p:txBody>
          <a:bodyPr>
            <a:noAutofit/>
          </a:bodyPr>
          <a:lstStyle/>
          <a:p>
            <a:pPr marL="0" indent="0">
              <a:buNone/>
            </a:pPr>
            <a:endParaRPr lang="de-DE" sz="2000" dirty="0">
              <a:latin typeface="+mn-lt"/>
            </a:endParaRPr>
          </a:p>
          <a:p>
            <a:pPr marL="457200" indent="-457200">
              <a:buFont typeface="+mj-lt"/>
              <a:buAutoNum type="arabicPeriod"/>
            </a:pPr>
            <a:r>
              <a:rPr lang="de-DE" sz="2000" b="1" dirty="0" smtClean="0">
                <a:latin typeface="+mn-lt"/>
              </a:rPr>
              <a:t>Marktforschung</a:t>
            </a:r>
            <a:r>
              <a:rPr lang="de-DE" sz="2000" dirty="0" smtClean="0">
                <a:latin typeface="+mn-lt"/>
              </a:rPr>
              <a:t> </a:t>
            </a:r>
            <a:r>
              <a:rPr lang="de-DE" sz="2000" dirty="0">
                <a:latin typeface="+mn-lt"/>
              </a:rPr>
              <a:t>im Rahmen des </a:t>
            </a:r>
            <a:r>
              <a:rPr lang="de-DE" sz="2000" dirty="0" smtClean="0">
                <a:latin typeface="+mn-lt"/>
              </a:rPr>
              <a:t>Strategischen Managements / </a:t>
            </a:r>
            <a:r>
              <a:rPr lang="de-DE" sz="2000" dirty="0">
                <a:latin typeface="+mn-lt"/>
              </a:rPr>
              <a:t>Marketing - Einführung und Überblick </a:t>
            </a:r>
          </a:p>
          <a:p>
            <a:pPr marL="457200" indent="-457200">
              <a:buFont typeface="+mj-lt"/>
              <a:buAutoNum type="arabicPeriod"/>
            </a:pPr>
            <a:r>
              <a:rPr lang="de-DE" sz="2000" b="1" dirty="0" smtClean="0">
                <a:latin typeface="+mn-lt"/>
              </a:rPr>
              <a:t>Megatrends</a:t>
            </a:r>
            <a:r>
              <a:rPr lang="de-DE" sz="2000" dirty="0" smtClean="0">
                <a:latin typeface="+mn-lt"/>
              </a:rPr>
              <a:t> und ihre Auswirkungen im kulturellen Sektor</a:t>
            </a:r>
          </a:p>
          <a:p>
            <a:pPr marL="457200" indent="-457200">
              <a:buFont typeface="+mj-lt"/>
              <a:buAutoNum type="arabicPeriod"/>
            </a:pPr>
            <a:r>
              <a:rPr lang="de-DE" sz="2000" b="1" dirty="0" smtClean="0">
                <a:latin typeface="+mn-lt"/>
              </a:rPr>
              <a:t>Das Publikum der Zukunft </a:t>
            </a:r>
            <a:br>
              <a:rPr lang="de-DE" sz="2000" b="1" dirty="0" smtClean="0">
                <a:latin typeface="+mn-lt"/>
              </a:rPr>
            </a:br>
            <a:r>
              <a:rPr lang="de-DE" sz="2000" b="1" dirty="0" smtClean="0"/>
              <a:t>→ </a:t>
            </a:r>
            <a:r>
              <a:rPr lang="de-DE" sz="2000" b="1" dirty="0" smtClean="0">
                <a:latin typeface="+mn-lt"/>
              </a:rPr>
              <a:t>Generationen </a:t>
            </a:r>
            <a:r>
              <a:rPr lang="de-DE" sz="2000" dirty="0">
                <a:latin typeface="+mn-lt"/>
              </a:rPr>
              <a:t>&amp; Kulturnutzer 2025</a:t>
            </a:r>
          </a:p>
          <a:p>
            <a:pPr marL="457200" indent="-457200">
              <a:buFont typeface="+mj-lt"/>
              <a:buAutoNum type="arabicPeriod"/>
            </a:pPr>
            <a:r>
              <a:rPr lang="de-DE" sz="2000" b="1" dirty="0">
                <a:latin typeface="+mn-lt"/>
              </a:rPr>
              <a:t>Besucher- / Publikumsforschung: </a:t>
            </a:r>
            <a:br>
              <a:rPr lang="de-DE" sz="2000" b="1" dirty="0">
                <a:latin typeface="+mn-lt"/>
              </a:rPr>
            </a:br>
            <a:r>
              <a:rPr lang="de-DE" sz="2000" b="1" dirty="0">
                <a:latin typeface="+mn-lt"/>
              </a:rPr>
              <a:t>Evaluation und empirische Untersuchungen </a:t>
            </a:r>
            <a:r>
              <a:rPr lang="de-DE" sz="2000" dirty="0" smtClean="0"/>
              <a:t/>
            </a:r>
            <a:br>
              <a:rPr lang="de-DE" sz="2000" dirty="0" smtClean="0"/>
            </a:br>
            <a:r>
              <a:rPr lang="de-DE" sz="2000" dirty="0" smtClean="0">
                <a:latin typeface="+mn-lt"/>
              </a:rPr>
              <a:t>Fallstudie und praktische Übung</a:t>
            </a:r>
          </a:p>
          <a:p>
            <a:pPr marL="457200" indent="-457200">
              <a:buFont typeface="+mj-lt"/>
              <a:buAutoNum type="arabicPeriod"/>
            </a:pPr>
            <a:r>
              <a:rPr lang="de-DE" sz="2000" dirty="0" smtClean="0">
                <a:latin typeface="+mn-lt"/>
              </a:rPr>
              <a:t>Einblick in die </a:t>
            </a:r>
            <a:r>
              <a:rPr lang="de-DE" sz="2000" b="1" dirty="0" smtClean="0">
                <a:latin typeface="+mn-lt"/>
              </a:rPr>
              <a:t>Auswertung</a:t>
            </a:r>
            <a:r>
              <a:rPr lang="de-DE" sz="2000" dirty="0" smtClean="0">
                <a:latin typeface="+mn-lt"/>
              </a:rPr>
              <a:t> von Befragungsergebnissen</a:t>
            </a:r>
          </a:p>
          <a:p>
            <a:pPr marL="0" indent="0">
              <a:buNone/>
            </a:pPr>
            <a:endParaRPr lang="de-DE" sz="2000" dirty="0">
              <a:latin typeface="+mn-lt"/>
            </a:endParaRPr>
          </a:p>
        </p:txBody>
      </p:sp>
      <p:grpSp>
        <p:nvGrpSpPr>
          <p:cNvPr id="5" name="Gruppieren 4"/>
          <p:cNvGrpSpPr/>
          <p:nvPr/>
        </p:nvGrpSpPr>
        <p:grpSpPr>
          <a:xfrm>
            <a:off x="1742099" y="1402616"/>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dirty="0">
                  <a:solidFill>
                    <a:schemeClr val="tx1"/>
                  </a:solidFill>
                  <a:cs typeface="Arial" panose="020B0604020202020204" pitchFamily="34" charset="0"/>
                </a:rPr>
                <a:t>Agenda</a:t>
              </a:r>
            </a:p>
          </p:txBody>
        </p:sp>
      </p:grpSp>
    </p:spTree>
    <p:extLst>
      <p:ext uri="{BB962C8B-B14F-4D97-AF65-F5344CB8AC3E}">
        <p14:creationId xmlns:p14="http://schemas.microsoft.com/office/powerpoint/2010/main" val="109882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Foliennummernplatzhalt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83C8DE-7751-492F-8816-36F0B0016671}" type="slidenum">
              <a:rPr lang="de-DE" altLang="de-DE" smtClean="0"/>
              <a:pPr eaLnBrk="1" hangingPunct="1"/>
              <a:t>30</a:t>
            </a:fld>
            <a:endParaRPr lang="de-DE" altLang="de-DE" smtClean="0"/>
          </a:p>
        </p:txBody>
      </p:sp>
      <p:sp>
        <p:nvSpPr>
          <p:cNvPr id="9" name="Rechteck 8"/>
          <p:cNvSpPr/>
          <p:nvPr/>
        </p:nvSpPr>
        <p:spPr>
          <a:xfrm>
            <a:off x="1691680" y="1134036"/>
            <a:ext cx="7266434" cy="2400657"/>
          </a:xfrm>
          <a:prstGeom prst="rect">
            <a:avLst/>
          </a:prstGeom>
        </p:spPr>
        <p:txBody>
          <a:bodyPr wrap="square">
            <a:spAutoFit/>
          </a:bodyPr>
          <a:lstStyle/>
          <a:p>
            <a:pPr marL="0" indent="0">
              <a:buNone/>
            </a:pPr>
            <a:r>
              <a:rPr lang="de-DE" sz="2400" dirty="0">
                <a:latin typeface="+mj-lt"/>
              </a:rPr>
              <a:t>Kohorten bzw. Generationen</a:t>
            </a:r>
          </a:p>
          <a:p>
            <a:pPr marL="0" indent="0">
              <a:buNone/>
            </a:pPr>
            <a:endParaRPr lang="de-DE" dirty="0" smtClean="0"/>
          </a:p>
          <a:p>
            <a:pPr marL="0" indent="0">
              <a:buNone/>
            </a:pPr>
            <a:r>
              <a:rPr lang="de-DE" sz="2000" dirty="0" smtClean="0">
                <a:latin typeface="+mj-lt"/>
              </a:rPr>
              <a:t>Kulturnutzer Norddeutschland 2005 und 2016 – Ø Alter 49 Jahre</a:t>
            </a:r>
          </a:p>
          <a:p>
            <a:pPr marL="0" indent="0">
              <a:buNone/>
            </a:pPr>
            <a:r>
              <a:rPr lang="de-DE" sz="2000" dirty="0" smtClean="0">
                <a:latin typeface="+mj-lt"/>
              </a:rPr>
              <a:t>Entwicklung der Generationen in den letzten 10 Jahren</a:t>
            </a:r>
          </a:p>
          <a:p>
            <a:pPr marL="0" indent="0">
              <a:buNone/>
            </a:pPr>
            <a:r>
              <a:rPr lang="de-DE" sz="2000" dirty="0" smtClean="0">
                <a:latin typeface="+mj-lt"/>
              </a:rPr>
              <a:t>Reduzierung der Generationen vor 55</a:t>
            </a:r>
          </a:p>
          <a:p>
            <a:pPr marL="0" indent="0">
              <a:spcBef>
                <a:spcPts val="1200"/>
              </a:spcBef>
              <a:buNone/>
            </a:pPr>
            <a:r>
              <a:rPr lang="de-DE" sz="2000" dirty="0" smtClean="0">
                <a:latin typeface="+mj-lt"/>
              </a:rPr>
              <a:t>	  Änderung des Kulturverständnis und der Rezeption</a:t>
            </a:r>
          </a:p>
          <a:p>
            <a:pPr marL="0" indent="0">
              <a:buNone/>
            </a:pPr>
            <a:endParaRPr 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595796159"/>
              </p:ext>
            </p:extLst>
          </p:nvPr>
        </p:nvGraphicFramePr>
        <p:xfrm>
          <a:off x="5874326" y="3645023"/>
          <a:ext cx="3168352" cy="1584177"/>
        </p:xfrm>
        <a:graphic>
          <a:graphicData uri="http://schemas.openxmlformats.org/drawingml/2006/table">
            <a:tbl>
              <a:tblPr>
                <a:tableStyleId>{D113A9D2-9D6B-4929-AA2D-F23B5EE8CBE7}</a:tableStyleId>
              </a:tblPr>
              <a:tblGrid>
                <a:gridCol w="2117883">
                  <a:extLst>
                    <a:ext uri="{9D8B030D-6E8A-4147-A177-3AD203B41FA5}">
                      <a16:colId xmlns:a16="http://schemas.microsoft.com/office/drawing/2014/main" val="20000"/>
                    </a:ext>
                  </a:extLst>
                </a:gridCol>
                <a:gridCol w="1050469">
                  <a:extLst>
                    <a:ext uri="{9D8B030D-6E8A-4147-A177-3AD203B41FA5}">
                      <a16:colId xmlns:a16="http://schemas.microsoft.com/office/drawing/2014/main" val="20001"/>
                    </a:ext>
                  </a:extLst>
                </a:gridCol>
              </a:tblGrid>
              <a:tr h="226311">
                <a:tc>
                  <a:txBody>
                    <a:bodyPr/>
                    <a:lstStyle/>
                    <a:p>
                      <a:pPr algn="l" fontAlgn="b"/>
                      <a:r>
                        <a:rPr lang="de-DE" sz="1400" b="1" u="none" strike="noStrike" dirty="0">
                          <a:effectLst/>
                          <a:latin typeface="Arial" panose="020B0604020202020204" pitchFamily="34" charset="0"/>
                          <a:cs typeface="Arial" panose="020B0604020202020204" pitchFamily="34" charset="0"/>
                        </a:rPr>
                        <a:t>Vorkriegsgeneration</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a:effectLst/>
                          <a:latin typeface="Arial" panose="020B0604020202020204" pitchFamily="34" charset="0"/>
                          <a:cs typeface="Arial" panose="020B0604020202020204" pitchFamily="34" charset="0"/>
                        </a:rPr>
                        <a:t>vor 39</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226311">
                <a:tc>
                  <a:txBody>
                    <a:bodyPr/>
                    <a:lstStyle/>
                    <a:p>
                      <a:pPr algn="l" fontAlgn="b"/>
                      <a:r>
                        <a:rPr lang="de-DE" sz="1400" b="1" u="none" strike="noStrike">
                          <a:effectLst/>
                          <a:latin typeface="Arial" panose="020B0604020202020204" pitchFamily="34" charset="0"/>
                          <a:cs typeface="Arial" panose="020B0604020202020204" pitchFamily="34" charset="0"/>
                        </a:rPr>
                        <a:t>Kriegsgeneration</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a:effectLst/>
                          <a:latin typeface="Arial" panose="020B0604020202020204" pitchFamily="34" charset="0"/>
                          <a:cs typeface="Arial" panose="020B0604020202020204" pitchFamily="34" charset="0"/>
                        </a:rPr>
                        <a:t>39-45</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226311">
                <a:tc>
                  <a:txBody>
                    <a:bodyPr/>
                    <a:lstStyle/>
                    <a:p>
                      <a:pPr algn="l" fontAlgn="b"/>
                      <a:r>
                        <a:rPr lang="de-DE" sz="1400" b="1" u="none" strike="noStrike" dirty="0" smtClean="0">
                          <a:effectLst/>
                          <a:latin typeface="Arial" panose="020B0604020202020204" pitchFamily="34" charset="0"/>
                          <a:cs typeface="Arial" panose="020B0604020202020204" pitchFamily="34" charset="0"/>
                        </a:rPr>
                        <a:t>68er</a:t>
                      </a:r>
                      <a:r>
                        <a:rPr lang="de-DE" sz="1400" b="1" u="none" strike="noStrike" baseline="0" dirty="0" smtClean="0">
                          <a:effectLst/>
                          <a:latin typeface="Arial" panose="020B0604020202020204" pitchFamily="34" charset="0"/>
                          <a:cs typeface="Arial" panose="020B0604020202020204" pitchFamily="34" charset="0"/>
                        </a:rPr>
                        <a:t> </a:t>
                      </a:r>
                      <a:r>
                        <a:rPr lang="de-DE" sz="1400" b="1" u="none" strike="noStrike" dirty="0" smtClean="0">
                          <a:effectLst/>
                          <a:latin typeface="Arial" panose="020B0604020202020204" pitchFamily="34" charset="0"/>
                          <a:cs typeface="Arial" panose="020B0604020202020204" pitchFamily="34" charset="0"/>
                        </a:rPr>
                        <a:t>Generation  </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dirty="0">
                          <a:effectLst/>
                          <a:latin typeface="Arial" panose="020B0604020202020204" pitchFamily="34" charset="0"/>
                          <a:cs typeface="Arial" panose="020B0604020202020204" pitchFamily="34" charset="0"/>
                        </a:rPr>
                        <a:t>46-55</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226311">
                <a:tc>
                  <a:txBody>
                    <a:bodyPr/>
                    <a:lstStyle/>
                    <a:p>
                      <a:pPr algn="l" fontAlgn="b"/>
                      <a:r>
                        <a:rPr lang="de-DE" sz="1400" b="1" u="none" strike="noStrike">
                          <a:effectLst/>
                          <a:latin typeface="Arial" panose="020B0604020202020204" pitchFamily="34" charset="0"/>
                          <a:cs typeface="Arial" panose="020B0604020202020204" pitchFamily="34" charset="0"/>
                        </a:rPr>
                        <a:t>Babyboomer</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a:effectLst/>
                          <a:latin typeface="Arial" panose="020B0604020202020204" pitchFamily="34" charset="0"/>
                          <a:cs typeface="Arial" panose="020B0604020202020204" pitchFamily="34" charset="0"/>
                        </a:rPr>
                        <a:t>56-65</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226311">
                <a:tc>
                  <a:txBody>
                    <a:bodyPr/>
                    <a:lstStyle/>
                    <a:p>
                      <a:pPr algn="l" fontAlgn="b"/>
                      <a:r>
                        <a:rPr lang="de-DE" sz="1400" b="1" u="none" strike="noStrike">
                          <a:effectLst/>
                          <a:latin typeface="Arial" panose="020B0604020202020204" pitchFamily="34" charset="0"/>
                          <a:cs typeface="Arial" panose="020B0604020202020204" pitchFamily="34" charset="0"/>
                        </a:rPr>
                        <a:t>Generation x</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a:effectLst/>
                          <a:latin typeface="Arial" panose="020B0604020202020204" pitchFamily="34" charset="0"/>
                          <a:cs typeface="Arial" panose="020B0604020202020204" pitchFamily="34" charset="0"/>
                        </a:rPr>
                        <a:t>66-80</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226311">
                <a:tc>
                  <a:txBody>
                    <a:bodyPr/>
                    <a:lstStyle/>
                    <a:p>
                      <a:pPr algn="l" fontAlgn="b"/>
                      <a:r>
                        <a:rPr lang="de-DE" sz="1400" b="1" u="none" strike="noStrike">
                          <a:effectLst/>
                          <a:latin typeface="Arial" panose="020B0604020202020204" pitchFamily="34" charset="0"/>
                          <a:cs typeface="Arial" panose="020B0604020202020204" pitchFamily="34" charset="0"/>
                        </a:rPr>
                        <a:t>Generation y</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a:effectLst/>
                          <a:latin typeface="Arial" panose="020B0604020202020204" pitchFamily="34" charset="0"/>
                          <a:cs typeface="Arial" panose="020B0604020202020204" pitchFamily="34" charset="0"/>
                        </a:rPr>
                        <a:t>81-95</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226311">
                <a:tc>
                  <a:txBody>
                    <a:bodyPr/>
                    <a:lstStyle/>
                    <a:p>
                      <a:pPr algn="l" fontAlgn="b"/>
                      <a:r>
                        <a:rPr lang="de-DE" sz="1400" b="1" u="none" strike="noStrike">
                          <a:effectLst/>
                          <a:latin typeface="Arial" panose="020B0604020202020204" pitchFamily="34" charset="0"/>
                          <a:cs typeface="Arial" panose="020B0604020202020204" pitchFamily="34" charset="0"/>
                        </a:rPr>
                        <a:t>Generation z</a:t>
                      </a:r>
                      <a:endParaRPr lang="de-DE"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400" b="1" u="none" strike="noStrike" dirty="0">
                          <a:effectLst/>
                          <a:latin typeface="Arial" panose="020B0604020202020204" pitchFamily="34" charset="0"/>
                          <a:cs typeface="Arial" panose="020B0604020202020204" pitchFamily="34" charset="0"/>
                        </a:rPr>
                        <a:t>nach 96</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006"/>
                  </a:ext>
                </a:extLst>
              </a:tr>
            </a:tbl>
          </a:graphicData>
        </a:graphic>
      </p:graphicFrame>
      <p:sp>
        <p:nvSpPr>
          <p:cNvPr id="4" name="Pfeil nach rechts 3"/>
          <p:cNvSpPr/>
          <p:nvPr/>
        </p:nvSpPr>
        <p:spPr>
          <a:xfrm>
            <a:off x="1711186" y="2886804"/>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738392" y="5590981"/>
            <a:ext cx="1283134" cy="276999"/>
          </a:xfrm>
          <a:prstGeom prst="rect">
            <a:avLst/>
          </a:prstGeom>
        </p:spPr>
        <p:txBody>
          <a:bodyPr wrap="square">
            <a:spAutoFit/>
          </a:bodyPr>
          <a:lstStyle/>
          <a:p>
            <a:r>
              <a:rPr lang="de-DE" sz="600" dirty="0" smtClean="0"/>
              <a:t>Quelle: Datenpool markt.forschung.kultur</a:t>
            </a:r>
            <a:endParaRPr lang="de-DE" sz="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50027"/>
            <a:ext cx="538797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18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31</a:t>
            </a:fld>
            <a:endParaRPr lang="en-US" dirty="0"/>
          </a:p>
        </p:txBody>
      </p:sp>
      <p:sp>
        <p:nvSpPr>
          <p:cNvPr id="27" name="Textfeld 26"/>
          <p:cNvSpPr txBox="1"/>
          <p:nvPr/>
        </p:nvSpPr>
        <p:spPr>
          <a:xfrm>
            <a:off x="1619672" y="908720"/>
            <a:ext cx="6491585" cy="769441"/>
          </a:xfrm>
          <a:prstGeom prst="rect">
            <a:avLst/>
          </a:prstGeom>
          <a:noFill/>
        </p:spPr>
        <p:txBody>
          <a:bodyPr wrap="none" rtlCol="0">
            <a:spAutoFit/>
          </a:bodyPr>
          <a:lstStyle/>
          <a:p>
            <a:r>
              <a:rPr lang="de-DE" sz="2400" dirty="0" smtClean="0">
                <a:latin typeface="+mn-lt"/>
              </a:rPr>
              <a:t>Wer kann das Publikum der Zukunft sein?</a:t>
            </a:r>
          </a:p>
          <a:p>
            <a:r>
              <a:rPr lang="de-DE" sz="2000" dirty="0" smtClean="0">
                <a:latin typeface="+mn-lt"/>
              </a:rPr>
              <a:t>Das Publikum 2025 – </a:t>
            </a:r>
            <a:r>
              <a:rPr lang="de-DE" sz="2000" dirty="0">
                <a:latin typeface="+mn-lt"/>
              </a:rPr>
              <a:t> </a:t>
            </a:r>
            <a:r>
              <a:rPr lang="de-DE" sz="2000" dirty="0" smtClean="0">
                <a:latin typeface="+mn-lt"/>
              </a:rPr>
              <a:t>wer steht wo im Generationen-Zyklus?</a:t>
            </a:r>
            <a:endParaRPr lang="de-DE" sz="2000" dirty="0">
              <a:latin typeface="+mn-lt"/>
            </a:endParaRPr>
          </a:p>
        </p:txBody>
      </p:sp>
      <p:sp>
        <p:nvSpPr>
          <p:cNvPr id="5" name="Textfeld 4"/>
          <p:cNvSpPr txBox="1"/>
          <p:nvPr/>
        </p:nvSpPr>
        <p:spPr>
          <a:xfrm>
            <a:off x="7308304" y="5936069"/>
            <a:ext cx="947695" cy="261610"/>
          </a:xfrm>
          <a:prstGeom prst="rect">
            <a:avLst/>
          </a:prstGeom>
          <a:noFill/>
        </p:spPr>
        <p:txBody>
          <a:bodyPr wrap="none" rtlCol="0">
            <a:spAutoFit/>
          </a:bodyPr>
          <a:lstStyle/>
          <a:p>
            <a:r>
              <a:rPr lang="de-DE" sz="1100" dirty="0" smtClean="0">
                <a:latin typeface="+mn-lt"/>
              </a:rPr>
              <a:t>Quelle: </a:t>
            </a:r>
            <a:r>
              <a:rPr lang="de-DE" sz="1100" dirty="0">
                <a:latin typeface="+mn-lt"/>
              </a:rPr>
              <a:t>HICM</a:t>
            </a:r>
          </a:p>
        </p:txBody>
      </p:sp>
      <p:pic>
        <p:nvPicPr>
          <p:cNvPr id="6" name="Picture 2" descr="http://www.charta-der-vielfalt.de/fileadmin/_migrated/pics/SchemGenerationenzyklus-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643" y="2167515"/>
            <a:ext cx="7658629" cy="379102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 Verbindung 3"/>
          <p:cNvCxnSpPr/>
          <p:nvPr/>
        </p:nvCxnSpPr>
        <p:spPr>
          <a:xfrm flipV="1">
            <a:off x="6300192" y="1916832"/>
            <a:ext cx="0" cy="3888432"/>
          </a:xfrm>
          <a:prstGeom prst="line">
            <a:avLst/>
          </a:prstGeom>
          <a:ln w="19050">
            <a:solidFill>
              <a:srgbClr val="F07823"/>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300192" y="1916832"/>
            <a:ext cx="1728192" cy="0"/>
          </a:xfrm>
          <a:prstGeom prst="line">
            <a:avLst/>
          </a:prstGeom>
          <a:ln w="19050">
            <a:solidFill>
              <a:srgbClr val="F07823"/>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8100392" y="1806932"/>
            <a:ext cx="576064" cy="253916"/>
          </a:xfrm>
          <a:prstGeom prst="rect">
            <a:avLst/>
          </a:prstGeom>
          <a:noFill/>
          <a:ln w="19050">
            <a:solidFill>
              <a:srgbClr val="F07823"/>
            </a:solidFill>
          </a:ln>
        </p:spPr>
        <p:txBody>
          <a:bodyPr wrap="square" rtlCol="0">
            <a:spAutoFit/>
          </a:bodyPr>
          <a:lstStyle/>
          <a:p>
            <a:r>
              <a:rPr lang="de-DE" sz="1050" b="1" dirty="0" smtClean="0"/>
              <a:t>2025</a:t>
            </a:r>
            <a:endParaRPr lang="de-DE" sz="1050" b="1" dirty="0"/>
          </a:p>
        </p:txBody>
      </p:sp>
    </p:spTree>
    <p:extLst>
      <p:ext uri="{BB962C8B-B14F-4D97-AF65-F5344CB8AC3E}">
        <p14:creationId xmlns:p14="http://schemas.microsoft.com/office/powerpoint/2010/main" val="117802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32</a:t>
            </a:fld>
            <a:endParaRPr lang="en-US" dirty="0"/>
          </a:p>
        </p:txBody>
      </p:sp>
      <p:sp>
        <p:nvSpPr>
          <p:cNvPr id="27" name="Textfeld 26"/>
          <p:cNvSpPr txBox="1"/>
          <p:nvPr/>
        </p:nvSpPr>
        <p:spPr>
          <a:xfrm>
            <a:off x="1619672" y="908720"/>
            <a:ext cx="5532155" cy="769441"/>
          </a:xfrm>
          <a:prstGeom prst="rect">
            <a:avLst/>
          </a:prstGeom>
          <a:noFill/>
        </p:spPr>
        <p:txBody>
          <a:bodyPr wrap="none" rtlCol="0">
            <a:spAutoFit/>
          </a:bodyPr>
          <a:lstStyle/>
          <a:p>
            <a:r>
              <a:rPr lang="de-DE" sz="2400" dirty="0" smtClean="0">
                <a:latin typeface="+mn-lt"/>
              </a:rPr>
              <a:t>Wer kann das Publikum der Zukunft sein?</a:t>
            </a:r>
          </a:p>
          <a:p>
            <a:r>
              <a:rPr lang="de-DE" sz="2000" dirty="0" smtClean="0">
                <a:latin typeface="+mn-lt"/>
              </a:rPr>
              <a:t>Das Publikum 2025 – vier </a:t>
            </a:r>
            <a:r>
              <a:rPr lang="de-DE" sz="2000" dirty="0">
                <a:latin typeface="+mn-lt"/>
              </a:rPr>
              <a:t>G</a:t>
            </a:r>
            <a:r>
              <a:rPr lang="de-DE" sz="2000" dirty="0" smtClean="0">
                <a:latin typeface="+mn-lt"/>
              </a:rPr>
              <a:t>enerationen der Zukunft</a:t>
            </a:r>
            <a:endParaRPr lang="de-DE" sz="2000" dirty="0">
              <a:latin typeface="+mn-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43" t="20129" r="18502" b="15577"/>
          <a:stretch/>
        </p:blipFill>
        <p:spPr bwMode="auto">
          <a:xfrm>
            <a:off x="1619672" y="1894185"/>
            <a:ext cx="6933522" cy="398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308304" y="5936069"/>
            <a:ext cx="835485" cy="261610"/>
          </a:xfrm>
          <a:prstGeom prst="rect">
            <a:avLst/>
          </a:prstGeom>
          <a:noFill/>
        </p:spPr>
        <p:txBody>
          <a:bodyPr wrap="none" rtlCol="0">
            <a:spAutoFit/>
          </a:bodyPr>
          <a:lstStyle/>
          <a:p>
            <a:r>
              <a:rPr lang="de-DE" sz="1100" dirty="0" smtClean="0">
                <a:latin typeface="+mn-lt"/>
              </a:rPr>
              <a:t>Quelle: GfK</a:t>
            </a:r>
            <a:endParaRPr lang="de-DE" sz="1100" dirty="0">
              <a:latin typeface="+mn-lt"/>
            </a:endParaRPr>
          </a:p>
        </p:txBody>
      </p:sp>
    </p:spTree>
    <p:extLst>
      <p:ext uri="{BB962C8B-B14F-4D97-AF65-F5344CB8AC3E}">
        <p14:creationId xmlns:p14="http://schemas.microsoft.com/office/powerpoint/2010/main" val="136107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33</a:t>
            </a:fld>
            <a:endParaRPr lang="en-US" dirty="0"/>
          </a:p>
        </p:txBody>
      </p:sp>
      <p:sp>
        <p:nvSpPr>
          <p:cNvPr id="27" name="Textfeld 26"/>
          <p:cNvSpPr txBox="1"/>
          <p:nvPr/>
        </p:nvSpPr>
        <p:spPr>
          <a:xfrm>
            <a:off x="1619672" y="908720"/>
            <a:ext cx="6300058" cy="769441"/>
          </a:xfrm>
          <a:prstGeom prst="rect">
            <a:avLst/>
          </a:prstGeom>
          <a:noFill/>
        </p:spPr>
        <p:txBody>
          <a:bodyPr wrap="none" rtlCol="0">
            <a:spAutoFit/>
          </a:bodyPr>
          <a:lstStyle/>
          <a:p>
            <a:r>
              <a:rPr lang="de-DE" sz="2400" dirty="0" smtClean="0">
                <a:latin typeface="+mn-lt"/>
              </a:rPr>
              <a:t>Wer kann das Publikum der Zukunft sein?</a:t>
            </a:r>
          </a:p>
          <a:p>
            <a:r>
              <a:rPr lang="de-DE" sz="2000" dirty="0" smtClean="0">
                <a:latin typeface="+mn-lt"/>
              </a:rPr>
              <a:t>Das Publikum 2025 – vier </a:t>
            </a:r>
            <a:r>
              <a:rPr lang="de-DE" sz="2000" dirty="0">
                <a:latin typeface="+mn-lt"/>
              </a:rPr>
              <a:t>G</a:t>
            </a:r>
            <a:r>
              <a:rPr lang="de-DE" sz="2000" dirty="0" smtClean="0">
                <a:latin typeface="+mn-lt"/>
              </a:rPr>
              <a:t>enerationen heute und morgen</a:t>
            </a:r>
            <a:endParaRPr lang="de-DE" sz="2000" dirty="0">
              <a:latin typeface="+mn-lt"/>
            </a:endParaRPr>
          </a:p>
        </p:txBody>
      </p:sp>
      <p:sp>
        <p:nvSpPr>
          <p:cNvPr id="6" name="Rechteck 5"/>
          <p:cNvSpPr/>
          <p:nvPr/>
        </p:nvSpPr>
        <p:spPr>
          <a:xfrm>
            <a:off x="4932040" y="1725191"/>
            <a:ext cx="3960440" cy="923330"/>
          </a:xfrm>
          <a:prstGeom prst="rect">
            <a:avLst/>
          </a:prstGeom>
          <a:solidFill>
            <a:schemeClr val="accent3">
              <a:lumMod val="60000"/>
              <a:lumOff val="40000"/>
            </a:schemeClr>
          </a:solidFill>
        </p:spPr>
        <p:txBody>
          <a:bodyPr wrap="square" rtlCol="0">
            <a:spAutoFit/>
          </a:bodyPr>
          <a:lstStyle/>
          <a:p>
            <a:r>
              <a:rPr lang="en-US" dirty="0">
                <a:solidFill>
                  <a:schemeClr val="bg1"/>
                </a:solidFill>
                <a:latin typeface="+mn-lt"/>
              </a:rPr>
              <a:t>bis ca. 1965 </a:t>
            </a:r>
            <a:r>
              <a:rPr lang="en-US" dirty="0" smtClean="0">
                <a:solidFill>
                  <a:schemeClr val="bg1"/>
                </a:solidFill>
                <a:latin typeface="+mn-lt"/>
              </a:rPr>
              <a:t>Geborene </a:t>
            </a:r>
            <a:r>
              <a:rPr lang="de-DE" dirty="0">
                <a:solidFill>
                  <a:schemeClr val="bg1"/>
                </a:solidFill>
              </a:rPr>
              <a:t>– </a:t>
            </a:r>
            <a:r>
              <a:rPr lang="en-US" dirty="0" smtClean="0">
                <a:solidFill>
                  <a:schemeClr val="bg1"/>
                </a:solidFill>
                <a:latin typeface="+mn-lt"/>
              </a:rPr>
              <a:t>die Wohl-standsgeneration ist </a:t>
            </a:r>
            <a:r>
              <a:rPr lang="en-US" dirty="0">
                <a:solidFill>
                  <a:schemeClr val="bg1"/>
                </a:solidFill>
                <a:latin typeface="+mn-lt"/>
              </a:rPr>
              <a:t>60-75 Jahre </a:t>
            </a:r>
            <a:r>
              <a:rPr lang="en-US" dirty="0" smtClean="0">
                <a:solidFill>
                  <a:schemeClr val="bg1"/>
                </a:solidFill>
                <a:latin typeface="+mn-lt"/>
              </a:rPr>
              <a:t>alt:                 </a:t>
            </a:r>
          </a:p>
          <a:p>
            <a:r>
              <a:rPr lang="de-DE" dirty="0">
                <a:solidFill>
                  <a:schemeClr val="bg1"/>
                </a:solidFill>
              </a:rPr>
              <a:t>die </a:t>
            </a:r>
            <a:r>
              <a:rPr lang="de-DE" dirty="0">
                <a:solidFill>
                  <a:schemeClr val="bg1"/>
                </a:solidFill>
                <a:latin typeface="+mn-lt"/>
              </a:rPr>
              <a:t>jungen Alten </a:t>
            </a:r>
            <a:r>
              <a:rPr lang="de-DE" dirty="0" smtClean="0">
                <a:solidFill>
                  <a:schemeClr val="bg1"/>
                </a:solidFill>
              </a:rPr>
              <a:t>- </a:t>
            </a:r>
            <a:r>
              <a:rPr lang="de-DE" dirty="0" smtClean="0">
                <a:solidFill>
                  <a:schemeClr val="bg1"/>
                </a:solidFill>
                <a:latin typeface="+mn-lt"/>
              </a:rPr>
              <a:t>Forever Youngsters</a:t>
            </a:r>
            <a:endParaRPr lang="de-DE" dirty="0">
              <a:solidFill>
                <a:schemeClr val="bg1"/>
              </a:solidFill>
              <a:latin typeface="+mn-lt"/>
            </a:endParaRPr>
          </a:p>
        </p:txBody>
      </p:sp>
      <p:sp>
        <p:nvSpPr>
          <p:cNvPr id="7" name="Pfeil nach rechts 6"/>
          <p:cNvSpPr/>
          <p:nvPr/>
        </p:nvSpPr>
        <p:spPr>
          <a:xfrm>
            <a:off x="4089727" y="2054461"/>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1907704" y="2003649"/>
            <a:ext cx="1872208"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Babyboomer</a:t>
            </a:r>
            <a:endParaRPr lang="de-DE" sz="2400" dirty="0" smtClean="0">
              <a:solidFill>
                <a:schemeClr val="bg1"/>
              </a:solidFill>
              <a:latin typeface="+mn-lt"/>
            </a:endParaRPr>
          </a:p>
        </p:txBody>
      </p:sp>
      <p:sp>
        <p:nvSpPr>
          <p:cNvPr id="9" name="Rechteck 8"/>
          <p:cNvSpPr/>
          <p:nvPr/>
        </p:nvSpPr>
        <p:spPr>
          <a:xfrm>
            <a:off x="4932040" y="2848546"/>
            <a:ext cx="3960440" cy="923330"/>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zwischen 1965 und 1980 Geborene </a:t>
            </a:r>
            <a:r>
              <a:rPr lang="de-DE" dirty="0" smtClean="0">
                <a:solidFill>
                  <a:schemeClr val="bg1"/>
                </a:solidFill>
                <a:latin typeface="+mn-lt"/>
              </a:rPr>
              <a:t>die </a:t>
            </a:r>
            <a:r>
              <a:rPr lang="de-DE" dirty="0">
                <a:solidFill>
                  <a:schemeClr val="bg1"/>
                </a:solidFill>
                <a:latin typeface="+mn-lt"/>
              </a:rPr>
              <a:t>verunsicherte Generation </a:t>
            </a:r>
            <a:r>
              <a:rPr lang="de-DE" dirty="0" smtClean="0">
                <a:solidFill>
                  <a:schemeClr val="bg1"/>
                </a:solidFill>
                <a:latin typeface="+mn-lt"/>
              </a:rPr>
              <a:t>ist zwischen </a:t>
            </a:r>
            <a:r>
              <a:rPr lang="de-DE" dirty="0">
                <a:solidFill>
                  <a:schemeClr val="bg1"/>
                </a:solidFill>
                <a:latin typeface="+mn-lt"/>
              </a:rPr>
              <a:t>45 und 60 Jahre </a:t>
            </a:r>
            <a:r>
              <a:rPr lang="de-DE" dirty="0" smtClean="0">
                <a:solidFill>
                  <a:schemeClr val="bg1"/>
                </a:solidFill>
                <a:latin typeface="+mn-lt"/>
              </a:rPr>
              <a:t>alt: die </a:t>
            </a:r>
            <a:r>
              <a:rPr lang="de-DE" dirty="0">
                <a:solidFill>
                  <a:schemeClr val="bg1"/>
                </a:solidFill>
                <a:latin typeface="+mn-lt"/>
              </a:rPr>
              <a:t>E</a:t>
            </a:r>
            <a:r>
              <a:rPr lang="de-DE" dirty="0" smtClean="0">
                <a:solidFill>
                  <a:schemeClr val="bg1"/>
                </a:solidFill>
                <a:latin typeface="+mn-lt"/>
              </a:rPr>
              <a:t>tablierten</a:t>
            </a:r>
          </a:p>
        </p:txBody>
      </p:sp>
      <p:sp>
        <p:nvSpPr>
          <p:cNvPr id="10" name="Pfeil nach rechts 9"/>
          <p:cNvSpPr/>
          <p:nvPr/>
        </p:nvSpPr>
        <p:spPr>
          <a:xfrm>
            <a:off x="4089727" y="3130191"/>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1907704" y="3079379"/>
            <a:ext cx="1872208" cy="461665"/>
          </a:xfrm>
          <a:prstGeom prst="rect">
            <a:avLst/>
          </a:prstGeom>
          <a:solidFill>
            <a:schemeClr val="accent3">
              <a:lumMod val="60000"/>
              <a:lumOff val="40000"/>
            </a:schemeClr>
          </a:solidFill>
        </p:spPr>
        <p:txBody>
          <a:bodyPr wrap="square" rtlCol="0">
            <a:spAutoFit/>
          </a:bodyPr>
          <a:lstStyle/>
          <a:p>
            <a:r>
              <a:rPr lang="de-DE" sz="2400" dirty="0">
                <a:solidFill>
                  <a:schemeClr val="bg1"/>
                </a:solidFill>
                <a:latin typeface="+mn-lt"/>
              </a:rPr>
              <a:t>Generation X</a:t>
            </a:r>
          </a:p>
        </p:txBody>
      </p:sp>
      <p:sp>
        <p:nvSpPr>
          <p:cNvPr id="15" name="Rechteck 14"/>
          <p:cNvSpPr/>
          <p:nvPr/>
        </p:nvSpPr>
        <p:spPr>
          <a:xfrm>
            <a:off x="4932040" y="4005064"/>
            <a:ext cx="3960440" cy="923330"/>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1980 bis 1995 Geborene – die flexible Generation ist 30 bis 44 Jahre </a:t>
            </a:r>
            <a:r>
              <a:rPr lang="de-DE" dirty="0" smtClean="0">
                <a:solidFill>
                  <a:schemeClr val="bg1"/>
                </a:solidFill>
                <a:latin typeface="+mn-lt"/>
              </a:rPr>
              <a:t>alt:        die (neue) Mittelschicht</a:t>
            </a:r>
          </a:p>
        </p:txBody>
      </p:sp>
      <p:sp>
        <p:nvSpPr>
          <p:cNvPr id="16" name="Pfeil nach rechts 15"/>
          <p:cNvSpPr/>
          <p:nvPr/>
        </p:nvSpPr>
        <p:spPr>
          <a:xfrm>
            <a:off x="4089727" y="4286709"/>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p:cNvSpPr/>
          <p:nvPr/>
        </p:nvSpPr>
        <p:spPr>
          <a:xfrm>
            <a:off x="1907704" y="4235897"/>
            <a:ext cx="1872208" cy="461665"/>
          </a:xfrm>
          <a:prstGeom prst="rect">
            <a:avLst/>
          </a:prstGeom>
          <a:solidFill>
            <a:schemeClr val="accent3">
              <a:lumMod val="60000"/>
              <a:lumOff val="40000"/>
            </a:schemeClr>
          </a:solidFill>
        </p:spPr>
        <p:txBody>
          <a:bodyPr wrap="square" rtlCol="0">
            <a:spAutoFit/>
          </a:bodyPr>
          <a:lstStyle/>
          <a:p>
            <a:r>
              <a:rPr lang="de-DE" sz="2400" dirty="0">
                <a:solidFill>
                  <a:schemeClr val="bg1"/>
                </a:solidFill>
                <a:latin typeface="+mn-lt"/>
              </a:rPr>
              <a:t>Generation Y</a:t>
            </a:r>
          </a:p>
        </p:txBody>
      </p:sp>
      <p:sp>
        <p:nvSpPr>
          <p:cNvPr id="18" name="Rechteck 17"/>
          <p:cNvSpPr/>
          <p:nvPr/>
        </p:nvSpPr>
        <p:spPr>
          <a:xfrm>
            <a:off x="4945360" y="5158933"/>
            <a:ext cx="3960440" cy="923330"/>
          </a:xfrm>
          <a:prstGeom prst="rect">
            <a:avLst/>
          </a:prstGeom>
          <a:solidFill>
            <a:schemeClr val="accent3">
              <a:lumMod val="60000"/>
              <a:lumOff val="40000"/>
            </a:schemeClr>
          </a:solidFill>
        </p:spPr>
        <p:txBody>
          <a:bodyPr wrap="square" rtlCol="0">
            <a:spAutoFit/>
          </a:bodyPr>
          <a:lstStyle/>
          <a:p>
            <a:r>
              <a:rPr lang="de-DE" dirty="0">
                <a:solidFill>
                  <a:schemeClr val="bg1"/>
                </a:solidFill>
                <a:latin typeface="+mn-lt"/>
              </a:rPr>
              <a:t>ab 1995 </a:t>
            </a:r>
            <a:r>
              <a:rPr lang="de-DE" dirty="0" smtClean="0">
                <a:solidFill>
                  <a:schemeClr val="bg1"/>
                </a:solidFill>
                <a:latin typeface="+mn-lt"/>
              </a:rPr>
              <a:t>Geborene (die 2. Generation </a:t>
            </a:r>
            <a:r>
              <a:rPr lang="de-DE" dirty="0">
                <a:solidFill>
                  <a:schemeClr val="bg1"/>
                </a:solidFill>
                <a:latin typeface="+mn-lt"/>
              </a:rPr>
              <a:t>Digital </a:t>
            </a:r>
            <a:r>
              <a:rPr lang="de-DE" dirty="0" smtClean="0">
                <a:solidFill>
                  <a:schemeClr val="bg1"/>
                </a:solidFill>
                <a:latin typeface="+mn-lt"/>
              </a:rPr>
              <a:t>Natives) sind unter 30 Jahre alt:</a:t>
            </a:r>
          </a:p>
          <a:p>
            <a:r>
              <a:rPr lang="de-DE" dirty="0" smtClean="0">
                <a:solidFill>
                  <a:schemeClr val="bg1"/>
                </a:solidFill>
                <a:latin typeface="+mn-lt"/>
              </a:rPr>
              <a:t> die Trendsetter</a:t>
            </a:r>
          </a:p>
        </p:txBody>
      </p:sp>
      <p:sp>
        <p:nvSpPr>
          <p:cNvPr id="19" name="Pfeil nach rechts 18"/>
          <p:cNvSpPr/>
          <p:nvPr/>
        </p:nvSpPr>
        <p:spPr>
          <a:xfrm>
            <a:off x="4103047" y="5366829"/>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a:xfrm>
            <a:off x="1921024" y="5316017"/>
            <a:ext cx="1872208" cy="461665"/>
          </a:xfrm>
          <a:prstGeom prst="rect">
            <a:avLst/>
          </a:prstGeom>
          <a:solidFill>
            <a:schemeClr val="accent3">
              <a:lumMod val="60000"/>
              <a:lumOff val="40000"/>
            </a:schemeClr>
          </a:solidFill>
        </p:spPr>
        <p:txBody>
          <a:bodyPr wrap="square" rtlCol="0">
            <a:spAutoFit/>
          </a:bodyPr>
          <a:lstStyle/>
          <a:p>
            <a:r>
              <a:rPr lang="en-US" sz="2400" dirty="0">
                <a:solidFill>
                  <a:schemeClr val="bg1"/>
                </a:solidFill>
                <a:latin typeface="+mn-lt"/>
              </a:rPr>
              <a:t>Generation </a:t>
            </a:r>
            <a:r>
              <a:rPr lang="en-US" sz="2400" dirty="0" smtClean="0">
                <a:solidFill>
                  <a:schemeClr val="bg1"/>
                </a:solidFill>
                <a:latin typeface="+mn-lt"/>
              </a:rPr>
              <a:t>Z</a:t>
            </a:r>
            <a:endParaRPr lang="en-US" sz="2400" dirty="0">
              <a:solidFill>
                <a:schemeClr val="bg1"/>
              </a:solidFill>
              <a:latin typeface="+mn-lt"/>
            </a:endParaRPr>
          </a:p>
        </p:txBody>
      </p:sp>
      <p:sp>
        <p:nvSpPr>
          <p:cNvPr id="21" name="Textfeld 20"/>
          <p:cNvSpPr txBox="1"/>
          <p:nvPr/>
        </p:nvSpPr>
        <p:spPr>
          <a:xfrm>
            <a:off x="7308304" y="6047710"/>
            <a:ext cx="1125629" cy="261610"/>
          </a:xfrm>
          <a:prstGeom prst="rect">
            <a:avLst/>
          </a:prstGeom>
          <a:noFill/>
        </p:spPr>
        <p:txBody>
          <a:bodyPr wrap="none" rtlCol="0">
            <a:spAutoFit/>
          </a:bodyPr>
          <a:lstStyle/>
          <a:p>
            <a:r>
              <a:rPr lang="de-DE" sz="1100" dirty="0" smtClean="0">
                <a:latin typeface="+mn-lt"/>
              </a:rPr>
              <a:t>Quelle: GfK, Reif</a:t>
            </a:r>
            <a:endParaRPr lang="de-DE" sz="1100" dirty="0">
              <a:latin typeface="+mn-lt"/>
            </a:endParaRPr>
          </a:p>
        </p:txBody>
      </p:sp>
    </p:spTree>
    <p:extLst>
      <p:ext uri="{BB962C8B-B14F-4D97-AF65-F5344CB8AC3E}">
        <p14:creationId xmlns:p14="http://schemas.microsoft.com/office/powerpoint/2010/main" val="226285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34</a:t>
            </a:fld>
            <a:endParaRPr lang="en-US" dirty="0"/>
          </a:p>
        </p:txBody>
      </p:sp>
      <p:sp>
        <p:nvSpPr>
          <p:cNvPr id="6" name="Rechteck 5"/>
          <p:cNvSpPr/>
          <p:nvPr/>
        </p:nvSpPr>
        <p:spPr>
          <a:xfrm>
            <a:off x="1907704" y="1974031"/>
            <a:ext cx="6696744" cy="1754326"/>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r>
              <a:rPr lang="de-DE" dirty="0" smtClean="0">
                <a:solidFill>
                  <a:schemeClr val="bg1"/>
                </a:solidFill>
                <a:latin typeface="+mn-lt"/>
              </a:rPr>
              <a:t>wuchsen </a:t>
            </a:r>
            <a:r>
              <a:rPr lang="de-DE" dirty="0">
                <a:solidFill>
                  <a:schemeClr val="bg1"/>
                </a:solidFill>
                <a:latin typeface="+mn-lt"/>
              </a:rPr>
              <a:t>in einer einmaligen Friedens- und Wohlstandsperiode </a:t>
            </a:r>
            <a:r>
              <a:rPr lang="de-DE" dirty="0" smtClean="0">
                <a:solidFill>
                  <a:schemeClr val="bg1"/>
                </a:solidFill>
                <a:latin typeface="+mn-lt"/>
              </a:rPr>
              <a:t>auf</a:t>
            </a:r>
          </a:p>
          <a:p>
            <a:pPr marL="285750" indent="-285750">
              <a:buFont typeface="Arial" panose="020B0604020202020204" pitchFamily="34" charset="0"/>
              <a:buChar char="•"/>
            </a:pPr>
            <a:r>
              <a:rPr lang="de-DE" dirty="0">
                <a:solidFill>
                  <a:schemeClr val="bg1"/>
                </a:solidFill>
                <a:latin typeface="+mn-lt"/>
              </a:rPr>
              <a:t>starkes politisch-gesellschaftliches Engagement </a:t>
            </a:r>
            <a:r>
              <a:rPr lang="de-DE" dirty="0" smtClean="0">
                <a:solidFill>
                  <a:schemeClr val="bg1"/>
                </a:solidFill>
                <a:latin typeface="+mn-lt"/>
              </a:rPr>
              <a:t> in Jugend</a:t>
            </a:r>
          </a:p>
          <a:p>
            <a:pPr marL="285750" indent="-285750">
              <a:buFont typeface="Arial" panose="020B0604020202020204" pitchFamily="34" charset="0"/>
              <a:buChar char="•"/>
            </a:pPr>
            <a:r>
              <a:rPr lang="de-DE" dirty="0" smtClean="0">
                <a:solidFill>
                  <a:schemeClr val="bg1"/>
                </a:solidFill>
                <a:latin typeface="+mn-lt"/>
              </a:rPr>
              <a:t>wichtiger wirtschaftlicher Faktor, aber nicht </a:t>
            </a:r>
            <a:r>
              <a:rPr lang="de-DE" dirty="0">
                <a:solidFill>
                  <a:schemeClr val="bg1"/>
                </a:solidFill>
                <a:latin typeface="+mn-lt"/>
              </a:rPr>
              <a:t>wenige von ihnen </a:t>
            </a:r>
            <a:r>
              <a:rPr lang="de-DE" dirty="0" smtClean="0">
                <a:solidFill>
                  <a:schemeClr val="bg1"/>
                </a:solidFill>
                <a:latin typeface="+mn-lt"/>
              </a:rPr>
              <a:t>werden im </a:t>
            </a:r>
            <a:r>
              <a:rPr lang="de-DE" dirty="0">
                <a:solidFill>
                  <a:schemeClr val="bg1"/>
                </a:solidFill>
                <a:latin typeface="+mn-lt"/>
              </a:rPr>
              <a:t>Alter von Armut bedroht </a:t>
            </a:r>
            <a:r>
              <a:rPr lang="de-DE" dirty="0" smtClean="0">
                <a:solidFill>
                  <a:schemeClr val="bg1"/>
                </a:solidFill>
                <a:latin typeface="+mn-lt"/>
              </a:rPr>
              <a:t>werden</a:t>
            </a:r>
          </a:p>
          <a:p>
            <a:pPr marL="285750" indent="-285750">
              <a:buFont typeface="Arial" panose="020B0604020202020204" pitchFamily="34" charset="0"/>
              <a:buChar char="•"/>
            </a:pPr>
            <a:r>
              <a:rPr lang="de-DE" dirty="0" err="1" smtClean="0">
                <a:solidFill>
                  <a:schemeClr val="bg1"/>
                </a:solidFill>
                <a:latin typeface="+mn-lt"/>
              </a:rPr>
              <a:t>Entstandardisierung</a:t>
            </a:r>
            <a:r>
              <a:rPr lang="de-DE" dirty="0" smtClean="0">
                <a:solidFill>
                  <a:schemeClr val="bg1"/>
                </a:solidFill>
                <a:latin typeface="+mn-lt"/>
              </a:rPr>
              <a:t> - Auflösung </a:t>
            </a:r>
            <a:r>
              <a:rPr lang="de-DE" dirty="0">
                <a:solidFill>
                  <a:schemeClr val="bg1"/>
                </a:solidFill>
                <a:latin typeface="+mn-lt"/>
              </a:rPr>
              <a:t>traditioneller </a:t>
            </a:r>
            <a:r>
              <a:rPr lang="de-DE" dirty="0" smtClean="0">
                <a:solidFill>
                  <a:schemeClr val="bg1"/>
                </a:solidFill>
                <a:latin typeface="+mn-lt"/>
              </a:rPr>
              <a:t>Werthaltungen</a:t>
            </a:r>
          </a:p>
          <a:p>
            <a:pPr marL="285750" indent="-285750">
              <a:buFont typeface="Arial" panose="020B0604020202020204" pitchFamily="34" charset="0"/>
              <a:buChar char="•"/>
            </a:pPr>
            <a:r>
              <a:rPr lang="de-DE" dirty="0">
                <a:solidFill>
                  <a:schemeClr val="bg1"/>
                </a:solidFill>
                <a:latin typeface="+mn-lt"/>
              </a:rPr>
              <a:t>gesundheitlich die jungen Alten </a:t>
            </a:r>
          </a:p>
        </p:txBody>
      </p:sp>
      <p:sp>
        <p:nvSpPr>
          <p:cNvPr id="7" name="Pfeil nach rechts 6"/>
          <p:cNvSpPr/>
          <p:nvPr/>
        </p:nvSpPr>
        <p:spPr>
          <a:xfrm>
            <a:off x="4089727" y="1391580"/>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1907704" y="1340768"/>
            <a:ext cx="1872208"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Babyboomer</a:t>
            </a:r>
            <a:endParaRPr lang="de-DE" sz="2400" dirty="0" smtClean="0">
              <a:solidFill>
                <a:schemeClr val="bg1"/>
              </a:solidFill>
              <a:latin typeface="+mn-lt"/>
            </a:endParaRPr>
          </a:p>
        </p:txBody>
      </p:sp>
      <p:sp>
        <p:nvSpPr>
          <p:cNvPr id="21" name="Rechteck 20"/>
          <p:cNvSpPr/>
          <p:nvPr/>
        </p:nvSpPr>
        <p:spPr>
          <a:xfrm>
            <a:off x="5296784" y="1340768"/>
            <a:ext cx="3292806"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Forever Youngsters</a:t>
            </a:r>
            <a:endParaRPr lang="de-DE" sz="2400" dirty="0" smtClean="0">
              <a:solidFill>
                <a:schemeClr val="bg1"/>
              </a:solidFill>
              <a:latin typeface="+mn-lt"/>
            </a:endParaRPr>
          </a:p>
        </p:txBody>
      </p:sp>
      <p:sp>
        <p:nvSpPr>
          <p:cNvPr id="22" name="Rechteck 21"/>
          <p:cNvSpPr/>
          <p:nvPr/>
        </p:nvSpPr>
        <p:spPr>
          <a:xfrm>
            <a:off x="1892846" y="3846239"/>
            <a:ext cx="6696744" cy="923330"/>
          </a:xfrm>
          <a:prstGeom prst="rect">
            <a:avLst/>
          </a:prstGeom>
          <a:solidFill>
            <a:srgbClr val="F07823"/>
          </a:solidFill>
        </p:spPr>
        <p:txBody>
          <a:bodyPr wrap="square" rtlCol="0">
            <a:spAutoFit/>
          </a:bodyPr>
          <a:lstStyle/>
          <a:p>
            <a:pPr marL="285750" indent="-285750">
              <a:buFont typeface="Arial" panose="020B0604020202020204" pitchFamily="34" charset="0"/>
              <a:buChar char="•"/>
            </a:pPr>
            <a:r>
              <a:rPr lang="de-DE" dirty="0" smtClean="0">
                <a:solidFill>
                  <a:schemeClr val="bg1"/>
                </a:solidFill>
                <a:latin typeface="+mn-lt"/>
              </a:rPr>
              <a:t>die </a:t>
            </a:r>
            <a:r>
              <a:rPr lang="de-DE" dirty="0">
                <a:solidFill>
                  <a:schemeClr val="bg1"/>
                </a:solidFill>
                <a:latin typeface="+mn-lt"/>
              </a:rPr>
              <a:t>Zielgruppe schlechthin: einkommensstark, konsumfreudig, hochmotiviert, neugierig und </a:t>
            </a:r>
            <a:r>
              <a:rPr lang="de-DE" dirty="0" smtClean="0">
                <a:solidFill>
                  <a:schemeClr val="bg1"/>
                </a:solidFill>
                <a:latin typeface="+mn-lt"/>
              </a:rPr>
              <a:t>genusssüchtig</a:t>
            </a:r>
            <a:endParaRPr lang="de-DE" dirty="0">
              <a:solidFill>
                <a:schemeClr val="bg1"/>
              </a:solidFill>
              <a:latin typeface="+mn-lt"/>
            </a:endParaRPr>
          </a:p>
          <a:p>
            <a:pPr marL="285750" indent="-285750">
              <a:buFont typeface="Arial" panose="020B0604020202020204" pitchFamily="34" charset="0"/>
              <a:buChar char="•"/>
            </a:pPr>
            <a:r>
              <a:rPr lang="de-DE" dirty="0">
                <a:solidFill>
                  <a:schemeClr val="bg1"/>
                </a:solidFill>
                <a:latin typeface="+mn-lt"/>
              </a:rPr>
              <a:t>d</a:t>
            </a:r>
            <a:r>
              <a:rPr lang="de-DE" dirty="0" smtClean="0">
                <a:solidFill>
                  <a:schemeClr val="bg1"/>
                </a:solidFill>
                <a:latin typeface="+mn-lt"/>
              </a:rPr>
              <a:t>er </a:t>
            </a:r>
            <a:r>
              <a:rPr lang="de-DE" dirty="0">
                <a:solidFill>
                  <a:schemeClr val="bg1"/>
                </a:solidFill>
                <a:latin typeface="+mn-lt"/>
              </a:rPr>
              <a:t>‚Ruhestand’ entwickelt sich häufiger zum ‚Unruhestand</a:t>
            </a:r>
            <a:r>
              <a:rPr lang="de-DE" dirty="0" smtClean="0">
                <a:solidFill>
                  <a:schemeClr val="bg1"/>
                </a:solidFill>
                <a:latin typeface="+mn-lt"/>
              </a:rPr>
              <a:t>’</a:t>
            </a:r>
          </a:p>
        </p:txBody>
      </p:sp>
      <p:sp>
        <p:nvSpPr>
          <p:cNvPr id="23" name="Rechteck 22"/>
          <p:cNvSpPr/>
          <p:nvPr/>
        </p:nvSpPr>
        <p:spPr>
          <a:xfrm>
            <a:off x="1907704" y="5446385"/>
            <a:ext cx="6696744" cy="430887"/>
          </a:xfrm>
          <a:prstGeom prst="rect">
            <a:avLst/>
          </a:prstGeom>
          <a:solidFill>
            <a:schemeClr val="accent3">
              <a:lumMod val="60000"/>
              <a:lumOff val="40000"/>
            </a:schemeClr>
          </a:solidFill>
        </p:spPr>
        <p:txBody>
          <a:bodyPr wrap="square" rtlCol="0">
            <a:spAutoFit/>
          </a:bodyPr>
          <a:lstStyle/>
          <a:p>
            <a:r>
              <a:rPr lang="en-US" sz="2200" dirty="0" smtClean="0">
                <a:solidFill>
                  <a:schemeClr val="bg1"/>
                </a:solidFill>
                <a:latin typeface="+mn-lt"/>
              </a:rPr>
              <a:t>2025 die jungen Alten und zwischen 60 und 75 Jahre alt</a:t>
            </a:r>
            <a:endParaRPr lang="de-DE" sz="2200" dirty="0" smtClean="0">
              <a:solidFill>
                <a:schemeClr val="bg1"/>
              </a:solidFill>
              <a:latin typeface="+mn-lt"/>
            </a:endParaRPr>
          </a:p>
        </p:txBody>
      </p:sp>
      <p:sp>
        <p:nvSpPr>
          <p:cNvPr id="24" name="Rechteck 23"/>
          <p:cNvSpPr/>
          <p:nvPr/>
        </p:nvSpPr>
        <p:spPr>
          <a:xfrm>
            <a:off x="1907704" y="4889371"/>
            <a:ext cx="6696744" cy="369332"/>
          </a:xfrm>
          <a:prstGeom prst="rect">
            <a:avLst/>
          </a:prstGeom>
          <a:solidFill>
            <a:schemeClr val="bg2">
              <a:lumMod val="25000"/>
            </a:schemeClr>
          </a:solidFill>
        </p:spPr>
        <p:txBody>
          <a:bodyPr wrap="square" rtlCol="0">
            <a:spAutoFit/>
          </a:bodyPr>
          <a:lstStyle/>
          <a:p>
            <a:r>
              <a:rPr lang="en-US" dirty="0" smtClean="0">
                <a:solidFill>
                  <a:schemeClr val="bg1"/>
                </a:solidFill>
                <a:latin typeface="+mn-lt"/>
              </a:rPr>
              <a:t>Kommunikation: Telefon, Internet, E-Mail</a:t>
            </a:r>
            <a:endParaRPr lang="de-DE" dirty="0" smtClean="0">
              <a:solidFill>
                <a:schemeClr val="bg1"/>
              </a:solidFill>
              <a:latin typeface="+mn-lt"/>
            </a:endParaRPr>
          </a:p>
        </p:txBody>
      </p:sp>
      <p:sp>
        <p:nvSpPr>
          <p:cNvPr id="10" name="Textfeld 9"/>
          <p:cNvSpPr txBox="1"/>
          <p:nvPr/>
        </p:nvSpPr>
        <p:spPr>
          <a:xfrm>
            <a:off x="6921917" y="5938688"/>
            <a:ext cx="2222083" cy="261610"/>
          </a:xfrm>
          <a:prstGeom prst="rect">
            <a:avLst/>
          </a:prstGeom>
          <a:noFill/>
        </p:spPr>
        <p:txBody>
          <a:bodyPr wrap="none" rtlCol="0">
            <a:spAutoFit/>
          </a:bodyPr>
          <a:lstStyle/>
          <a:p>
            <a:r>
              <a:rPr lang="de-DE" sz="1100" dirty="0" smtClean="0">
                <a:latin typeface="+mn-lt"/>
              </a:rPr>
              <a:t>Quelle: zukunftsinstitut</a:t>
            </a:r>
            <a:r>
              <a:rPr lang="de-DE" sz="1100" dirty="0">
                <a:latin typeface="+mn-lt"/>
              </a:rPr>
              <a:t>, Höpflinger </a:t>
            </a:r>
          </a:p>
        </p:txBody>
      </p:sp>
    </p:spTree>
    <p:extLst>
      <p:ext uri="{BB962C8B-B14F-4D97-AF65-F5344CB8AC3E}">
        <p14:creationId xmlns:p14="http://schemas.microsoft.com/office/powerpoint/2010/main" val="7442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35</a:t>
            </a:fld>
            <a:endParaRPr lang="en-US" dirty="0"/>
          </a:p>
        </p:txBody>
      </p:sp>
      <p:sp>
        <p:nvSpPr>
          <p:cNvPr id="6" name="Rechteck 5"/>
          <p:cNvSpPr/>
          <p:nvPr/>
        </p:nvSpPr>
        <p:spPr>
          <a:xfrm>
            <a:off x="1907704" y="1844824"/>
            <a:ext cx="6696744" cy="2308324"/>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r>
              <a:rPr lang="de-DE" dirty="0" smtClean="0">
                <a:solidFill>
                  <a:schemeClr val="bg1"/>
                </a:solidFill>
                <a:latin typeface="+mn-lt"/>
              </a:rPr>
              <a:t>Wiedervereinigung</a:t>
            </a:r>
          </a:p>
          <a:p>
            <a:pPr marL="285750" indent="-285750">
              <a:buFont typeface="Arial" panose="020B0604020202020204" pitchFamily="34" charset="0"/>
              <a:buChar char="•"/>
            </a:pPr>
            <a:r>
              <a:rPr lang="de-DE" dirty="0" smtClean="0">
                <a:solidFill>
                  <a:schemeClr val="bg1"/>
                </a:solidFill>
                <a:latin typeface="+mn-lt"/>
              </a:rPr>
              <a:t>geprägt </a:t>
            </a:r>
            <a:r>
              <a:rPr lang="de-DE" dirty="0">
                <a:solidFill>
                  <a:schemeClr val="bg1"/>
                </a:solidFill>
                <a:latin typeface="+mn-lt"/>
              </a:rPr>
              <a:t>durch die Wirtschaftskrise und </a:t>
            </a:r>
            <a:r>
              <a:rPr lang="de-DE" dirty="0" smtClean="0">
                <a:solidFill>
                  <a:schemeClr val="bg1"/>
                </a:solidFill>
                <a:latin typeface="+mn-lt"/>
              </a:rPr>
              <a:t>sich auflösende Familienstrukturen</a:t>
            </a:r>
          </a:p>
          <a:p>
            <a:pPr marL="285750" indent="-285750">
              <a:buFont typeface="Arial" panose="020B0604020202020204" pitchFamily="34" charset="0"/>
              <a:buChar char="•"/>
            </a:pPr>
            <a:r>
              <a:rPr lang="de-DE" dirty="0" smtClean="0">
                <a:solidFill>
                  <a:schemeClr val="bg1"/>
                </a:solidFill>
                <a:latin typeface="+mn-lt"/>
              </a:rPr>
              <a:t>die erste Generation, </a:t>
            </a:r>
            <a:r>
              <a:rPr lang="de-DE" dirty="0">
                <a:solidFill>
                  <a:schemeClr val="bg1"/>
                </a:solidFill>
                <a:latin typeface="+mn-lt"/>
              </a:rPr>
              <a:t>die einen Großteil ihrer Freizeit mit Fernsehen sowie Video- und Computerspielen verbringen</a:t>
            </a:r>
            <a:endParaRPr lang="de-DE" dirty="0" smtClean="0">
              <a:solidFill>
                <a:schemeClr val="bg1"/>
              </a:solidFill>
              <a:latin typeface="+mn-lt"/>
            </a:endParaRPr>
          </a:p>
          <a:p>
            <a:pPr marL="285750" indent="-285750">
              <a:buFont typeface="Arial" panose="020B0604020202020204" pitchFamily="34" charset="0"/>
              <a:buChar char="•"/>
            </a:pPr>
            <a:r>
              <a:rPr lang="de-DE" dirty="0" smtClean="0">
                <a:solidFill>
                  <a:schemeClr val="bg1"/>
                </a:solidFill>
                <a:latin typeface="+mn-lt"/>
              </a:rPr>
              <a:t>relativ </a:t>
            </a:r>
            <a:r>
              <a:rPr lang="de-DE" dirty="0">
                <a:solidFill>
                  <a:schemeClr val="bg1"/>
                </a:solidFill>
                <a:latin typeface="+mn-lt"/>
              </a:rPr>
              <a:t>hohes Bildungsniveau </a:t>
            </a:r>
            <a:endParaRPr lang="de-DE" dirty="0" smtClean="0">
              <a:solidFill>
                <a:schemeClr val="bg1"/>
              </a:solidFill>
              <a:latin typeface="+mn-lt"/>
            </a:endParaRPr>
          </a:p>
          <a:p>
            <a:pPr marL="285750" indent="-285750">
              <a:buFont typeface="Arial" panose="020B0604020202020204" pitchFamily="34" charset="0"/>
              <a:buChar char="•"/>
            </a:pPr>
            <a:r>
              <a:rPr lang="de-DE" dirty="0" smtClean="0">
                <a:solidFill>
                  <a:schemeClr val="bg1"/>
                </a:solidFill>
                <a:latin typeface="+mn-lt"/>
              </a:rPr>
              <a:t>Individualismus</a:t>
            </a:r>
          </a:p>
          <a:p>
            <a:pPr marL="285750" indent="-285750">
              <a:buFont typeface="Arial" panose="020B0604020202020204" pitchFamily="34" charset="0"/>
              <a:buChar char="•"/>
            </a:pPr>
            <a:r>
              <a:rPr lang="de-DE" dirty="0" smtClean="0">
                <a:solidFill>
                  <a:schemeClr val="bg1"/>
                </a:solidFill>
                <a:latin typeface="+mn-lt"/>
              </a:rPr>
              <a:t>„Arbeiten um zu Leben“ - Work-Life-Balance</a:t>
            </a:r>
          </a:p>
        </p:txBody>
      </p:sp>
      <p:sp>
        <p:nvSpPr>
          <p:cNvPr id="7" name="Pfeil nach rechts 6"/>
          <p:cNvSpPr/>
          <p:nvPr/>
        </p:nvSpPr>
        <p:spPr>
          <a:xfrm>
            <a:off x="4089727" y="1391580"/>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1907704" y="1340768"/>
            <a:ext cx="1872208"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Generation X</a:t>
            </a:r>
            <a:endParaRPr lang="de-DE" sz="2400" dirty="0" smtClean="0">
              <a:solidFill>
                <a:schemeClr val="bg1"/>
              </a:solidFill>
              <a:latin typeface="+mn-lt"/>
            </a:endParaRPr>
          </a:p>
        </p:txBody>
      </p:sp>
      <p:sp>
        <p:nvSpPr>
          <p:cNvPr id="21" name="Rechteck 20"/>
          <p:cNvSpPr/>
          <p:nvPr/>
        </p:nvSpPr>
        <p:spPr>
          <a:xfrm>
            <a:off x="5296784" y="1340768"/>
            <a:ext cx="3292806"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Generation Golf</a:t>
            </a:r>
            <a:endParaRPr lang="de-DE" sz="2400" dirty="0" smtClean="0">
              <a:solidFill>
                <a:schemeClr val="bg1"/>
              </a:solidFill>
              <a:latin typeface="+mn-lt"/>
            </a:endParaRPr>
          </a:p>
        </p:txBody>
      </p:sp>
      <p:sp>
        <p:nvSpPr>
          <p:cNvPr id="22" name="Rechteck 21"/>
          <p:cNvSpPr/>
          <p:nvPr/>
        </p:nvSpPr>
        <p:spPr>
          <a:xfrm>
            <a:off x="1892846" y="4196987"/>
            <a:ext cx="6696744" cy="646331"/>
          </a:xfrm>
          <a:prstGeom prst="rect">
            <a:avLst/>
          </a:prstGeom>
          <a:solidFill>
            <a:srgbClr val="F07823"/>
          </a:solidFill>
        </p:spPr>
        <p:txBody>
          <a:bodyPr wrap="square" rtlCol="0">
            <a:spAutoFit/>
          </a:bodyPr>
          <a:lstStyle/>
          <a:p>
            <a:pPr marL="285750" indent="-285750">
              <a:buFont typeface="Arial" panose="020B0604020202020204" pitchFamily="34" charset="0"/>
              <a:buChar char="•"/>
            </a:pPr>
            <a:r>
              <a:rPr lang="de-DE" dirty="0" smtClean="0">
                <a:solidFill>
                  <a:schemeClr val="bg1"/>
                </a:solidFill>
                <a:latin typeface="+mn-lt"/>
              </a:rPr>
              <a:t>eine </a:t>
            </a:r>
            <a:r>
              <a:rPr lang="de-DE" dirty="0">
                <a:solidFill>
                  <a:schemeClr val="bg1"/>
                </a:solidFill>
                <a:latin typeface="+mn-lt"/>
              </a:rPr>
              <a:t>immer schneller werdende </a:t>
            </a:r>
            <a:r>
              <a:rPr lang="de-DE" dirty="0" smtClean="0">
                <a:solidFill>
                  <a:schemeClr val="bg1"/>
                </a:solidFill>
                <a:latin typeface="+mn-lt"/>
              </a:rPr>
              <a:t>Kultur </a:t>
            </a:r>
            <a:r>
              <a:rPr lang="de-DE" dirty="0">
                <a:solidFill>
                  <a:schemeClr val="bg1"/>
                </a:solidFill>
                <a:latin typeface="+mn-lt"/>
              </a:rPr>
              <a:t>- multioptional - </a:t>
            </a:r>
            <a:r>
              <a:rPr lang="de-DE" dirty="0" smtClean="0">
                <a:solidFill>
                  <a:schemeClr val="bg1"/>
                </a:solidFill>
                <a:latin typeface="+mn-lt"/>
              </a:rPr>
              <a:t>divers</a:t>
            </a:r>
          </a:p>
          <a:p>
            <a:pPr marL="285750" indent="-285750">
              <a:buFont typeface="Arial" panose="020B0604020202020204" pitchFamily="34" charset="0"/>
              <a:buChar char="•"/>
            </a:pPr>
            <a:r>
              <a:rPr lang="de-DE" dirty="0" smtClean="0">
                <a:solidFill>
                  <a:schemeClr val="bg1"/>
                </a:solidFill>
                <a:latin typeface="+mn-lt"/>
              </a:rPr>
              <a:t>Popkultur, Subkultur – </a:t>
            </a:r>
            <a:r>
              <a:rPr lang="de-DE" dirty="0">
                <a:solidFill>
                  <a:schemeClr val="bg1"/>
                </a:solidFill>
                <a:latin typeface="+mn-lt"/>
              </a:rPr>
              <a:t>Szenen</a:t>
            </a:r>
            <a:endParaRPr lang="de-DE" dirty="0" smtClean="0">
              <a:solidFill>
                <a:schemeClr val="bg1"/>
              </a:solidFill>
              <a:latin typeface="+mn-lt"/>
            </a:endParaRPr>
          </a:p>
        </p:txBody>
      </p:sp>
      <p:sp>
        <p:nvSpPr>
          <p:cNvPr id="9" name="Rechteck 8"/>
          <p:cNvSpPr/>
          <p:nvPr/>
        </p:nvSpPr>
        <p:spPr>
          <a:xfrm>
            <a:off x="1907704" y="5446385"/>
            <a:ext cx="6696744" cy="430887"/>
          </a:xfrm>
          <a:prstGeom prst="rect">
            <a:avLst/>
          </a:prstGeom>
          <a:solidFill>
            <a:schemeClr val="accent3">
              <a:lumMod val="60000"/>
              <a:lumOff val="40000"/>
            </a:schemeClr>
          </a:solidFill>
        </p:spPr>
        <p:txBody>
          <a:bodyPr wrap="square" rtlCol="0">
            <a:spAutoFit/>
          </a:bodyPr>
          <a:lstStyle/>
          <a:p>
            <a:r>
              <a:rPr lang="en-US" sz="2200" dirty="0" smtClean="0">
                <a:solidFill>
                  <a:schemeClr val="bg1"/>
                </a:solidFill>
                <a:latin typeface="+mn-lt"/>
              </a:rPr>
              <a:t>2025 die Etablierten und </a:t>
            </a:r>
            <a:r>
              <a:rPr lang="de-DE" sz="2200" dirty="0" smtClean="0">
                <a:solidFill>
                  <a:schemeClr val="bg1"/>
                </a:solidFill>
                <a:latin typeface="+mn-lt"/>
              </a:rPr>
              <a:t>zwischen </a:t>
            </a:r>
            <a:r>
              <a:rPr lang="de-DE" sz="2200" dirty="0">
                <a:solidFill>
                  <a:schemeClr val="bg1"/>
                </a:solidFill>
                <a:latin typeface="+mn-lt"/>
              </a:rPr>
              <a:t>45 und 60 Jahre alt</a:t>
            </a:r>
            <a:endParaRPr lang="de-DE" sz="2200" dirty="0" smtClean="0">
              <a:solidFill>
                <a:schemeClr val="bg1"/>
              </a:solidFill>
              <a:latin typeface="+mn-lt"/>
            </a:endParaRPr>
          </a:p>
        </p:txBody>
      </p:sp>
      <p:sp>
        <p:nvSpPr>
          <p:cNvPr id="10" name="Rechteck 9"/>
          <p:cNvSpPr/>
          <p:nvPr/>
        </p:nvSpPr>
        <p:spPr>
          <a:xfrm>
            <a:off x="1907704" y="4950926"/>
            <a:ext cx="6696744" cy="369332"/>
          </a:xfrm>
          <a:prstGeom prst="rect">
            <a:avLst/>
          </a:prstGeom>
          <a:solidFill>
            <a:schemeClr val="bg2">
              <a:lumMod val="25000"/>
            </a:schemeClr>
          </a:solidFill>
        </p:spPr>
        <p:txBody>
          <a:bodyPr wrap="square" rtlCol="0">
            <a:spAutoFit/>
          </a:bodyPr>
          <a:lstStyle/>
          <a:p>
            <a:r>
              <a:rPr lang="en-US" dirty="0" smtClean="0">
                <a:solidFill>
                  <a:schemeClr val="bg1"/>
                </a:solidFill>
                <a:latin typeface="+mn-lt"/>
              </a:rPr>
              <a:t>Kommunikation: Smartphone, Internet, E-Mail, SMS</a:t>
            </a:r>
            <a:endParaRPr lang="de-DE" dirty="0" smtClean="0">
              <a:solidFill>
                <a:schemeClr val="bg1"/>
              </a:solidFill>
              <a:latin typeface="+mn-lt"/>
            </a:endParaRPr>
          </a:p>
        </p:txBody>
      </p:sp>
      <p:sp>
        <p:nvSpPr>
          <p:cNvPr id="11" name="Textfeld 10"/>
          <p:cNvSpPr txBox="1"/>
          <p:nvPr/>
        </p:nvSpPr>
        <p:spPr>
          <a:xfrm>
            <a:off x="6921917" y="5938688"/>
            <a:ext cx="1688283" cy="261610"/>
          </a:xfrm>
          <a:prstGeom prst="rect">
            <a:avLst/>
          </a:prstGeom>
          <a:noFill/>
        </p:spPr>
        <p:txBody>
          <a:bodyPr wrap="none" rtlCol="0">
            <a:spAutoFit/>
          </a:bodyPr>
          <a:lstStyle/>
          <a:p>
            <a:r>
              <a:rPr lang="de-DE" sz="1100" dirty="0" smtClean="0">
                <a:latin typeface="+mn-lt"/>
              </a:rPr>
              <a:t>Quelle: GfK, Härschel, Reif</a:t>
            </a:r>
            <a:endParaRPr lang="de-DE" sz="1100" dirty="0">
              <a:latin typeface="+mn-lt"/>
            </a:endParaRPr>
          </a:p>
        </p:txBody>
      </p:sp>
    </p:spTree>
    <p:extLst>
      <p:ext uri="{BB962C8B-B14F-4D97-AF65-F5344CB8AC3E}">
        <p14:creationId xmlns:p14="http://schemas.microsoft.com/office/powerpoint/2010/main" val="125576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36</a:t>
            </a:fld>
            <a:endParaRPr lang="en-US" dirty="0"/>
          </a:p>
        </p:txBody>
      </p:sp>
      <p:sp>
        <p:nvSpPr>
          <p:cNvPr id="6" name="Rechteck 5"/>
          <p:cNvSpPr/>
          <p:nvPr/>
        </p:nvSpPr>
        <p:spPr>
          <a:xfrm>
            <a:off x="1907704" y="1974031"/>
            <a:ext cx="6696744" cy="1754326"/>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r>
              <a:rPr lang="de-DE" dirty="0">
                <a:solidFill>
                  <a:schemeClr val="bg1"/>
                </a:solidFill>
                <a:latin typeface="+mn-lt"/>
              </a:rPr>
              <a:t>wuchsen </a:t>
            </a:r>
            <a:r>
              <a:rPr lang="de-DE" dirty="0" smtClean="0">
                <a:solidFill>
                  <a:schemeClr val="bg1"/>
                </a:solidFill>
                <a:latin typeface="+mn-lt"/>
              </a:rPr>
              <a:t>mit dem Terroranschlag 9/11 auf</a:t>
            </a:r>
          </a:p>
          <a:p>
            <a:pPr marL="285750" indent="-285750">
              <a:buFont typeface="Arial" panose="020B0604020202020204" pitchFamily="34" charset="0"/>
              <a:buChar char="•"/>
            </a:pPr>
            <a:r>
              <a:rPr lang="de-DE" dirty="0">
                <a:solidFill>
                  <a:schemeClr val="bg1"/>
                </a:solidFill>
                <a:latin typeface="+mn-lt"/>
              </a:rPr>
              <a:t>Internetboom und </a:t>
            </a:r>
            <a:r>
              <a:rPr lang="de-DE" dirty="0" smtClean="0">
                <a:solidFill>
                  <a:schemeClr val="bg1"/>
                </a:solidFill>
                <a:latin typeface="+mn-lt"/>
              </a:rPr>
              <a:t>Globalisierung</a:t>
            </a:r>
            <a:endParaRPr lang="de-DE" dirty="0">
              <a:solidFill>
                <a:schemeClr val="bg1"/>
              </a:solidFill>
              <a:latin typeface="+mn-lt"/>
            </a:endParaRPr>
          </a:p>
          <a:p>
            <a:pPr marL="285750" indent="-285750">
              <a:buFont typeface="Arial" panose="020B0604020202020204" pitchFamily="34" charset="0"/>
              <a:buChar char="•"/>
            </a:pPr>
            <a:r>
              <a:rPr lang="de-DE" dirty="0">
                <a:solidFill>
                  <a:schemeClr val="bg1"/>
                </a:solidFill>
                <a:latin typeface="+mn-lt"/>
              </a:rPr>
              <a:t>gut ausgebildet, oft Hochschulabschluss</a:t>
            </a:r>
          </a:p>
          <a:p>
            <a:pPr marL="285750" indent="-285750">
              <a:buFont typeface="Arial" panose="020B0604020202020204" pitchFamily="34" charset="0"/>
              <a:buChar char="•"/>
            </a:pPr>
            <a:r>
              <a:rPr lang="de-DE" dirty="0" smtClean="0">
                <a:solidFill>
                  <a:schemeClr val="bg1"/>
                </a:solidFill>
                <a:latin typeface="+mn-lt"/>
              </a:rPr>
              <a:t>1. </a:t>
            </a:r>
            <a:r>
              <a:rPr lang="de-DE" dirty="0">
                <a:solidFill>
                  <a:schemeClr val="bg1"/>
                </a:solidFill>
                <a:latin typeface="+mn-lt"/>
              </a:rPr>
              <a:t>Generation Digital </a:t>
            </a:r>
            <a:r>
              <a:rPr lang="de-DE" dirty="0" smtClean="0">
                <a:solidFill>
                  <a:schemeClr val="bg1"/>
                </a:solidFill>
                <a:latin typeface="+mn-lt"/>
              </a:rPr>
              <a:t>Natives - Playstation, Social Media, </a:t>
            </a:r>
            <a:r>
              <a:rPr lang="de-DE" dirty="0">
                <a:solidFill>
                  <a:schemeClr val="bg1"/>
                </a:solidFill>
                <a:latin typeface="+mn-lt"/>
              </a:rPr>
              <a:t>R</a:t>
            </a:r>
            <a:r>
              <a:rPr lang="de-DE" dirty="0" smtClean="0">
                <a:solidFill>
                  <a:schemeClr val="bg1"/>
                </a:solidFill>
                <a:latin typeface="+mn-lt"/>
              </a:rPr>
              <a:t>eality TV</a:t>
            </a:r>
          </a:p>
          <a:p>
            <a:pPr marL="285750" indent="-285750">
              <a:buFont typeface="Arial" panose="020B0604020202020204" pitchFamily="34" charset="0"/>
              <a:buChar char="•"/>
            </a:pPr>
            <a:r>
              <a:rPr lang="de-DE" dirty="0" smtClean="0">
                <a:solidFill>
                  <a:schemeClr val="bg1"/>
                </a:solidFill>
                <a:latin typeface="+mn-lt"/>
              </a:rPr>
              <a:t>technologieaffiner</a:t>
            </a:r>
            <a:r>
              <a:rPr lang="de-DE" dirty="0">
                <a:solidFill>
                  <a:schemeClr val="bg1"/>
                </a:solidFill>
                <a:latin typeface="+mn-lt"/>
              </a:rPr>
              <a:t> Lebensstil </a:t>
            </a:r>
            <a:endParaRPr lang="de-DE" dirty="0" smtClean="0">
              <a:solidFill>
                <a:schemeClr val="bg1"/>
              </a:solidFill>
              <a:latin typeface="+mn-lt"/>
            </a:endParaRPr>
          </a:p>
          <a:p>
            <a:pPr marL="285750" indent="-285750">
              <a:buFont typeface="Arial" panose="020B0604020202020204" pitchFamily="34" charset="0"/>
              <a:buChar char="•"/>
            </a:pPr>
            <a:r>
              <a:rPr lang="de-DE" dirty="0" smtClean="0">
                <a:solidFill>
                  <a:schemeClr val="bg1"/>
                </a:solidFill>
                <a:latin typeface="+mn-lt"/>
              </a:rPr>
              <a:t>Arbeit: Freiheit und Flexibilität</a:t>
            </a:r>
            <a:endParaRPr lang="de-DE" dirty="0">
              <a:solidFill>
                <a:schemeClr val="bg1"/>
              </a:solidFill>
              <a:latin typeface="+mn-lt"/>
            </a:endParaRPr>
          </a:p>
        </p:txBody>
      </p:sp>
      <p:sp>
        <p:nvSpPr>
          <p:cNvPr id="7" name="Pfeil nach rechts 6"/>
          <p:cNvSpPr/>
          <p:nvPr/>
        </p:nvSpPr>
        <p:spPr>
          <a:xfrm>
            <a:off x="4089727" y="1391580"/>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1907704" y="1340768"/>
            <a:ext cx="1872208"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Generation Y</a:t>
            </a:r>
            <a:endParaRPr lang="de-DE" sz="2400" dirty="0" smtClean="0">
              <a:solidFill>
                <a:schemeClr val="bg1"/>
              </a:solidFill>
              <a:latin typeface="+mn-lt"/>
            </a:endParaRPr>
          </a:p>
        </p:txBody>
      </p:sp>
      <p:sp>
        <p:nvSpPr>
          <p:cNvPr id="21" name="Rechteck 20"/>
          <p:cNvSpPr/>
          <p:nvPr/>
        </p:nvSpPr>
        <p:spPr>
          <a:xfrm>
            <a:off x="4932040" y="1340768"/>
            <a:ext cx="3657550"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Millennials, die Flexiblen</a:t>
            </a:r>
            <a:endParaRPr lang="de-DE" sz="2400" dirty="0" smtClean="0">
              <a:solidFill>
                <a:schemeClr val="bg1"/>
              </a:solidFill>
              <a:latin typeface="+mn-lt"/>
            </a:endParaRPr>
          </a:p>
        </p:txBody>
      </p:sp>
      <p:sp>
        <p:nvSpPr>
          <p:cNvPr id="22" name="Rechteck 21"/>
          <p:cNvSpPr/>
          <p:nvPr/>
        </p:nvSpPr>
        <p:spPr>
          <a:xfrm>
            <a:off x="1892846" y="3846239"/>
            <a:ext cx="6696744" cy="923330"/>
          </a:xfrm>
          <a:prstGeom prst="rect">
            <a:avLst/>
          </a:prstGeom>
          <a:solidFill>
            <a:srgbClr val="F07823"/>
          </a:solidFill>
        </p:spPr>
        <p:txBody>
          <a:bodyPr wrap="square" rtlCol="0">
            <a:spAutoFit/>
          </a:bodyPr>
          <a:lstStyle/>
          <a:p>
            <a:pPr marL="285750" indent="-285750">
              <a:buFont typeface="Arial" panose="020B0604020202020204" pitchFamily="34" charset="0"/>
              <a:buChar char="•"/>
            </a:pPr>
            <a:r>
              <a:rPr lang="de-DE" dirty="0">
                <a:solidFill>
                  <a:schemeClr val="bg1"/>
                </a:solidFill>
                <a:latin typeface="+mn-lt"/>
              </a:rPr>
              <a:t>Diversität - Konkurrenz der Freizeitangebote</a:t>
            </a:r>
          </a:p>
          <a:p>
            <a:pPr marL="285750" indent="-285750">
              <a:buFont typeface="Arial" panose="020B0604020202020204" pitchFamily="34" charset="0"/>
              <a:buChar char="•"/>
            </a:pPr>
            <a:r>
              <a:rPr lang="de-DE" dirty="0" smtClean="0">
                <a:solidFill>
                  <a:schemeClr val="bg1"/>
                </a:solidFill>
                <a:latin typeface="+mn-lt"/>
              </a:rPr>
              <a:t>Sie müssen </a:t>
            </a:r>
            <a:r>
              <a:rPr lang="de-DE" dirty="0">
                <a:solidFill>
                  <a:schemeClr val="bg1"/>
                </a:solidFill>
                <a:latin typeface="+mn-lt"/>
              </a:rPr>
              <a:t>ihren eigenen Weg durch den Dschungel der Optionen zu </a:t>
            </a:r>
            <a:r>
              <a:rPr lang="de-DE" dirty="0" smtClean="0">
                <a:solidFill>
                  <a:schemeClr val="bg1"/>
                </a:solidFill>
                <a:latin typeface="+mn-lt"/>
              </a:rPr>
              <a:t>finden</a:t>
            </a:r>
          </a:p>
        </p:txBody>
      </p:sp>
      <p:sp>
        <p:nvSpPr>
          <p:cNvPr id="9" name="Rechteck 8"/>
          <p:cNvSpPr/>
          <p:nvPr/>
        </p:nvSpPr>
        <p:spPr>
          <a:xfrm>
            <a:off x="1907704" y="5446385"/>
            <a:ext cx="6696744" cy="430887"/>
          </a:xfrm>
          <a:prstGeom prst="rect">
            <a:avLst/>
          </a:prstGeom>
          <a:solidFill>
            <a:schemeClr val="accent3">
              <a:lumMod val="60000"/>
              <a:lumOff val="40000"/>
            </a:schemeClr>
          </a:solidFill>
        </p:spPr>
        <p:txBody>
          <a:bodyPr wrap="square" rtlCol="0">
            <a:spAutoFit/>
          </a:bodyPr>
          <a:lstStyle/>
          <a:p>
            <a:r>
              <a:rPr lang="en-US" sz="2200" dirty="0">
                <a:solidFill>
                  <a:schemeClr val="bg1"/>
                </a:solidFill>
                <a:latin typeface="+mn-lt"/>
              </a:rPr>
              <a:t>2025 </a:t>
            </a:r>
            <a:r>
              <a:rPr lang="en-US" sz="2200" dirty="0" smtClean="0">
                <a:solidFill>
                  <a:schemeClr val="bg1"/>
                </a:solidFill>
                <a:latin typeface="+mn-lt"/>
              </a:rPr>
              <a:t>die Mittelschicht und zwischen </a:t>
            </a:r>
            <a:r>
              <a:rPr lang="en-US" sz="2200" dirty="0">
                <a:solidFill>
                  <a:schemeClr val="bg1"/>
                </a:solidFill>
                <a:latin typeface="+mn-lt"/>
              </a:rPr>
              <a:t>30 und 45 Jahre alt</a:t>
            </a:r>
            <a:endParaRPr lang="de-DE" sz="2200" dirty="0">
              <a:solidFill>
                <a:schemeClr val="bg1"/>
              </a:solidFill>
              <a:latin typeface="+mn-lt"/>
            </a:endParaRPr>
          </a:p>
        </p:txBody>
      </p:sp>
      <p:sp>
        <p:nvSpPr>
          <p:cNvPr id="10" name="Rechteck 9"/>
          <p:cNvSpPr/>
          <p:nvPr/>
        </p:nvSpPr>
        <p:spPr>
          <a:xfrm>
            <a:off x="1907704" y="4889371"/>
            <a:ext cx="6696744" cy="369332"/>
          </a:xfrm>
          <a:prstGeom prst="rect">
            <a:avLst/>
          </a:prstGeom>
          <a:solidFill>
            <a:schemeClr val="bg2">
              <a:lumMod val="25000"/>
            </a:schemeClr>
          </a:solidFill>
        </p:spPr>
        <p:txBody>
          <a:bodyPr wrap="square" rtlCol="0">
            <a:spAutoFit/>
          </a:bodyPr>
          <a:lstStyle/>
          <a:p>
            <a:r>
              <a:rPr lang="en-US" dirty="0" smtClean="0">
                <a:solidFill>
                  <a:schemeClr val="bg1"/>
                </a:solidFill>
                <a:latin typeface="+mn-lt"/>
              </a:rPr>
              <a:t>Kommunikation: Tablet, Smartphone, Textmessage, Social Media</a:t>
            </a:r>
            <a:endParaRPr lang="de-DE" dirty="0" smtClean="0">
              <a:solidFill>
                <a:schemeClr val="bg1"/>
              </a:solidFill>
              <a:latin typeface="+mn-lt"/>
            </a:endParaRPr>
          </a:p>
        </p:txBody>
      </p:sp>
      <p:sp>
        <p:nvSpPr>
          <p:cNvPr id="11" name="Textfeld 10"/>
          <p:cNvSpPr txBox="1"/>
          <p:nvPr/>
        </p:nvSpPr>
        <p:spPr>
          <a:xfrm>
            <a:off x="6921917" y="5938688"/>
            <a:ext cx="2029723" cy="261610"/>
          </a:xfrm>
          <a:prstGeom prst="rect">
            <a:avLst/>
          </a:prstGeom>
          <a:noFill/>
        </p:spPr>
        <p:txBody>
          <a:bodyPr wrap="none" rtlCol="0">
            <a:spAutoFit/>
          </a:bodyPr>
          <a:lstStyle/>
          <a:p>
            <a:r>
              <a:rPr lang="de-DE" sz="1100" dirty="0" smtClean="0">
                <a:latin typeface="+mn-lt"/>
              </a:rPr>
              <a:t>Quelle: GfK, zukunftsintitut, Reif</a:t>
            </a:r>
            <a:endParaRPr lang="de-DE" sz="1100" dirty="0">
              <a:latin typeface="+mn-lt"/>
            </a:endParaRPr>
          </a:p>
        </p:txBody>
      </p:sp>
    </p:spTree>
    <p:extLst>
      <p:ext uri="{BB962C8B-B14F-4D97-AF65-F5344CB8AC3E}">
        <p14:creationId xmlns:p14="http://schemas.microsoft.com/office/powerpoint/2010/main" val="253655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37</a:t>
            </a:fld>
            <a:endParaRPr lang="en-US" dirty="0"/>
          </a:p>
        </p:txBody>
      </p:sp>
      <p:sp>
        <p:nvSpPr>
          <p:cNvPr id="6" name="Rechteck 5"/>
          <p:cNvSpPr/>
          <p:nvPr/>
        </p:nvSpPr>
        <p:spPr>
          <a:xfrm>
            <a:off x="1907704" y="1974031"/>
            <a:ext cx="6696744" cy="2031325"/>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r>
              <a:rPr lang="de-DE" dirty="0" smtClean="0">
                <a:solidFill>
                  <a:schemeClr val="bg1"/>
                </a:solidFill>
                <a:latin typeface="+mn-lt"/>
              </a:rPr>
              <a:t>Wirtschaftlicher Abschwung, Erderwärmung, Globalisierung, Arabischer Frühling</a:t>
            </a:r>
          </a:p>
          <a:p>
            <a:pPr marL="285750" indent="-285750">
              <a:buFont typeface="Arial" panose="020B0604020202020204" pitchFamily="34" charset="0"/>
              <a:buChar char="•"/>
            </a:pPr>
            <a:r>
              <a:rPr lang="de-DE" dirty="0" smtClean="0">
                <a:solidFill>
                  <a:schemeClr val="bg1"/>
                </a:solidFill>
                <a:latin typeface="+mn-lt"/>
              </a:rPr>
              <a:t>selbstverständlicher Gebrauch digitaler </a:t>
            </a:r>
            <a:r>
              <a:rPr lang="de-DE" dirty="0">
                <a:solidFill>
                  <a:schemeClr val="bg1"/>
                </a:solidFill>
                <a:latin typeface="+mn-lt"/>
              </a:rPr>
              <a:t>Technologien </a:t>
            </a:r>
            <a:r>
              <a:rPr lang="de-DE" dirty="0" smtClean="0">
                <a:solidFill>
                  <a:schemeClr val="bg1"/>
                </a:solidFill>
                <a:latin typeface="+mn-lt"/>
              </a:rPr>
              <a:t>- Cloud Computing, VR, eigene </a:t>
            </a:r>
            <a:r>
              <a:rPr lang="de-DE" dirty="0">
                <a:solidFill>
                  <a:schemeClr val="bg1"/>
                </a:solidFill>
                <a:latin typeface="+mn-lt"/>
              </a:rPr>
              <a:t>Medienkanäle, Virtuelle Kontakte werden oft gleichwertig zu persönlichen Kontakten gepflegt.</a:t>
            </a:r>
            <a:endParaRPr lang="de-DE" dirty="0" smtClean="0">
              <a:solidFill>
                <a:schemeClr val="bg1"/>
              </a:solidFill>
              <a:latin typeface="+mn-lt"/>
            </a:endParaRPr>
          </a:p>
          <a:p>
            <a:pPr marL="285750" indent="-285750">
              <a:buFont typeface="Arial" panose="020B0604020202020204" pitchFamily="34" charset="0"/>
              <a:buChar char="•"/>
            </a:pPr>
            <a:r>
              <a:rPr lang="de-DE" dirty="0" smtClean="0">
                <a:solidFill>
                  <a:schemeClr val="bg1"/>
                </a:solidFill>
                <a:latin typeface="+mn-lt"/>
              </a:rPr>
              <a:t>Google, Wikipedia</a:t>
            </a:r>
          </a:p>
          <a:p>
            <a:pPr marL="285750" indent="-285750">
              <a:buFont typeface="Arial" panose="020B0604020202020204" pitchFamily="34" charset="0"/>
              <a:buChar char="•"/>
            </a:pPr>
            <a:r>
              <a:rPr lang="de-DE" dirty="0" smtClean="0">
                <a:solidFill>
                  <a:schemeClr val="bg1"/>
                </a:solidFill>
                <a:latin typeface="+mn-lt"/>
              </a:rPr>
              <a:t>Karriere, Sicherheit und Stabilität</a:t>
            </a:r>
          </a:p>
        </p:txBody>
      </p:sp>
      <p:sp>
        <p:nvSpPr>
          <p:cNvPr id="7" name="Pfeil nach rechts 6"/>
          <p:cNvSpPr/>
          <p:nvPr/>
        </p:nvSpPr>
        <p:spPr>
          <a:xfrm>
            <a:off x="4089727" y="1391580"/>
            <a:ext cx="592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1907704" y="1340768"/>
            <a:ext cx="1872208"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Generation Z</a:t>
            </a:r>
            <a:endParaRPr lang="de-DE" sz="2400" dirty="0" smtClean="0">
              <a:solidFill>
                <a:schemeClr val="bg1"/>
              </a:solidFill>
              <a:latin typeface="+mn-lt"/>
            </a:endParaRPr>
          </a:p>
        </p:txBody>
      </p:sp>
      <p:sp>
        <p:nvSpPr>
          <p:cNvPr id="21" name="Rechteck 20"/>
          <p:cNvSpPr/>
          <p:nvPr/>
        </p:nvSpPr>
        <p:spPr>
          <a:xfrm>
            <a:off x="4932040" y="1340768"/>
            <a:ext cx="3657550" cy="461665"/>
          </a:xfrm>
          <a:prstGeom prst="rect">
            <a:avLst/>
          </a:prstGeom>
          <a:solidFill>
            <a:schemeClr val="accent3">
              <a:lumMod val="60000"/>
              <a:lumOff val="40000"/>
            </a:schemeClr>
          </a:solidFill>
        </p:spPr>
        <p:txBody>
          <a:bodyPr wrap="square" rtlCol="0">
            <a:spAutoFit/>
          </a:bodyPr>
          <a:lstStyle/>
          <a:p>
            <a:r>
              <a:rPr lang="en-US" sz="2400" dirty="0" smtClean="0">
                <a:solidFill>
                  <a:schemeClr val="bg1"/>
                </a:solidFill>
                <a:latin typeface="+mn-lt"/>
              </a:rPr>
              <a:t>Digital Natives, die Digitalen</a:t>
            </a:r>
            <a:endParaRPr lang="de-DE" sz="2400" dirty="0" smtClean="0">
              <a:solidFill>
                <a:schemeClr val="bg1"/>
              </a:solidFill>
              <a:latin typeface="+mn-lt"/>
            </a:endParaRPr>
          </a:p>
        </p:txBody>
      </p:sp>
      <p:sp>
        <p:nvSpPr>
          <p:cNvPr id="22" name="Rechteck 21"/>
          <p:cNvSpPr/>
          <p:nvPr/>
        </p:nvSpPr>
        <p:spPr>
          <a:xfrm>
            <a:off x="1892846" y="4067780"/>
            <a:ext cx="6696744" cy="646331"/>
          </a:xfrm>
          <a:prstGeom prst="rect">
            <a:avLst/>
          </a:prstGeom>
          <a:solidFill>
            <a:srgbClr val="F07823"/>
          </a:solidFill>
        </p:spPr>
        <p:txBody>
          <a:bodyPr wrap="square" rtlCol="0">
            <a:spAutoFit/>
          </a:bodyPr>
          <a:lstStyle/>
          <a:p>
            <a:pPr marL="285750" indent="-285750">
              <a:buFont typeface="Arial" panose="020B0604020202020204" pitchFamily="34" charset="0"/>
              <a:buChar char="•"/>
            </a:pPr>
            <a:r>
              <a:rPr lang="de-DE" dirty="0">
                <a:solidFill>
                  <a:schemeClr val="bg1"/>
                </a:solidFill>
                <a:latin typeface="+mn-lt"/>
              </a:rPr>
              <a:t> </a:t>
            </a:r>
            <a:r>
              <a:rPr lang="de-DE" dirty="0" smtClean="0">
                <a:solidFill>
                  <a:schemeClr val="bg1"/>
                </a:solidFill>
                <a:latin typeface="+mn-lt"/>
              </a:rPr>
              <a:t>keine klare </a:t>
            </a:r>
            <a:r>
              <a:rPr lang="de-DE" dirty="0">
                <a:solidFill>
                  <a:schemeClr val="bg1"/>
                </a:solidFill>
                <a:latin typeface="+mn-lt"/>
              </a:rPr>
              <a:t>Abgrenzung zwischen realer und virtueller Welt </a:t>
            </a:r>
            <a:r>
              <a:rPr lang="de-DE" dirty="0" smtClean="0">
                <a:solidFill>
                  <a:schemeClr val="bg1"/>
                </a:solidFill>
                <a:latin typeface="+mn-lt"/>
              </a:rPr>
              <a:t>mehr  ??????</a:t>
            </a:r>
          </a:p>
        </p:txBody>
      </p:sp>
      <p:sp>
        <p:nvSpPr>
          <p:cNvPr id="9" name="Rechteck 8"/>
          <p:cNvSpPr/>
          <p:nvPr/>
        </p:nvSpPr>
        <p:spPr>
          <a:xfrm>
            <a:off x="1907704" y="5446385"/>
            <a:ext cx="6696744" cy="430887"/>
          </a:xfrm>
          <a:prstGeom prst="rect">
            <a:avLst/>
          </a:prstGeom>
          <a:solidFill>
            <a:schemeClr val="accent3">
              <a:lumMod val="60000"/>
              <a:lumOff val="40000"/>
            </a:schemeClr>
          </a:solidFill>
        </p:spPr>
        <p:txBody>
          <a:bodyPr wrap="square" rtlCol="0">
            <a:spAutoFit/>
          </a:bodyPr>
          <a:lstStyle/>
          <a:p>
            <a:r>
              <a:rPr lang="en-US" sz="2200" dirty="0">
                <a:solidFill>
                  <a:schemeClr val="bg1"/>
                </a:solidFill>
                <a:latin typeface="+mn-lt"/>
              </a:rPr>
              <a:t>2025 </a:t>
            </a:r>
            <a:r>
              <a:rPr lang="en-US" sz="2200" dirty="0" smtClean="0">
                <a:solidFill>
                  <a:schemeClr val="bg1"/>
                </a:solidFill>
                <a:latin typeface="+mn-lt"/>
              </a:rPr>
              <a:t>die Trendsetter und unter 30 </a:t>
            </a:r>
            <a:r>
              <a:rPr lang="en-US" sz="2200" dirty="0">
                <a:solidFill>
                  <a:schemeClr val="bg1"/>
                </a:solidFill>
                <a:latin typeface="+mn-lt"/>
              </a:rPr>
              <a:t>J</a:t>
            </a:r>
            <a:r>
              <a:rPr lang="en-US" sz="2200" dirty="0" smtClean="0">
                <a:solidFill>
                  <a:schemeClr val="bg1"/>
                </a:solidFill>
                <a:latin typeface="+mn-lt"/>
              </a:rPr>
              <a:t>ahre alt</a:t>
            </a:r>
            <a:endParaRPr lang="de-DE" sz="2200" dirty="0">
              <a:solidFill>
                <a:schemeClr val="bg1"/>
              </a:solidFill>
              <a:latin typeface="+mn-lt"/>
            </a:endParaRPr>
          </a:p>
        </p:txBody>
      </p:sp>
      <p:sp>
        <p:nvSpPr>
          <p:cNvPr id="10" name="Rechteck 9"/>
          <p:cNvSpPr/>
          <p:nvPr/>
        </p:nvSpPr>
        <p:spPr>
          <a:xfrm>
            <a:off x="1907704" y="4759012"/>
            <a:ext cx="6696744" cy="646331"/>
          </a:xfrm>
          <a:prstGeom prst="rect">
            <a:avLst/>
          </a:prstGeom>
          <a:solidFill>
            <a:schemeClr val="bg2">
              <a:lumMod val="25000"/>
            </a:schemeClr>
          </a:solidFill>
        </p:spPr>
        <p:txBody>
          <a:bodyPr wrap="square" rtlCol="0">
            <a:spAutoFit/>
          </a:bodyPr>
          <a:lstStyle/>
          <a:p>
            <a:r>
              <a:rPr lang="en-US" dirty="0" smtClean="0">
                <a:solidFill>
                  <a:schemeClr val="bg1"/>
                </a:solidFill>
                <a:latin typeface="+mn-lt"/>
              </a:rPr>
              <a:t>Kommunikation: </a:t>
            </a:r>
            <a:r>
              <a:rPr lang="en-US" dirty="0">
                <a:solidFill>
                  <a:schemeClr val="bg1"/>
                </a:solidFill>
                <a:latin typeface="+mn-lt"/>
              </a:rPr>
              <a:t>digital </a:t>
            </a:r>
            <a:r>
              <a:rPr lang="en-US" dirty="0" smtClean="0">
                <a:solidFill>
                  <a:schemeClr val="bg1"/>
                </a:solidFill>
                <a:latin typeface="+mn-lt"/>
              </a:rPr>
              <a:t>- Social Media, </a:t>
            </a:r>
            <a:r>
              <a:rPr lang="en-US" dirty="0" err="1">
                <a:solidFill>
                  <a:schemeClr val="bg1"/>
                </a:solidFill>
                <a:latin typeface="+mn-lt"/>
              </a:rPr>
              <a:t>s</a:t>
            </a:r>
            <a:r>
              <a:rPr lang="en-US" dirty="0" err="1" smtClean="0">
                <a:solidFill>
                  <a:schemeClr val="bg1"/>
                </a:solidFill>
                <a:latin typeface="+mn-lt"/>
              </a:rPr>
              <a:t>prachgesteuert</a:t>
            </a:r>
            <a:r>
              <a:rPr lang="en-US" dirty="0" smtClean="0">
                <a:solidFill>
                  <a:schemeClr val="bg1"/>
                </a:solidFill>
                <a:latin typeface="+mn-lt"/>
              </a:rPr>
              <a:t>, augmented Media + ????</a:t>
            </a:r>
            <a:endParaRPr lang="de-DE" dirty="0" smtClean="0">
              <a:solidFill>
                <a:schemeClr val="bg1"/>
              </a:solidFill>
              <a:latin typeface="+mn-lt"/>
            </a:endParaRPr>
          </a:p>
        </p:txBody>
      </p:sp>
      <p:sp>
        <p:nvSpPr>
          <p:cNvPr id="11" name="Textfeld 10"/>
          <p:cNvSpPr txBox="1"/>
          <p:nvPr/>
        </p:nvSpPr>
        <p:spPr>
          <a:xfrm>
            <a:off x="6921917" y="5938688"/>
            <a:ext cx="2029723" cy="261610"/>
          </a:xfrm>
          <a:prstGeom prst="rect">
            <a:avLst/>
          </a:prstGeom>
          <a:noFill/>
        </p:spPr>
        <p:txBody>
          <a:bodyPr wrap="none" rtlCol="0">
            <a:spAutoFit/>
          </a:bodyPr>
          <a:lstStyle/>
          <a:p>
            <a:r>
              <a:rPr lang="de-DE" sz="1100" dirty="0" smtClean="0">
                <a:latin typeface="+mn-lt"/>
              </a:rPr>
              <a:t>Quelle: GfK, zukunftsintitut, Reif</a:t>
            </a:r>
            <a:endParaRPr lang="de-DE" sz="1100" dirty="0">
              <a:latin typeface="+mn-lt"/>
            </a:endParaRPr>
          </a:p>
        </p:txBody>
      </p:sp>
    </p:spTree>
    <p:extLst>
      <p:ext uri="{BB962C8B-B14F-4D97-AF65-F5344CB8AC3E}">
        <p14:creationId xmlns:p14="http://schemas.microsoft.com/office/powerpoint/2010/main" val="124594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38</a:t>
            </a:fld>
            <a:endParaRPr lang="en-US" dirty="0"/>
          </a:p>
        </p:txBody>
      </p:sp>
      <p:sp>
        <p:nvSpPr>
          <p:cNvPr id="27" name="Textfeld 26"/>
          <p:cNvSpPr txBox="1"/>
          <p:nvPr/>
        </p:nvSpPr>
        <p:spPr>
          <a:xfrm>
            <a:off x="1547664" y="692696"/>
            <a:ext cx="7668446" cy="1323439"/>
          </a:xfrm>
          <a:prstGeom prst="rect">
            <a:avLst/>
          </a:prstGeom>
          <a:noFill/>
        </p:spPr>
        <p:txBody>
          <a:bodyPr wrap="none" rtlCol="0">
            <a:spAutoFit/>
          </a:bodyPr>
          <a:lstStyle/>
          <a:p>
            <a:r>
              <a:rPr lang="de-DE" sz="2400" dirty="0" smtClean="0">
                <a:latin typeface="+mn-lt"/>
              </a:rPr>
              <a:t>Wer kann das Publikum der Zukunft sein?</a:t>
            </a:r>
          </a:p>
          <a:p>
            <a:r>
              <a:rPr lang="de-DE" dirty="0" smtClean="0">
                <a:latin typeface="+mn-lt"/>
              </a:rPr>
              <a:t>Ein Blick auf die heutigen Jugend – Sinus Lebenswelten u18</a:t>
            </a:r>
          </a:p>
          <a:p>
            <a:r>
              <a:rPr lang="de-DE" dirty="0" smtClean="0">
                <a:latin typeface="+mn-lt"/>
              </a:rPr>
              <a:t>Voraussetzung für </a:t>
            </a:r>
            <a:r>
              <a:rPr lang="de-DE" dirty="0">
                <a:latin typeface="+mn-lt"/>
              </a:rPr>
              <a:t>das Publikum 2025: </a:t>
            </a:r>
            <a:r>
              <a:rPr lang="de-DE" dirty="0" smtClean="0">
                <a:latin typeface="+mn-lt"/>
              </a:rPr>
              <a:t>erfolgreiche </a:t>
            </a:r>
            <a:r>
              <a:rPr lang="de-DE" dirty="0">
                <a:latin typeface="+mn-lt"/>
              </a:rPr>
              <a:t>Ansprache junger Menschen</a:t>
            </a:r>
            <a:endParaRPr lang="de-DE" dirty="0" smtClean="0">
              <a:latin typeface="+mn-lt"/>
            </a:endParaRPr>
          </a:p>
          <a:p>
            <a:endParaRPr lang="de-DE" sz="2000" dirty="0">
              <a:latin typeface="+mn-lt"/>
            </a:endParaRPr>
          </a:p>
        </p:txBody>
      </p:sp>
      <p:sp>
        <p:nvSpPr>
          <p:cNvPr id="28" name="Textfeld 27"/>
          <p:cNvSpPr txBox="1"/>
          <p:nvPr/>
        </p:nvSpPr>
        <p:spPr>
          <a:xfrm>
            <a:off x="7373926" y="6466673"/>
            <a:ext cx="1770074" cy="338554"/>
          </a:xfrm>
          <a:prstGeom prst="rect">
            <a:avLst/>
          </a:prstGeom>
          <a:noFill/>
        </p:spPr>
        <p:txBody>
          <a:bodyPr wrap="square" rtlCol="0">
            <a:spAutoFit/>
          </a:bodyPr>
          <a:lstStyle/>
          <a:p>
            <a:r>
              <a:rPr lang="de-DE" sz="800" dirty="0" smtClean="0">
                <a:latin typeface="+mn-lt"/>
              </a:rPr>
              <a:t>Quelle</a:t>
            </a:r>
            <a:r>
              <a:rPr lang="de-DE" sz="800" dirty="0">
                <a:latin typeface="+mn-lt"/>
              </a:rPr>
              <a:t>: SINUS-Jugendstudie </a:t>
            </a:r>
            <a:r>
              <a:rPr lang="de-DE" sz="800" dirty="0" smtClean="0">
                <a:latin typeface="+mn-lt"/>
              </a:rPr>
              <a:t>2016, aus Spiegelonline 26.4.2016</a:t>
            </a:r>
            <a:endParaRPr lang="de-DE" sz="800" dirty="0">
              <a:latin typeface="+mn-lt"/>
            </a:endParaRPr>
          </a:p>
        </p:txBody>
      </p:sp>
      <p:pic>
        <p:nvPicPr>
          <p:cNvPr id="11266" name="Picture 2" descr="Die SINUS-Jugendstudie teilt die 14- bis 17-Jährigen in sieben verschiedenen Lebenswelten ein."/>
          <p:cNvPicPr>
            <a:picLocks noChangeAspect="1" noChangeArrowheads="1"/>
          </p:cNvPicPr>
          <p:nvPr/>
        </p:nvPicPr>
        <p:blipFill rotWithShape="1">
          <a:blip r:embed="rId3">
            <a:extLst>
              <a:ext uri="{28A0092B-C50C-407E-A947-70E740481C1C}">
                <a14:useLocalDpi xmlns:a14="http://schemas.microsoft.com/office/drawing/2010/main" val="0"/>
              </a:ext>
            </a:extLst>
          </a:blip>
          <a:srcRect l="6980" t="13216" r="8334" b="5820"/>
          <a:stretch/>
        </p:blipFill>
        <p:spPr bwMode="auto">
          <a:xfrm>
            <a:off x="75074" y="1844825"/>
            <a:ext cx="8961422"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2051720" y="2204864"/>
            <a:ext cx="4032448"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0351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39</a:t>
            </a:fld>
            <a:endParaRPr lang="en-US" dirty="0"/>
          </a:p>
        </p:txBody>
      </p:sp>
      <p:sp>
        <p:nvSpPr>
          <p:cNvPr id="28" name="Textfeld 27"/>
          <p:cNvSpPr txBox="1"/>
          <p:nvPr/>
        </p:nvSpPr>
        <p:spPr>
          <a:xfrm>
            <a:off x="7373926" y="6466673"/>
            <a:ext cx="1770074" cy="338554"/>
          </a:xfrm>
          <a:prstGeom prst="rect">
            <a:avLst/>
          </a:prstGeom>
          <a:noFill/>
        </p:spPr>
        <p:txBody>
          <a:bodyPr wrap="square" rtlCol="0">
            <a:spAutoFit/>
          </a:bodyPr>
          <a:lstStyle/>
          <a:p>
            <a:r>
              <a:rPr lang="de-DE" sz="800" dirty="0" smtClean="0">
                <a:latin typeface="+mn-lt"/>
              </a:rPr>
              <a:t>Quelle</a:t>
            </a:r>
            <a:r>
              <a:rPr lang="de-DE" sz="800" dirty="0">
                <a:latin typeface="+mn-lt"/>
              </a:rPr>
              <a:t>: SINUS-Jugendstudie </a:t>
            </a:r>
            <a:r>
              <a:rPr lang="de-DE" sz="800" dirty="0" smtClean="0">
                <a:latin typeface="+mn-lt"/>
              </a:rPr>
              <a:t>2016, aus Spiegelonline 26.4.2016</a:t>
            </a:r>
            <a:endParaRPr lang="de-DE" sz="800" dirty="0">
              <a:latin typeface="+mn-lt"/>
            </a:endParaRPr>
          </a:p>
        </p:txBody>
      </p:sp>
      <p:sp>
        <p:nvSpPr>
          <p:cNvPr id="2" name="Rechteck 1"/>
          <p:cNvSpPr/>
          <p:nvPr/>
        </p:nvSpPr>
        <p:spPr>
          <a:xfrm>
            <a:off x="1475656" y="1445483"/>
            <a:ext cx="7668344" cy="4503797"/>
          </a:xfrm>
          <a:prstGeom prst="rect">
            <a:avLst/>
          </a:prstGeom>
          <a:solidFill>
            <a:srgbClr val="92D050"/>
          </a:solidFill>
        </p:spPr>
        <p:txBody>
          <a:bodyPr wrap="square">
            <a:spAutoFit/>
          </a:bodyPr>
          <a:lstStyle/>
          <a:p>
            <a:pPr marL="342900" indent="-342900">
              <a:spcBef>
                <a:spcPts val="800"/>
              </a:spcBef>
              <a:buFont typeface="Arial" panose="020B0604020202020204" pitchFamily="34" charset="0"/>
              <a:buChar char="•"/>
            </a:pPr>
            <a:r>
              <a:rPr lang="de-DE" sz="2000" b="1" dirty="0">
                <a:latin typeface="Arial" panose="020B0604020202020204" pitchFamily="34" charset="0"/>
                <a:cs typeface="Arial" panose="020B0604020202020204" pitchFamily="34" charset="0"/>
              </a:rPr>
              <a:t>Expeditive</a:t>
            </a:r>
            <a:r>
              <a:rPr lang="de-DE" sz="2000" dirty="0">
                <a:latin typeface="Arial" panose="020B0604020202020204" pitchFamily="34" charset="0"/>
                <a:cs typeface="Arial" panose="020B0604020202020204" pitchFamily="34" charset="0"/>
              </a:rPr>
              <a:t> … das kulturelle Kapital der </a:t>
            </a:r>
            <a:r>
              <a:rPr lang="de-DE" sz="2000" dirty="0" smtClean="0">
                <a:latin typeface="Arial" panose="020B0604020202020204" pitchFamily="34" charset="0"/>
                <a:cs typeface="Arial" panose="020B0604020202020204" pitchFamily="34" charset="0"/>
              </a:rPr>
              <a:t>Expeditiven ist am </a:t>
            </a:r>
            <a:r>
              <a:rPr lang="de-DE" sz="2000" dirty="0">
                <a:latin typeface="Arial" panose="020B0604020202020204" pitchFamily="34" charset="0"/>
                <a:cs typeface="Arial" panose="020B0604020202020204" pitchFamily="34" charset="0"/>
              </a:rPr>
              <a:t>stärksten flexibel-multikulturell ausgeprägt</a:t>
            </a:r>
            <a:r>
              <a:rPr lang="de-DE" sz="2000" dirty="0" smtClean="0">
                <a:latin typeface="Arial" panose="020B0604020202020204" pitchFamily="34" charset="0"/>
                <a:cs typeface="Arial" panose="020B0604020202020204" pitchFamily="34" charset="0"/>
              </a:rPr>
              <a:t>. Rockkonzerte </a:t>
            </a:r>
            <a:r>
              <a:rPr lang="de-DE" sz="2000" dirty="0">
                <a:latin typeface="Arial" panose="020B0604020202020204" pitchFamily="34" charset="0"/>
                <a:cs typeface="Arial" panose="020B0604020202020204" pitchFamily="34" charset="0"/>
              </a:rPr>
              <a:t>bis </a:t>
            </a:r>
            <a:r>
              <a:rPr lang="de-DE" sz="2000" dirty="0" smtClean="0">
                <a:latin typeface="Arial" panose="020B0604020202020204" pitchFamily="34" charset="0"/>
                <a:cs typeface="Arial" panose="020B0604020202020204" pitchFamily="34" charset="0"/>
              </a:rPr>
              <a:t>klassischer Hochkultur, </a:t>
            </a:r>
            <a:r>
              <a:rPr lang="de-DE" sz="2000" dirty="0">
                <a:latin typeface="Arial" panose="020B0604020202020204" pitchFamily="34" charset="0"/>
                <a:cs typeface="Arial" panose="020B0604020202020204" pitchFamily="34" charset="0"/>
              </a:rPr>
              <a:t>solange man einen </a:t>
            </a:r>
            <a:r>
              <a:rPr lang="de-DE" sz="2000" dirty="0" smtClean="0">
                <a:latin typeface="Arial" panose="020B0604020202020204" pitchFamily="34" charset="0"/>
                <a:cs typeface="Arial" panose="020B0604020202020204" pitchFamily="34" charset="0"/>
              </a:rPr>
              <a:t>gewissen „Anspruch</a:t>
            </a:r>
            <a:r>
              <a:rPr lang="de-DE" sz="2000" dirty="0">
                <a:latin typeface="Arial" panose="020B0604020202020204" pitchFamily="34" charset="0"/>
                <a:cs typeface="Arial" panose="020B0604020202020204" pitchFamily="34" charset="0"/>
              </a:rPr>
              <a:t>“ darin eingelöst sieht. Expeditive sind „kulturelle </a:t>
            </a:r>
            <a:r>
              <a:rPr lang="de-DE" sz="2000" dirty="0" smtClean="0">
                <a:latin typeface="Arial" panose="020B0604020202020204" pitchFamily="34" charset="0"/>
                <a:cs typeface="Arial" panose="020B0604020202020204" pitchFamily="34" charset="0"/>
              </a:rPr>
              <a:t>Wilderer“, ihr Musikgeschmack </a:t>
            </a:r>
            <a:r>
              <a:rPr lang="de-DE" sz="2000" dirty="0">
                <a:latin typeface="Arial" panose="020B0604020202020204" pitchFamily="34" charset="0"/>
                <a:cs typeface="Arial" panose="020B0604020202020204" pitchFamily="34" charset="0"/>
              </a:rPr>
              <a:t>reicht </a:t>
            </a:r>
            <a:r>
              <a:rPr lang="de-DE" sz="2000" dirty="0" smtClean="0">
                <a:latin typeface="Arial" panose="020B0604020202020204" pitchFamily="34" charset="0"/>
                <a:cs typeface="Arial" panose="020B0604020202020204" pitchFamily="34" charset="0"/>
              </a:rPr>
              <a:t>von </a:t>
            </a:r>
            <a:r>
              <a:rPr lang="de-DE" sz="2000" dirty="0">
                <a:latin typeface="Arial" panose="020B0604020202020204" pitchFamily="34" charset="0"/>
                <a:cs typeface="Arial" panose="020B0604020202020204" pitchFamily="34" charset="0"/>
              </a:rPr>
              <a:t>den </a:t>
            </a:r>
            <a:r>
              <a:rPr lang="de-DE" sz="2000" dirty="0" smtClean="0">
                <a:latin typeface="Arial" panose="020B0604020202020204" pitchFamily="34" charset="0"/>
                <a:cs typeface="Arial" panose="020B0604020202020204" pitchFamily="34" charset="0"/>
              </a:rPr>
              <a:t>klassischen Stücken </a:t>
            </a:r>
            <a:r>
              <a:rPr lang="de-DE" sz="2000" dirty="0">
                <a:latin typeface="Arial" panose="020B0604020202020204" pitchFamily="34" charset="0"/>
                <a:cs typeface="Arial" panose="020B0604020202020204" pitchFamily="34" charset="0"/>
              </a:rPr>
              <a:t>Mozarts über </a:t>
            </a:r>
            <a:r>
              <a:rPr lang="de-DE" sz="2000" dirty="0" smtClean="0">
                <a:latin typeface="Arial" panose="020B0604020202020204" pitchFamily="34" charset="0"/>
                <a:cs typeface="Arial" panose="020B0604020202020204" pitchFamily="34" charset="0"/>
              </a:rPr>
              <a:t>elektro-minimalistische </a:t>
            </a:r>
            <a:r>
              <a:rPr lang="de-DE" sz="2000" dirty="0">
                <a:latin typeface="Arial" panose="020B0604020202020204" pitchFamily="34" charset="0"/>
                <a:cs typeface="Arial" panose="020B0604020202020204" pitchFamily="34" charset="0"/>
              </a:rPr>
              <a:t>Klänge bis </a:t>
            </a:r>
            <a:r>
              <a:rPr lang="de-DE" sz="2000" dirty="0" smtClean="0">
                <a:latin typeface="Arial" panose="020B0604020202020204" pitchFamily="34" charset="0"/>
                <a:cs typeface="Arial" panose="020B0604020202020204" pitchFamily="34" charset="0"/>
              </a:rPr>
              <a:t>zu </a:t>
            </a:r>
            <a:r>
              <a:rPr lang="de-DE" sz="2000" dirty="0">
                <a:latin typeface="Arial" panose="020B0604020202020204" pitchFamily="34" charset="0"/>
                <a:cs typeface="Arial" panose="020B0604020202020204" pitchFamily="34" charset="0"/>
              </a:rPr>
              <a:t>satirischen Skandalrappern – Hauptsache etwas Besonderes</a:t>
            </a:r>
            <a:endParaRPr lang="de-DE" sz="2000" dirty="0" smtClean="0">
              <a:latin typeface="Arial" panose="020B0604020202020204" pitchFamily="34" charset="0"/>
              <a:cs typeface="Arial" panose="020B0604020202020204" pitchFamily="34" charset="0"/>
            </a:endParaRPr>
          </a:p>
          <a:p>
            <a:pPr marL="342900" indent="-342900">
              <a:spcBef>
                <a:spcPts val="800"/>
              </a:spcBef>
              <a:buFont typeface="Arial" panose="020B0604020202020204" pitchFamily="34" charset="0"/>
              <a:buChar char="•"/>
            </a:pPr>
            <a:r>
              <a:rPr lang="de-DE" sz="2000" b="1" dirty="0" smtClean="0">
                <a:latin typeface="Arial" panose="020B0604020202020204" pitchFamily="34" charset="0"/>
                <a:cs typeface="Arial" panose="020B0604020202020204" pitchFamily="34" charset="0"/>
              </a:rPr>
              <a:t>Sozialökologische</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an </a:t>
            </a:r>
            <a:r>
              <a:rPr lang="de-DE" sz="2000" dirty="0">
                <a:latin typeface="Arial" panose="020B0604020202020204" pitchFamily="34" charset="0"/>
                <a:cs typeface="Arial" panose="020B0604020202020204" pitchFamily="34" charset="0"/>
              </a:rPr>
              <a:t>Kunst sind Sozialökologische sehr interessiert, insbesondere „</a:t>
            </a:r>
            <a:r>
              <a:rPr lang="de-DE" sz="2000" dirty="0" smtClean="0">
                <a:latin typeface="Arial" panose="020B0604020202020204" pitchFamily="34" charset="0"/>
                <a:cs typeface="Arial" panose="020B0604020202020204" pitchFamily="34" charset="0"/>
              </a:rPr>
              <a:t>alternative Kunst</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Street-Art, </a:t>
            </a:r>
            <a:r>
              <a:rPr lang="de-DE" sz="2000" dirty="0">
                <a:latin typeface="Arial" panose="020B0604020202020204" pitchFamily="34" charset="0"/>
                <a:cs typeface="Arial" panose="020B0604020202020204" pitchFamily="34" charset="0"/>
              </a:rPr>
              <a:t>Poetry Slams). Kunst ist </a:t>
            </a:r>
            <a:r>
              <a:rPr lang="de-DE" sz="2000" dirty="0" smtClean="0">
                <a:latin typeface="Arial" panose="020B0604020202020204" pitchFamily="34" charset="0"/>
                <a:cs typeface="Arial" panose="020B0604020202020204" pitchFamily="34" charset="0"/>
              </a:rPr>
              <a:t>besonders </a:t>
            </a:r>
            <a:r>
              <a:rPr lang="de-DE" sz="2000" dirty="0">
                <a:latin typeface="Arial" panose="020B0604020202020204" pitchFamily="34" charset="0"/>
                <a:cs typeface="Arial" panose="020B0604020202020204" pitchFamily="34" charset="0"/>
              </a:rPr>
              <a:t>spannend, wenn sie </a:t>
            </a:r>
            <a:r>
              <a:rPr lang="de-DE" sz="2000" dirty="0" smtClean="0">
                <a:latin typeface="Arial" panose="020B0604020202020204" pitchFamily="34" charset="0"/>
                <a:cs typeface="Arial" panose="020B0604020202020204" pitchFamily="34" charset="0"/>
              </a:rPr>
              <a:t>sozialkritisch ist. </a:t>
            </a:r>
            <a:r>
              <a:rPr lang="de-DE" sz="2000" dirty="0">
                <a:latin typeface="Arial" panose="020B0604020202020204" pitchFamily="34" charset="0"/>
                <a:cs typeface="Arial" panose="020B0604020202020204" pitchFamily="34" charset="0"/>
              </a:rPr>
              <a:t>Im </a:t>
            </a:r>
            <a:r>
              <a:rPr lang="de-DE" sz="2000" dirty="0" smtClean="0">
                <a:latin typeface="Arial" panose="020B0604020202020204" pitchFamily="34" charset="0"/>
                <a:cs typeface="Arial" panose="020B0604020202020204" pitchFamily="34" charset="0"/>
              </a:rPr>
              <a:t>Vergleich ist </a:t>
            </a:r>
            <a:r>
              <a:rPr lang="de-DE" sz="2000" dirty="0">
                <a:latin typeface="Arial" panose="020B0604020202020204" pitchFamily="34" charset="0"/>
                <a:cs typeface="Arial" panose="020B0604020202020204" pitchFamily="34" charset="0"/>
              </a:rPr>
              <a:t>das Interesse an der klassischen </a:t>
            </a:r>
            <a:r>
              <a:rPr lang="de-DE" sz="2000" dirty="0" smtClean="0">
                <a:latin typeface="Arial" panose="020B0604020202020204" pitchFamily="34" charset="0"/>
                <a:cs typeface="Arial" panose="020B0604020202020204" pitchFamily="34" charset="0"/>
              </a:rPr>
              <a:t>Hochkultur am </a:t>
            </a:r>
            <a:r>
              <a:rPr lang="de-DE" sz="2000" dirty="0">
                <a:latin typeface="Arial" panose="020B0604020202020204" pitchFamily="34" charset="0"/>
                <a:cs typeface="Arial" panose="020B0604020202020204" pitchFamily="34" charset="0"/>
              </a:rPr>
              <a:t>stärksten ausgeprägt. Sie </a:t>
            </a:r>
            <a:r>
              <a:rPr lang="de-DE" sz="2000" dirty="0" smtClean="0">
                <a:latin typeface="Arial" panose="020B0604020202020204" pitchFamily="34" charset="0"/>
                <a:cs typeface="Arial" panose="020B0604020202020204" pitchFamily="34" charset="0"/>
              </a:rPr>
              <a:t>gehen häufiger </a:t>
            </a:r>
            <a:r>
              <a:rPr lang="de-DE" sz="2000" dirty="0">
                <a:latin typeface="Arial" panose="020B0604020202020204" pitchFamily="34" charset="0"/>
                <a:cs typeface="Arial" panose="020B0604020202020204" pitchFamily="34" charset="0"/>
              </a:rPr>
              <a:t>ins Theater und sind klassischer Musik und Jazz nicht so </a:t>
            </a:r>
            <a:r>
              <a:rPr lang="de-DE" sz="2000" dirty="0" smtClean="0">
                <a:latin typeface="Arial" panose="020B0604020202020204" pitchFamily="34" charset="0"/>
                <a:cs typeface="Arial" panose="020B0604020202020204" pitchFamily="34" charset="0"/>
              </a:rPr>
              <a:t>abgeneigt. </a:t>
            </a:r>
            <a:r>
              <a:rPr lang="de-DE" sz="2000" dirty="0">
                <a:latin typeface="Arial" panose="020B0604020202020204" pitchFamily="34" charset="0"/>
                <a:cs typeface="Arial" panose="020B0604020202020204" pitchFamily="34" charset="0"/>
              </a:rPr>
              <a:t>Einige spielen selbst klassische Instrumente.</a:t>
            </a:r>
          </a:p>
        </p:txBody>
      </p:sp>
      <p:sp>
        <p:nvSpPr>
          <p:cNvPr id="5" name="Rechteck 4"/>
          <p:cNvSpPr/>
          <p:nvPr/>
        </p:nvSpPr>
        <p:spPr>
          <a:xfrm>
            <a:off x="2672928" y="620688"/>
            <a:ext cx="5509842" cy="707886"/>
          </a:xfrm>
          <a:prstGeom prst="rect">
            <a:avLst/>
          </a:prstGeom>
          <a:noFill/>
        </p:spPr>
        <p:txBody>
          <a:bodyPr wrap="none" lIns="91440" tIns="45720" rIns="91440" bIns="45720">
            <a:spAutoFit/>
          </a:bodyPr>
          <a:lstStyle/>
          <a:p>
            <a:pPr algn="ctr"/>
            <a:r>
              <a:rPr lang="de-DE" sz="4000" b="1" cap="none" spc="0" dirty="0" smtClean="0">
                <a:ln w="18000">
                  <a:solidFill>
                    <a:srgbClr val="008000"/>
                  </a:solidFill>
                  <a:prstDash val="solid"/>
                  <a:miter lim="800000"/>
                </a:ln>
                <a:noFill/>
                <a:effectLst>
                  <a:outerShdw blurRad="25500" dist="23000" dir="7020000" algn="tl">
                    <a:srgbClr val="000000">
                      <a:alpha val="50000"/>
                    </a:srgbClr>
                  </a:outerShdw>
                </a:effectLst>
              </a:rPr>
              <a:t>mögliche Zielgruppen</a:t>
            </a:r>
            <a:endParaRPr lang="de-DE" sz="4000" b="1" cap="none" spc="0" dirty="0">
              <a:ln w="18000">
                <a:solidFill>
                  <a:srgbClr val="008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3617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a:t>
            </a:fld>
            <a:endParaRPr lang="en-US" dirty="0"/>
          </a:p>
        </p:txBody>
      </p:sp>
      <p:sp>
        <p:nvSpPr>
          <p:cNvPr id="6" name="Inhaltsplatzhalter 5"/>
          <p:cNvSpPr>
            <a:spLocks noGrp="1"/>
          </p:cNvSpPr>
          <p:nvPr>
            <p:ph idx="1"/>
          </p:nvPr>
        </p:nvSpPr>
        <p:spPr>
          <a:xfrm>
            <a:off x="2483768" y="872774"/>
            <a:ext cx="5904656" cy="792087"/>
          </a:xfrm>
          <a:noFill/>
        </p:spPr>
        <p:txBody>
          <a:bodyPr>
            <a:noAutofit/>
          </a:bodyPr>
          <a:lstStyle/>
          <a:p>
            <a:pPr marL="0" indent="0" algn="ctr">
              <a:buNone/>
            </a:pPr>
            <a:r>
              <a:rPr lang="de-DE" sz="4800" dirty="0" smtClean="0">
                <a:latin typeface="+mn-lt"/>
              </a:rPr>
              <a:t>1. Marktforschung</a:t>
            </a:r>
          </a:p>
          <a:p>
            <a:pPr marL="0" indent="0" algn="ctr">
              <a:buNone/>
            </a:pPr>
            <a:endParaRPr lang="de-DE" sz="4800" dirty="0">
              <a:latin typeface="+mn-lt"/>
            </a:endParaRPr>
          </a:p>
        </p:txBody>
      </p:sp>
      <p:sp>
        <p:nvSpPr>
          <p:cNvPr id="7" name="Textfeld 6"/>
          <p:cNvSpPr txBox="1"/>
          <p:nvPr/>
        </p:nvSpPr>
        <p:spPr>
          <a:xfrm>
            <a:off x="6509946" y="6546793"/>
            <a:ext cx="2634054" cy="261610"/>
          </a:xfrm>
          <a:prstGeom prst="rect">
            <a:avLst/>
          </a:prstGeom>
          <a:noFill/>
        </p:spPr>
        <p:txBody>
          <a:bodyPr wrap="none" rtlCol="0">
            <a:spAutoFit/>
          </a:bodyPr>
          <a:lstStyle/>
          <a:p>
            <a:r>
              <a:rPr lang="de-DE" sz="1100" dirty="0">
                <a:latin typeface="+mn-lt"/>
              </a:rPr>
              <a:t>Quelle</a:t>
            </a:r>
            <a:r>
              <a:rPr lang="de-DE" sz="1100" dirty="0" smtClean="0">
                <a:latin typeface="+mn-lt"/>
              </a:rPr>
              <a:t>: </a:t>
            </a:r>
            <a:r>
              <a:rPr lang="de-DE" sz="1100" dirty="0" smtClean="0">
                <a:latin typeface="+mn-lt"/>
                <a:hlinkClick r:id="rId3"/>
              </a:rPr>
              <a:t>www.pexels.com</a:t>
            </a:r>
            <a:r>
              <a:rPr lang="de-DE" sz="1100" dirty="0" smtClean="0">
                <a:latin typeface="+mn-lt"/>
              </a:rPr>
              <a:t>. Lizenzfreie Bilder</a:t>
            </a:r>
            <a:endParaRPr lang="de-DE" sz="1100" dirty="0">
              <a:latin typeface="+mn-lt"/>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1808236"/>
            <a:ext cx="4844367" cy="3229578"/>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48361">
            <a:off x="6839816" y="4743732"/>
            <a:ext cx="2271322" cy="1280402"/>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5249750"/>
            <a:ext cx="2232248" cy="1484261"/>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5183">
            <a:off x="639743" y="4396416"/>
            <a:ext cx="2363931" cy="1859823"/>
          </a:xfrm>
          <a:prstGeom prst="rect">
            <a:avLst/>
          </a:prstGeom>
        </p:spPr>
      </p:pic>
    </p:spTree>
    <p:extLst>
      <p:ext uri="{BB962C8B-B14F-4D97-AF65-F5344CB8AC3E}">
        <p14:creationId xmlns:p14="http://schemas.microsoft.com/office/powerpoint/2010/main" val="389434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40</a:t>
            </a:fld>
            <a:endParaRPr lang="en-US" dirty="0"/>
          </a:p>
        </p:txBody>
      </p:sp>
      <p:sp>
        <p:nvSpPr>
          <p:cNvPr id="6" name="Inhaltsplatzhalter 5"/>
          <p:cNvSpPr>
            <a:spLocks noGrp="1"/>
          </p:cNvSpPr>
          <p:nvPr>
            <p:ph idx="1"/>
          </p:nvPr>
        </p:nvSpPr>
        <p:spPr>
          <a:xfrm>
            <a:off x="1475656" y="1412776"/>
            <a:ext cx="7668344" cy="4680520"/>
          </a:xfrm>
          <a:solidFill>
            <a:schemeClr val="accent2">
              <a:lumMod val="40000"/>
              <a:lumOff val="60000"/>
            </a:schemeClr>
          </a:solidFill>
        </p:spPr>
        <p:txBody>
          <a:bodyPr>
            <a:normAutofit lnSpcReduction="10000"/>
          </a:bodyPr>
          <a:lstStyle/>
          <a:p>
            <a:pPr>
              <a:spcBef>
                <a:spcPts val="2400"/>
              </a:spcBef>
            </a:pPr>
            <a:r>
              <a:rPr lang="de-DE" sz="2000" b="1" dirty="0"/>
              <a:t>Experimentalistische Hedonisten </a:t>
            </a:r>
            <a:r>
              <a:rPr lang="de-DE" sz="2000" dirty="0"/>
              <a:t>…distanzieren sich von der klassischen </a:t>
            </a:r>
            <a:r>
              <a:rPr lang="de-DE" sz="2000" dirty="0" smtClean="0"/>
              <a:t>Hochkultur</a:t>
            </a:r>
          </a:p>
          <a:p>
            <a:pPr>
              <a:spcBef>
                <a:spcPts val="800"/>
              </a:spcBef>
            </a:pPr>
            <a:r>
              <a:rPr lang="de-DE" sz="2000" b="1" dirty="0"/>
              <a:t>Adaptiv-Pragmatische</a:t>
            </a:r>
            <a:r>
              <a:rPr lang="de-DE" sz="2000" dirty="0"/>
              <a:t> …verbinden mit Kultur in erster Linie </a:t>
            </a:r>
            <a:r>
              <a:rPr lang="de-DE" sz="2000"/>
              <a:t>Unterhaltungs-</a:t>
            </a:r>
            <a:r>
              <a:rPr lang="de-DE" sz="2000" smtClean="0"/>
              <a:t>, Erlebnis- </a:t>
            </a:r>
            <a:r>
              <a:rPr lang="de-DE" sz="2000" dirty="0"/>
              <a:t>und Entspannungsansprüche; orientieren </a:t>
            </a:r>
            <a:r>
              <a:rPr lang="de-DE" sz="2000" dirty="0" smtClean="0"/>
              <a:t>sich am </a:t>
            </a:r>
            <a:r>
              <a:rPr lang="de-DE" sz="2000" dirty="0"/>
              <a:t>populären </a:t>
            </a:r>
            <a:r>
              <a:rPr lang="de-DE" sz="2000" dirty="0" smtClean="0"/>
              <a:t>Mainstream</a:t>
            </a:r>
            <a:endParaRPr lang="de-DE" sz="2000" dirty="0"/>
          </a:p>
          <a:p>
            <a:pPr>
              <a:spcBef>
                <a:spcPts val="800"/>
              </a:spcBef>
            </a:pPr>
            <a:r>
              <a:rPr lang="de-DE" sz="2000" b="1" dirty="0"/>
              <a:t>Materialistische Hedonisten </a:t>
            </a:r>
            <a:r>
              <a:rPr lang="de-DE" sz="2000" dirty="0"/>
              <a:t>…stehen der Hochkultur sehr distanziert </a:t>
            </a:r>
            <a:r>
              <a:rPr lang="de-DE" sz="2000" dirty="0" smtClean="0"/>
              <a:t>gegenüber; sie </a:t>
            </a:r>
            <a:r>
              <a:rPr lang="de-DE" sz="2000" dirty="0"/>
              <a:t>haben damit in ihrem Alltag in der Regel </a:t>
            </a:r>
            <a:r>
              <a:rPr lang="de-DE" sz="2000" dirty="0" smtClean="0"/>
              <a:t>kaum Berührungspunkte</a:t>
            </a:r>
          </a:p>
          <a:p>
            <a:pPr>
              <a:spcBef>
                <a:spcPts val="800"/>
              </a:spcBef>
            </a:pPr>
            <a:r>
              <a:rPr lang="de-DE" sz="2000" b="1" dirty="0"/>
              <a:t>Konservativ-Bürgerliche </a:t>
            </a:r>
            <a:r>
              <a:rPr lang="de-DE" sz="2000" dirty="0" smtClean="0"/>
              <a:t>…das Hochkulturinteresse </a:t>
            </a:r>
            <a:r>
              <a:rPr lang="de-DE" sz="2000" dirty="0"/>
              <a:t>ist sehr schwach </a:t>
            </a:r>
            <a:r>
              <a:rPr lang="de-DE" sz="2000" dirty="0" smtClean="0"/>
              <a:t>ausgeprägt; auf </a:t>
            </a:r>
            <a:r>
              <a:rPr lang="de-DE" sz="2000" dirty="0"/>
              <a:t>Kultur mit einer </a:t>
            </a:r>
            <a:r>
              <a:rPr lang="de-DE" sz="2000" dirty="0" smtClean="0"/>
              <a:t>volkstümlichen Note </a:t>
            </a:r>
            <a:r>
              <a:rPr lang="de-DE" sz="2000" dirty="0"/>
              <a:t>hingegen können sie sich </a:t>
            </a:r>
            <a:r>
              <a:rPr lang="de-DE" sz="2000" dirty="0" smtClean="0"/>
              <a:t>einlassen</a:t>
            </a:r>
          </a:p>
          <a:p>
            <a:pPr>
              <a:spcBef>
                <a:spcPts val="800"/>
              </a:spcBef>
            </a:pPr>
            <a:r>
              <a:rPr lang="de-DE" sz="2000" b="1" dirty="0" smtClean="0"/>
              <a:t>Jugendliche </a:t>
            </a:r>
            <a:r>
              <a:rPr lang="de-DE" sz="2000" b="1" dirty="0"/>
              <a:t>in Prekären Lebenswelten </a:t>
            </a:r>
            <a:r>
              <a:rPr lang="de-DE" sz="2000" dirty="0" smtClean="0"/>
              <a:t>…eher Rap als Klassik: </a:t>
            </a:r>
            <a:r>
              <a:rPr lang="de-DE" sz="2000" dirty="0"/>
              <a:t>Die </a:t>
            </a:r>
            <a:r>
              <a:rPr lang="de-DE" sz="2000" dirty="0" smtClean="0"/>
              <a:t>klassische Hochkultur </a:t>
            </a:r>
            <a:r>
              <a:rPr lang="de-DE" sz="2000" dirty="0"/>
              <a:t>wirkt befremdlich, langweilig und ü</a:t>
            </a:r>
            <a:r>
              <a:rPr lang="de-DE" sz="2000" dirty="0" smtClean="0"/>
              <a:t>berfordert </a:t>
            </a:r>
            <a:r>
              <a:rPr lang="de-DE" sz="2000" dirty="0"/>
              <a:t>sprachlich </a:t>
            </a:r>
            <a:r>
              <a:rPr lang="de-DE" sz="2000" dirty="0" smtClean="0"/>
              <a:t>bzw. intellektuell</a:t>
            </a:r>
            <a:endParaRPr lang="de-DE" sz="2000" dirty="0"/>
          </a:p>
        </p:txBody>
      </p:sp>
      <p:sp>
        <p:nvSpPr>
          <p:cNvPr id="2" name="Rechteck 1"/>
          <p:cNvSpPr/>
          <p:nvPr/>
        </p:nvSpPr>
        <p:spPr>
          <a:xfrm>
            <a:off x="1568930" y="620688"/>
            <a:ext cx="7494359" cy="646331"/>
          </a:xfrm>
          <a:prstGeom prst="rect">
            <a:avLst/>
          </a:prstGeom>
          <a:noFill/>
        </p:spPr>
        <p:txBody>
          <a:bodyPr wrap="none" lIns="91440" tIns="45720" rIns="91440" bIns="45720">
            <a:spAutoFit/>
          </a:bodyPr>
          <a:lstStyle/>
          <a:p>
            <a:pPr algn="ctr"/>
            <a:r>
              <a:rPr lang="de-DE" sz="36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weniger geeignet als Zielgruppen</a:t>
            </a:r>
            <a:endParaRPr lang="de-DE"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8631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feil nach links 25"/>
          <p:cNvSpPr/>
          <p:nvPr/>
        </p:nvSpPr>
        <p:spPr>
          <a:xfrm rot="16200000" flipV="1">
            <a:off x="4448922" y="3116523"/>
            <a:ext cx="1446248" cy="465592"/>
          </a:xfrm>
          <a:prstGeom prst="leftArrow">
            <a:avLst>
              <a:gd name="adj1" fmla="val 60000"/>
              <a:gd name="adj2" fmla="val 50000"/>
            </a:avLst>
          </a:prstGeom>
          <a:solidFill>
            <a:schemeClr val="accent3">
              <a:lumMod val="75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sp>
        <p:nvSpPr>
          <p:cNvPr id="3" name="Foliennummernplatzhalter 2"/>
          <p:cNvSpPr>
            <a:spLocks noGrp="1"/>
          </p:cNvSpPr>
          <p:nvPr>
            <p:ph type="sldNum" sz="quarter" idx="12"/>
          </p:nvPr>
        </p:nvSpPr>
        <p:spPr/>
        <p:txBody>
          <a:bodyPr/>
          <a:lstStyle/>
          <a:p>
            <a:fld id="{59DE6EB8-52AB-45EA-A660-3E1EBFA72987}" type="slidenum">
              <a:rPr lang="en-US" smtClean="0"/>
              <a:t>41</a:t>
            </a:fld>
            <a:endParaRPr lang="en-US" dirty="0"/>
          </a:p>
        </p:txBody>
      </p:sp>
      <p:grpSp>
        <p:nvGrpSpPr>
          <p:cNvPr id="4" name="Gruppieren 3"/>
          <p:cNvGrpSpPr/>
          <p:nvPr/>
        </p:nvGrpSpPr>
        <p:grpSpPr>
          <a:xfrm>
            <a:off x="4204750" y="4159344"/>
            <a:ext cx="2023433" cy="1645920"/>
            <a:chOff x="2225040" y="2172962"/>
            <a:chExt cx="1645920" cy="1645920"/>
          </a:xfrm>
        </p:grpSpPr>
        <p:sp>
          <p:nvSpPr>
            <p:cNvPr id="22" name="Ellipse 21"/>
            <p:cNvSpPr/>
            <p:nvPr/>
          </p:nvSpPr>
          <p:spPr>
            <a:xfrm>
              <a:off x="2225040" y="2172962"/>
              <a:ext cx="1645920" cy="1645920"/>
            </a:xfrm>
            <a:prstGeom prst="ellipse">
              <a:avLst/>
            </a:prstGeom>
            <a:solidFill>
              <a:srgbClr val="FAB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Ellipse 4"/>
            <p:cNvSpPr/>
            <p:nvPr/>
          </p:nvSpPr>
          <p:spPr>
            <a:xfrm>
              <a:off x="2348052" y="2414001"/>
              <a:ext cx="1464336" cy="1163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3600" b="1" smtClean="0">
                  <a:solidFill>
                    <a:srgbClr val="FF0000"/>
                  </a:solidFill>
                </a:rPr>
                <a:t>und </a:t>
              </a:r>
              <a:r>
                <a:rPr lang="de-DE" sz="3600" b="1" dirty="0" smtClean="0">
                  <a:solidFill>
                    <a:srgbClr val="FF0000"/>
                  </a:solidFill>
                </a:rPr>
                <a:t>wir?</a:t>
              </a:r>
              <a:endParaRPr lang="de-DE" sz="3600" b="1" kern="1200" dirty="0" smtClean="0">
                <a:solidFill>
                  <a:srgbClr val="FF0000"/>
                </a:solidFill>
              </a:endParaRPr>
            </a:p>
          </p:txBody>
        </p:sp>
      </p:grpSp>
      <p:sp>
        <p:nvSpPr>
          <p:cNvPr id="5" name="Pfeil nach links 4"/>
          <p:cNvSpPr/>
          <p:nvPr/>
        </p:nvSpPr>
        <p:spPr>
          <a:xfrm rot="11042986">
            <a:off x="2759813" y="4635664"/>
            <a:ext cx="1369211" cy="469087"/>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7" name="Gruppieren 6"/>
          <p:cNvGrpSpPr/>
          <p:nvPr/>
        </p:nvGrpSpPr>
        <p:grpSpPr>
          <a:xfrm>
            <a:off x="1640224" y="4196409"/>
            <a:ext cx="1563624" cy="1250899"/>
            <a:chOff x="0" y="2210027"/>
            <a:chExt cx="1563624" cy="1250899"/>
          </a:xfrm>
        </p:grpSpPr>
        <p:sp>
          <p:nvSpPr>
            <p:cNvPr id="20" name="Abgerundetes Rechteck 19"/>
            <p:cNvSpPr/>
            <p:nvPr/>
          </p:nvSpPr>
          <p:spPr>
            <a:xfrm>
              <a:off x="0" y="2210027"/>
              <a:ext cx="1563624" cy="125089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Abgerundetes Rechteck 7"/>
            <p:cNvSpPr/>
            <p:nvPr/>
          </p:nvSpPr>
          <p:spPr>
            <a:xfrm>
              <a:off x="36638" y="2246665"/>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Digitales Leben</a:t>
              </a:r>
              <a:endParaRPr lang="de-DE" b="1" dirty="0"/>
            </a:p>
          </p:txBody>
        </p:sp>
      </p:grpSp>
      <p:sp>
        <p:nvSpPr>
          <p:cNvPr id="8" name="Pfeil nach links 7"/>
          <p:cNvSpPr/>
          <p:nvPr/>
        </p:nvSpPr>
        <p:spPr>
          <a:xfrm rot="12706462">
            <a:off x="2574993" y="3287395"/>
            <a:ext cx="1880615" cy="469087"/>
          </a:xfrm>
          <a:prstGeom prst="leftArrow">
            <a:avLst>
              <a:gd name="adj1" fmla="val 60000"/>
              <a:gd name="adj2" fmla="val 50000"/>
            </a:avLst>
          </a:prstGeom>
          <a:solidFill>
            <a:srgbClr val="F07823"/>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grpSp>
        <p:nvGrpSpPr>
          <p:cNvPr id="9" name="Gruppieren 8"/>
          <p:cNvGrpSpPr/>
          <p:nvPr/>
        </p:nvGrpSpPr>
        <p:grpSpPr>
          <a:xfrm>
            <a:off x="1620961" y="2279268"/>
            <a:ext cx="1563624" cy="1285039"/>
            <a:chOff x="144017" y="51002"/>
            <a:chExt cx="1563624" cy="1285039"/>
          </a:xfrm>
        </p:grpSpPr>
        <p:sp>
          <p:nvSpPr>
            <p:cNvPr id="18" name="Abgerundetes Rechteck 17"/>
            <p:cNvSpPr/>
            <p:nvPr/>
          </p:nvSpPr>
          <p:spPr>
            <a:xfrm>
              <a:off x="144017" y="85142"/>
              <a:ext cx="1563624" cy="1250899"/>
            </a:xfrm>
            <a:prstGeom prst="roundRect">
              <a:avLst>
                <a:gd name="adj" fmla="val 10000"/>
              </a:avLst>
            </a:prstGeom>
            <a:solidFill>
              <a:srgbClr val="F0782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Abgerundetes Rechteck 10"/>
            <p:cNvSpPr/>
            <p:nvPr/>
          </p:nvSpPr>
          <p:spPr>
            <a:xfrm>
              <a:off x="144017" y="51002"/>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Individua-lisierung</a:t>
              </a:r>
              <a:endParaRPr lang="de-DE" b="1" dirty="0"/>
            </a:p>
          </p:txBody>
        </p:sp>
      </p:grpSp>
      <p:sp>
        <p:nvSpPr>
          <p:cNvPr id="10" name="Pfeil nach links 9"/>
          <p:cNvSpPr/>
          <p:nvPr/>
        </p:nvSpPr>
        <p:spPr>
          <a:xfrm rot="19278558" flipV="1">
            <a:off x="5775112" y="3432617"/>
            <a:ext cx="1446248" cy="465592"/>
          </a:xfrm>
          <a:prstGeom prst="leftArrow">
            <a:avLst>
              <a:gd name="adj1" fmla="val 60000"/>
              <a:gd name="adj2" fmla="val 50000"/>
            </a:avLst>
          </a:prstGeom>
          <a:solidFill>
            <a:srgbClr val="00915A"/>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grpSp>
        <p:nvGrpSpPr>
          <p:cNvPr id="11" name="Gruppieren 10"/>
          <p:cNvGrpSpPr/>
          <p:nvPr/>
        </p:nvGrpSpPr>
        <p:grpSpPr>
          <a:xfrm>
            <a:off x="6983726" y="2279268"/>
            <a:ext cx="1563624" cy="1250899"/>
            <a:chOff x="3888421" y="150392"/>
            <a:chExt cx="1563624" cy="1250899"/>
          </a:xfrm>
        </p:grpSpPr>
        <p:sp>
          <p:nvSpPr>
            <p:cNvPr id="16" name="Abgerundetes Rechteck 15"/>
            <p:cNvSpPr/>
            <p:nvPr/>
          </p:nvSpPr>
          <p:spPr>
            <a:xfrm>
              <a:off x="3888421" y="150392"/>
              <a:ext cx="1563624" cy="1250899"/>
            </a:xfrm>
            <a:prstGeom prst="roundRect">
              <a:avLst>
                <a:gd name="adj" fmla="val 10000"/>
              </a:avLst>
            </a:prstGeom>
            <a:solidFill>
              <a:srgbClr val="00915A"/>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7" name="Abgerundetes Rechteck 13"/>
            <p:cNvSpPr/>
            <p:nvPr/>
          </p:nvSpPr>
          <p:spPr>
            <a:xfrm>
              <a:off x="3925059" y="187030"/>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b="1" dirty="0"/>
                <a:t>Kulturelle Vielfalt</a:t>
              </a:r>
            </a:p>
          </p:txBody>
        </p:sp>
      </p:grpSp>
      <p:sp>
        <p:nvSpPr>
          <p:cNvPr id="12" name="Pfeil nach links 11"/>
          <p:cNvSpPr/>
          <p:nvPr/>
        </p:nvSpPr>
        <p:spPr>
          <a:xfrm rot="21357009">
            <a:off x="6356285" y="4604209"/>
            <a:ext cx="1369211" cy="469087"/>
          </a:xfrm>
          <a:prstGeom prst="leftArrow">
            <a:avLst>
              <a:gd name="adj1" fmla="val 60000"/>
              <a:gd name="adj2" fmla="val 50000"/>
            </a:avLst>
          </a:prstGeom>
          <a:solidFill>
            <a:srgbClr val="6EA53C"/>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hueOff val="0"/>
              <a:satOff val="0"/>
              <a:lumOff val="0"/>
              <a:alphaOff val="0"/>
            </a:schemeClr>
          </a:fontRef>
        </p:style>
      </p:sp>
      <p:grpSp>
        <p:nvGrpSpPr>
          <p:cNvPr id="13" name="Gruppieren 12"/>
          <p:cNvGrpSpPr/>
          <p:nvPr/>
        </p:nvGrpSpPr>
        <p:grpSpPr>
          <a:xfrm>
            <a:off x="7112832" y="4196406"/>
            <a:ext cx="1563624" cy="1250899"/>
            <a:chOff x="4532375" y="2210024"/>
            <a:chExt cx="1563624" cy="1250899"/>
          </a:xfrm>
        </p:grpSpPr>
        <p:sp>
          <p:nvSpPr>
            <p:cNvPr id="14" name="Abgerundetes Rechteck 13"/>
            <p:cNvSpPr/>
            <p:nvPr/>
          </p:nvSpPr>
          <p:spPr>
            <a:xfrm>
              <a:off x="4532375" y="2210024"/>
              <a:ext cx="1563624" cy="1250899"/>
            </a:xfrm>
            <a:prstGeom prst="roundRect">
              <a:avLst>
                <a:gd name="adj" fmla="val 10000"/>
              </a:avLst>
            </a:prstGeom>
            <a:solidFill>
              <a:srgbClr val="6EA53C"/>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5" name="Abgerundetes Rechteck 16"/>
            <p:cNvSpPr/>
            <p:nvPr/>
          </p:nvSpPr>
          <p:spPr>
            <a:xfrm>
              <a:off x="4569013" y="2246662"/>
              <a:ext cx="1490348"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Aft>
                  <a:spcPct val="35000"/>
                </a:spcAft>
              </a:pPr>
              <a:r>
                <a:rPr lang="de-DE" b="1" dirty="0" smtClean="0"/>
                <a:t>Urbanisierung</a:t>
              </a:r>
              <a:endParaRPr lang="de-DE" b="1" dirty="0"/>
            </a:p>
          </p:txBody>
        </p:sp>
      </p:grpSp>
      <p:sp>
        <p:nvSpPr>
          <p:cNvPr id="24" name="Abgerundetes Rechteck 23"/>
          <p:cNvSpPr/>
          <p:nvPr/>
        </p:nvSpPr>
        <p:spPr>
          <a:xfrm>
            <a:off x="4143879" y="1805565"/>
            <a:ext cx="2012297" cy="125089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5" name="Abgerundetes Rechteck 10"/>
          <p:cNvSpPr/>
          <p:nvPr/>
        </p:nvSpPr>
        <p:spPr>
          <a:xfrm>
            <a:off x="4143879" y="1805565"/>
            <a:ext cx="2084303" cy="1177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b="1" kern="1200" dirty="0" smtClean="0"/>
              <a:t>Demographischer Wandel</a:t>
            </a:r>
            <a:endParaRPr lang="de-DE" b="1" kern="1200" dirty="0"/>
          </a:p>
        </p:txBody>
      </p:sp>
      <p:sp>
        <p:nvSpPr>
          <p:cNvPr id="27" name="Textfeld 26"/>
          <p:cNvSpPr txBox="1"/>
          <p:nvPr/>
        </p:nvSpPr>
        <p:spPr>
          <a:xfrm>
            <a:off x="1619672" y="980728"/>
            <a:ext cx="5984715" cy="461665"/>
          </a:xfrm>
          <a:prstGeom prst="rect">
            <a:avLst/>
          </a:prstGeom>
          <a:noFill/>
        </p:spPr>
        <p:txBody>
          <a:bodyPr wrap="none" rtlCol="0">
            <a:spAutoFit/>
          </a:bodyPr>
          <a:lstStyle/>
          <a:p>
            <a:r>
              <a:rPr lang="de-DE" sz="2400" dirty="0" smtClean="0">
                <a:latin typeface="+mn-lt"/>
              </a:rPr>
              <a:t>Relevante Megatrends für Kultureinrichtungen</a:t>
            </a:r>
            <a:endParaRPr lang="de-DE" sz="2400" dirty="0">
              <a:latin typeface="+mn-lt"/>
            </a:endParaRPr>
          </a:p>
        </p:txBody>
      </p:sp>
      <p:sp>
        <p:nvSpPr>
          <p:cNvPr id="28" name="Textfeld 27"/>
          <p:cNvSpPr txBox="1"/>
          <p:nvPr/>
        </p:nvSpPr>
        <p:spPr>
          <a:xfrm>
            <a:off x="6715516" y="6019387"/>
            <a:ext cx="2395207" cy="261610"/>
          </a:xfrm>
          <a:prstGeom prst="rect">
            <a:avLst/>
          </a:prstGeom>
          <a:noFill/>
        </p:spPr>
        <p:txBody>
          <a:bodyPr wrap="none" rtlCol="0">
            <a:spAutoFit/>
          </a:bodyPr>
          <a:lstStyle/>
          <a:p>
            <a:r>
              <a:rPr lang="de-DE" sz="1100" dirty="0" smtClean="0">
                <a:latin typeface="+mn-lt"/>
              </a:rPr>
              <a:t>Quelle: eigene Darstellung nach  actori</a:t>
            </a:r>
            <a:endParaRPr lang="de-DE" sz="1100" dirty="0">
              <a:latin typeface="+mn-lt"/>
            </a:endParaRPr>
          </a:p>
        </p:txBody>
      </p:sp>
    </p:spTree>
    <p:extLst>
      <p:ext uri="{BB962C8B-B14F-4D97-AF65-F5344CB8AC3E}">
        <p14:creationId xmlns:p14="http://schemas.microsoft.com/office/powerpoint/2010/main" val="331942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42</a:t>
            </a:fld>
            <a:endParaRPr lang="en-US" dirty="0"/>
          </a:p>
        </p:txBody>
      </p:sp>
      <p:sp>
        <p:nvSpPr>
          <p:cNvPr id="6" name="Inhaltsplatzhalter 5"/>
          <p:cNvSpPr>
            <a:spLocks noGrp="1"/>
          </p:cNvSpPr>
          <p:nvPr>
            <p:ph idx="1"/>
          </p:nvPr>
        </p:nvSpPr>
        <p:spPr>
          <a:xfrm>
            <a:off x="1729290" y="2324667"/>
            <a:ext cx="7211144" cy="3024336"/>
          </a:xfrm>
        </p:spPr>
        <p:txBody>
          <a:bodyPr>
            <a:normAutofit/>
          </a:bodyPr>
          <a:lstStyle/>
          <a:p>
            <a:pPr marL="0" indent="0">
              <a:buNone/>
            </a:pPr>
            <a:endParaRPr lang="de-DE" sz="2400" b="1" dirty="0" smtClean="0">
              <a:latin typeface="+mn-lt"/>
            </a:endParaRPr>
          </a:p>
          <a:p>
            <a:pPr>
              <a:buFont typeface="Wingdings" panose="05000000000000000000" pitchFamily="2" charset="2"/>
              <a:buChar char="§"/>
            </a:pPr>
            <a:r>
              <a:rPr lang="de-DE" sz="2800" dirty="0" smtClean="0"/>
              <a:t>Was </a:t>
            </a:r>
            <a:r>
              <a:rPr lang="de-DE" sz="2800" dirty="0"/>
              <a:t>ist Evaluation? </a:t>
            </a:r>
            <a:endParaRPr lang="de-DE" sz="2800" dirty="0" smtClean="0"/>
          </a:p>
          <a:p>
            <a:pPr>
              <a:buFont typeface="Wingdings" panose="05000000000000000000" pitchFamily="2" charset="2"/>
              <a:buChar char="§"/>
            </a:pPr>
            <a:r>
              <a:rPr lang="de-DE" sz="2800" dirty="0" smtClean="0"/>
              <a:t>Was </a:t>
            </a:r>
            <a:r>
              <a:rPr lang="de-DE" sz="2800" dirty="0"/>
              <a:t>ist Publikumsforschung</a:t>
            </a:r>
            <a:r>
              <a:rPr lang="de-DE" sz="2800" dirty="0" smtClean="0"/>
              <a:t>?</a:t>
            </a:r>
          </a:p>
          <a:p>
            <a:pPr>
              <a:buFont typeface="Wingdings" panose="05000000000000000000" pitchFamily="2" charset="2"/>
              <a:buChar char="§"/>
            </a:pPr>
            <a:r>
              <a:rPr lang="de-DE" sz="2800" dirty="0" smtClean="0"/>
              <a:t>Empirische Forschung</a:t>
            </a:r>
            <a:endParaRPr lang="de-DE" sz="2800" dirty="0"/>
          </a:p>
          <a:p>
            <a:pPr>
              <a:buFont typeface="Wingdings" panose="05000000000000000000" pitchFamily="2" charset="2"/>
              <a:buChar char="§"/>
            </a:pPr>
            <a:r>
              <a:rPr lang="de-DE" sz="2800" dirty="0"/>
              <a:t>Quantitative – Qualitative </a:t>
            </a:r>
            <a:r>
              <a:rPr lang="de-DE" sz="2800" dirty="0" smtClean="0"/>
              <a:t>Forschung</a:t>
            </a:r>
          </a:p>
          <a:p>
            <a:pPr>
              <a:buFont typeface="Wingdings" panose="05000000000000000000" pitchFamily="2" charset="2"/>
              <a:buChar char="§"/>
            </a:pPr>
            <a:r>
              <a:rPr lang="de-DE" sz="2800" dirty="0" smtClean="0"/>
              <a:t>Fallbeispiel „Sommer im Park“</a:t>
            </a:r>
            <a:endParaRPr lang="de-DE" sz="2800" dirty="0"/>
          </a:p>
          <a:p>
            <a:pPr marL="0" indent="0">
              <a:buNone/>
            </a:pPr>
            <a:endParaRPr lang="de-DE" sz="2400" dirty="0">
              <a:latin typeface="+mn-lt"/>
            </a:endParaRPr>
          </a:p>
        </p:txBody>
      </p:sp>
      <p:grpSp>
        <p:nvGrpSpPr>
          <p:cNvPr id="5" name="Gruppieren 4"/>
          <p:cNvGrpSpPr/>
          <p:nvPr/>
        </p:nvGrpSpPr>
        <p:grpSpPr>
          <a:xfrm>
            <a:off x="1742099" y="1402616"/>
            <a:ext cx="7219924" cy="874256"/>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800" b="1" dirty="0" smtClean="0">
                  <a:solidFill>
                    <a:schemeClr val="tx1"/>
                  </a:solidFill>
                  <a:cs typeface="Arial" panose="020B0604020202020204" pitchFamily="34" charset="0"/>
                </a:rPr>
                <a:t>4. Besucher- / Publikumsforschung: </a:t>
              </a:r>
              <a:br>
                <a:rPr lang="de-DE" sz="2800" b="1" dirty="0" smtClean="0">
                  <a:solidFill>
                    <a:schemeClr val="tx1"/>
                  </a:solidFill>
                  <a:cs typeface="Arial" panose="020B0604020202020204" pitchFamily="34" charset="0"/>
                </a:rPr>
              </a:br>
              <a:r>
                <a:rPr lang="de-DE" sz="2800" b="1" dirty="0" smtClean="0">
                  <a:solidFill>
                    <a:schemeClr val="tx1"/>
                  </a:solidFill>
                  <a:cs typeface="Arial" panose="020B0604020202020204" pitchFamily="34" charset="0"/>
                </a:rPr>
                <a:t>Evaluation und empirische Untersuchungen</a:t>
              </a:r>
              <a:endParaRPr lang="de-DE" sz="2800" b="1" dirty="0">
                <a:solidFill>
                  <a:schemeClr val="tx1"/>
                </a:solidFill>
                <a:cs typeface="Arial" panose="020B0604020202020204" pitchFamily="34" charset="0"/>
              </a:endParaRPr>
            </a:p>
          </p:txBody>
        </p:sp>
      </p:grpSp>
    </p:spTree>
    <p:extLst>
      <p:ext uri="{BB962C8B-B14F-4D97-AF65-F5344CB8AC3E}">
        <p14:creationId xmlns:p14="http://schemas.microsoft.com/office/powerpoint/2010/main" val="217964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43</a:t>
            </a:fld>
            <a:endParaRPr lang="en-US" dirty="0"/>
          </a:p>
        </p:txBody>
      </p:sp>
      <p:sp>
        <p:nvSpPr>
          <p:cNvPr id="6" name="Inhaltsplatzhalter 5"/>
          <p:cNvSpPr>
            <a:spLocks noGrp="1"/>
          </p:cNvSpPr>
          <p:nvPr>
            <p:ph idx="1"/>
          </p:nvPr>
        </p:nvSpPr>
        <p:spPr>
          <a:xfrm>
            <a:off x="1680346" y="1340768"/>
            <a:ext cx="7211144" cy="1440160"/>
          </a:xfrm>
        </p:spPr>
        <p:txBody>
          <a:bodyPr>
            <a:normAutofit fontScale="70000" lnSpcReduction="20000"/>
          </a:bodyPr>
          <a:lstStyle/>
          <a:p>
            <a:pPr marL="0" indent="0">
              <a:buNone/>
            </a:pPr>
            <a:r>
              <a:rPr lang="de-DE" sz="2400" dirty="0" smtClean="0"/>
              <a:t>Vier </a:t>
            </a:r>
            <a:r>
              <a:rPr lang="de-DE" sz="2400" dirty="0"/>
              <a:t>miteinander verbundene Ziele </a:t>
            </a:r>
            <a:r>
              <a:rPr lang="de-DE" sz="2400" dirty="0" smtClean="0"/>
              <a:t>:</a:t>
            </a:r>
            <a:endParaRPr lang="de-DE" sz="2400" dirty="0"/>
          </a:p>
          <a:p>
            <a:pPr marL="0" indent="0">
              <a:buNone/>
            </a:pPr>
            <a:r>
              <a:rPr lang="de-DE" sz="2400" dirty="0"/>
              <a:t>(1) die Gewinnung von Erkenntnissen</a:t>
            </a:r>
          </a:p>
          <a:p>
            <a:pPr marL="0" indent="0">
              <a:buNone/>
            </a:pPr>
            <a:r>
              <a:rPr lang="de-DE" sz="2400" dirty="0"/>
              <a:t>(2) </a:t>
            </a:r>
            <a:r>
              <a:rPr lang="de-DE" sz="2400" dirty="0" smtClean="0"/>
              <a:t>Überprüfung der Zielerreichung</a:t>
            </a:r>
            <a:endParaRPr lang="de-DE" sz="2400" dirty="0"/>
          </a:p>
          <a:p>
            <a:pPr marL="0" indent="0">
              <a:buNone/>
            </a:pPr>
            <a:r>
              <a:rPr lang="de-DE" sz="2400" dirty="0"/>
              <a:t>(3) die Schaffung von Transparenz, um einen Dialog zu ermöglichen</a:t>
            </a:r>
          </a:p>
          <a:p>
            <a:pPr marL="0" indent="0">
              <a:buNone/>
            </a:pPr>
            <a:r>
              <a:rPr lang="de-DE" sz="2400" dirty="0"/>
              <a:t>(4) die Dokumentation des Erfolgs (Legitimation</a:t>
            </a:r>
            <a:r>
              <a:rPr lang="de-DE" sz="2400" dirty="0" smtClean="0"/>
              <a:t>).                </a:t>
            </a:r>
            <a:r>
              <a:rPr lang="de-DE" sz="1700" i="1" dirty="0" smtClean="0"/>
              <a:t>Stockmann (2004)</a:t>
            </a:r>
            <a:endParaRPr lang="de-DE" sz="2300" dirty="0" smtClean="0">
              <a:latin typeface="+mn-lt"/>
            </a:endParaRPr>
          </a:p>
          <a:p>
            <a:pPr marL="0" indent="0">
              <a:buNone/>
            </a:pPr>
            <a:endParaRPr lang="de-DE" sz="2400" dirty="0">
              <a:latin typeface="+mn-lt"/>
            </a:endParaRPr>
          </a:p>
        </p:txBody>
      </p:sp>
      <p:grpSp>
        <p:nvGrpSpPr>
          <p:cNvPr id="5" name="Gruppieren 4"/>
          <p:cNvGrpSpPr/>
          <p:nvPr/>
        </p:nvGrpSpPr>
        <p:grpSpPr>
          <a:xfrm>
            <a:off x="1720510" y="764704"/>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de-DE" sz="2400" b="1" dirty="0" smtClean="0">
                  <a:solidFill>
                    <a:schemeClr val="tx1"/>
                  </a:solidFill>
                </a:rPr>
                <a:t>4.1 Ziele von Evaluation/Besucherforschung</a:t>
              </a:r>
              <a:endParaRPr lang="de-DE" sz="2400" b="1" dirty="0">
                <a:solidFill>
                  <a:schemeClr val="tx1"/>
                </a:solidFil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079" y="2780928"/>
            <a:ext cx="64553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26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44</a:t>
            </a:fld>
            <a:endParaRPr lang="en-US" dirty="0"/>
          </a:p>
        </p:txBody>
      </p:sp>
      <p:sp>
        <p:nvSpPr>
          <p:cNvPr id="6" name="Inhaltsplatzhalter 5"/>
          <p:cNvSpPr>
            <a:spLocks noGrp="1"/>
          </p:cNvSpPr>
          <p:nvPr>
            <p:ph idx="1"/>
          </p:nvPr>
        </p:nvSpPr>
        <p:spPr>
          <a:xfrm>
            <a:off x="1774344" y="5805264"/>
            <a:ext cx="7211144" cy="360040"/>
          </a:xfrm>
        </p:spPr>
        <p:txBody>
          <a:bodyPr>
            <a:normAutofit/>
          </a:bodyPr>
          <a:lstStyle/>
          <a:p>
            <a:pPr marL="0" indent="0" algn="r">
              <a:buNone/>
            </a:pPr>
            <a:r>
              <a:rPr lang="de-DE" sz="1100" i="1" smtClean="0"/>
              <a:t>Stockmann (2004)</a:t>
            </a:r>
            <a:endParaRPr lang="de-DE" sz="1400" dirty="0" smtClean="0">
              <a:latin typeface="+mn-lt"/>
            </a:endParaRPr>
          </a:p>
          <a:p>
            <a:pPr marL="0" indent="0" algn="r">
              <a:buNone/>
            </a:pPr>
            <a:endParaRPr lang="de-DE" sz="1400" dirty="0">
              <a:latin typeface="+mn-lt"/>
            </a:endParaRPr>
          </a:p>
        </p:txBody>
      </p:sp>
      <p:grpSp>
        <p:nvGrpSpPr>
          <p:cNvPr id="5" name="Gruppieren 4"/>
          <p:cNvGrpSpPr/>
          <p:nvPr/>
        </p:nvGrpSpPr>
        <p:grpSpPr>
          <a:xfrm>
            <a:off x="1720510" y="764704"/>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de-DE" sz="2400" b="1" smtClean="0">
                  <a:solidFill>
                    <a:schemeClr val="tx1"/>
                  </a:solidFill>
                </a:rPr>
                <a:t>Aufgabenprofil von Evaluationen</a:t>
              </a:r>
              <a:endParaRPr lang="de-DE" sz="2400" b="1">
                <a:solidFill>
                  <a:schemeClr val="tx1"/>
                </a:solidFill>
              </a:endParaRPr>
            </a:p>
          </p:txBody>
        </p:sp>
      </p:gr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992956"/>
            <a:ext cx="5157375" cy="518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18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45</a:t>
            </a:fld>
            <a:endParaRPr lang="en-US" dirty="0"/>
          </a:p>
        </p:txBody>
      </p:sp>
      <p:grpSp>
        <p:nvGrpSpPr>
          <p:cNvPr id="5" name="Gruppieren 4"/>
          <p:cNvGrpSpPr/>
          <p:nvPr/>
        </p:nvGrpSpPr>
        <p:grpSpPr>
          <a:xfrm>
            <a:off x="1720510" y="764704"/>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de-DE" sz="2400" b="1" smtClean="0">
                  <a:solidFill>
                    <a:schemeClr val="tx1"/>
                  </a:solidFill>
                </a:rPr>
                <a:t>Partizipativer Ansatz bei Evaluationen</a:t>
              </a:r>
              <a:endParaRPr lang="de-DE" sz="2400" b="1">
                <a:solidFill>
                  <a:schemeClr val="tx1"/>
                </a:solidFill>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4" y="1206963"/>
            <a:ext cx="6211391" cy="504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nhaltsplatzhalter 5"/>
          <p:cNvSpPr>
            <a:spLocks noGrp="1"/>
          </p:cNvSpPr>
          <p:nvPr>
            <p:ph idx="1"/>
          </p:nvPr>
        </p:nvSpPr>
        <p:spPr>
          <a:xfrm>
            <a:off x="1774344" y="5805264"/>
            <a:ext cx="7211144" cy="360040"/>
          </a:xfrm>
        </p:spPr>
        <p:txBody>
          <a:bodyPr>
            <a:normAutofit/>
          </a:bodyPr>
          <a:lstStyle/>
          <a:p>
            <a:pPr marL="0" indent="0" algn="r">
              <a:buNone/>
            </a:pPr>
            <a:r>
              <a:rPr lang="de-DE" sz="1100" i="1" smtClean="0"/>
              <a:t>Stockmann (2004)</a:t>
            </a:r>
            <a:endParaRPr lang="de-DE" sz="1400" dirty="0" smtClean="0">
              <a:latin typeface="+mn-lt"/>
            </a:endParaRPr>
          </a:p>
          <a:p>
            <a:pPr marL="0" indent="0" algn="r">
              <a:buNone/>
            </a:pPr>
            <a:endParaRPr lang="de-DE" sz="1400" dirty="0">
              <a:latin typeface="+mn-lt"/>
            </a:endParaRPr>
          </a:p>
        </p:txBody>
      </p:sp>
    </p:spTree>
    <p:extLst>
      <p:ext uri="{BB962C8B-B14F-4D97-AF65-F5344CB8AC3E}">
        <p14:creationId xmlns:p14="http://schemas.microsoft.com/office/powerpoint/2010/main" val="178219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46</a:t>
            </a:fld>
            <a:endParaRPr lang="en-US" dirty="0"/>
          </a:p>
        </p:txBody>
      </p:sp>
      <p:sp>
        <p:nvSpPr>
          <p:cNvPr id="6" name="Inhaltsplatzhalter 5"/>
          <p:cNvSpPr>
            <a:spLocks noGrp="1"/>
          </p:cNvSpPr>
          <p:nvPr>
            <p:ph idx="1"/>
          </p:nvPr>
        </p:nvSpPr>
        <p:spPr>
          <a:xfrm>
            <a:off x="1774344" y="5805264"/>
            <a:ext cx="7211144" cy="360040"/>
          </a:xfrm>
        </p:spPr>
        <p:txBody>
          <a:bodyPr>
            <a:normAutofit/>
          </a:bodyPr>
          <a:lstStyle/>
          <a:p>
            <a:pPr marL="0" indent="0" algn="r">
              <a:buNone/>
            </a:pPr>
            <a:r>
              <a:rPr lang="de-DE" sz="1100" i="1" dirty="0" smtClean="0"/>
              <a:t>Nach Stockmann (2004)</a:t>
            </a:r>
            <a:endParaRPr lang="de-DE" sz="1400" dirty="0" smtClean="0">
              <a:latin typeface="+mn-lt"/>
            </a:endParaRPr>
          </a:p>
          <a:p>
            <a:pPr marL="0" indent="0" algn="r">
              <a:buNone/>
            </a:pPr>
            <a:endParaRPr lang="de-DE" sz="1400" dirty="0">
              <a:latin typeface="+mn-lt"/>
            </a:endParaRPr>
          </a:p>
        </p:txBody>
      </p:sp>
      <p:grpSp>
        <p:nvGrpSpPr>
          <p:cNvPr id="5" name="Gruppieren 4"/>
          <p:cNvGrpSpPr/>
          <p:nvPr/>
        </p:nvGrpSpPr>
        <p:grpSpPr>
          <a:xfrm>
            <a:off x="1737708" y="1196752"/>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de-DE" sz="2400" b="1" dirty="0" smtClean="0">
                  <a:solidFill>
                    <a:schemeClr val="tx1"/>
                  </a:solidFill>
                </a:rPr>
                <a:t>Phasen von Evaluationen</a:t>
              </a:r>
              <a:endParaRPr lang="de-DE" sz="2400" b="1" dirty="0">
                <a:solidFill>
                  <a:schemeClr val="tx1"/>
                </a:solidFill>
              </a:endParaRPr>
            </a:p>
          </p:txBody>
        </p:sp>
      </p:grpSp>
      <p:graphicFrame>
        <p:nvGraphicFramePr>
          <p:cNvPr id="2" name="Tabelle 1"/>
          <p:cNvGraphicFramePr>
            <a:graphicFrameLocks noGrp="1"/>
          </p:cNvGraphicFramePr>
          <p:nvPr>
            <p:extLst>
              <p:ext uri="{D42A27DB-BD31-4B8C-83A1-F6EECF244321}">
                <p14:modId xmlns:p14="http://schemas.microsoft.com/office/powerpoint/2010/main" val="1415415377"/>
              </p:ext>
            </p:extLst>
          </p:nvPr>
        </p:nvGraphicFramePr>
        <p:xfrm>
          <a:off x="1791236" y="2132856"/>
          <a:ext cx="6563072" cy="1815202"/>
        </p:xfrm>
        <a:graphic>
          <a:graphicData uri="http://schemas.openxmlformats.org/drawingml/2006/table">
            <a:tbl>
              <a:tblPr firstRow="1" bandRow="1">
                <a:tableStyleId>{5C22544A-7EE6-4342-B048-85BDC9FD1C3A}</a:tableStyleId>
              </a:tblPr>
              <a:tblGrid>
                <a:gridCol w="2348716">
                  <a:extLst>
                    <a:ext uri="{9D8B030D-6E8A-4147-A177-3AD203B41FA5}">
                      <a16:colId xmlns:a16="http://schemas.microsoft.com/office/drawing/2014/main" val="1101178048"/>
                    </a:ext>
                  </a:extLst>
                </a:gridCol>
                <a:gridCol w="1368152">
                  <a:extLst>
                    <a:ext uri="{9D8B030D-6E8A-4147-A177-3AD203B41FA5}">
                      <a16:colId xmlns:a16="http://schemas.microsoft.com/office/drawing/2014/main" val="1728340224"/>
                    </a:ext>
                  </a:extLst>
                </a:gridCol>
                <a:gridCol w="2846204">
                  <a:extLst>
                    <a:ext uri="{9D8B030D-6E8A-4147-A177-3AD203B41FA5}">
                      <a16:colId xmlns:a16="http://schemas.microsoft.com/office/drawing/2014/main" val="2158261240"/>
                    </a:ext>
                  </a:extLst>
                </a:gridCol>
              </a:tblGrid>
              <a:tr h="353919">
                <a:tc>
                  <a:txBody>
                    <a:bodyPr/>
                    <a:lstStyle/>
                    <a:p>
                      <a:r>
                        <a:rPr lang="de-DE" dirty="0" smtClean="0"/>
                        <a:t>Programmphase </a:t>
                      </a:r>
                      <a:endParaRPr lang="de-DE" dirty="0"/>
                    </a:p>
                  </a:txBody>
                  <a:tcPr/>
                </a:tc>
                <a:tc>
                  <a:txBody>
                    <a:bodyPr/>
                    <a:lstStyle/>
                    <a:p>
                      <a:r>
                        <a:rPr lang="de-DE" dirty="0" smtClean="0"/>
                        <a:t>Perspektive</a:t>
                      </a:r>
                      <a:endParaRPr lang="de-DE" dirty="0"/>
                    </a:p>
                  </a:txBody>
                  <a:tcPr/>
                </a:tc>
                <a:tc>
                  <a:txBody>
                    <a:bodyPr/>
                    <a:lstStyle/>
                    <a:p>
                      <a:r>
                        <a:rPr lang="de-DE" dirty="0" smtClean="0"/>
                        <a:t>Konzepte</a:t>
                      </a:r>
                      <a:endParaRPr lang="de-DE" dirty="0"/>
                    </a:p>
                  </a:txBody>
                  <a:tcPr/>
                </a:tc>
                <a:extLst>
                  <a:ext uri="{0D108BD9-81ED-4DB2-BD59-A6C34878D82A}">
                    <a16:rowId xmlns:a16="http://schemas.microsoft.com/office/drawing/2014/main" val="3481867164"/>
                  </a:ext>
                </a:extLst>
              </a:tr>
              <a:tr h="426328">
                <a:tc>
                  <a:txBody>
                    <a:bodyPr/>
                    <a:lstStyle/>
                    <a:p>
                      <a:r>
                        <a:rPr lang="de-DE" dirty="0" smtClean="0"/>
                        <a:t>Planungsphase</a:t>
                      </a:r>
                      <a:endParaRPr lang="de-DE" dirty="0"/>
                    </a:p>
                  </a:txBody>
                  <a:tcPr/>
                </a:tc>
                <a:tc>
                  <a:txBody>
                    <a:bodyPr/>
                    <a:lstStyle/>
                    <a:p>
                      <a:r>
                        <a:rPr lang="de-DE" dirty="0" smtClean="0"/>
                        <a:t>Ex-ante</a:t>
                      </a:r>
                      <a:endParaRPr lang="de-DE" dirty="0"/>
                    </a:p>
                  </a:txBody>
                  <a:tcPr/>
                </a:tc>
                <a:tc>
                  <a:txBody>
                    <a:bodyPr/>
                    <a:lstStyle/>
                    <a:p>
                      <a:r>
                        <a:rPr lang="de-DE" dirty="0" smtClean="0"/>
                        <a:t>Formativ/gestaltend</a:t>
                      </a:r>
                      <a:endParaRPr lang="de-DE" dirty="0"/>
                    </a:p>
                  </a:txBody>
                  <a:tcPr/>
                </a:tc>
                <a:extLst>
                  <a:ext uri="{0D108BD9-81ED-4DB2-BD59-A6C34878D82A}">
                    <a16:rowId xmlns:a16="http://schemas.microsoft.com/office/drawing/2014/main" val="1751405593"/>
                  </a:ext>
                </a:extLst>
              </a:tr>
              <a:tr h="383034">
                <a:tc>
                  <a:txBody>
                    <a:bodyPr/>
                    <a:lstStyle/>
                    <a:p>
                      <a:r>
                        <a:rPr lang="de-DE" dirty="0" smtClean="0"/>
                        <a:t>Implementationsphase</a:t>
                      </a:r>
                      <a:endParaRPr lang="de-DE" dirty="0"/>
                    </a:p>
                  </a:txBody>
                  <a:tcPr/>
                </a:tc>
                <a:tc>
                  <a:txBody>
                    <a:bodyPr/>
                    <a:lstStyle/>
                    <a:p>
                      <a:r>
                        <a:rPr lang="de-DE" dirty="0" smtClean="0"/>
                        <a:t>On-</a:t>
                      </a:r>
                      <a:r>
                        <a:rPr lang="de-DE" dirty="0" err="1" smtClean="0"/>
                        <a:t>going</a:t>
                      </a:r>
                      <a:endParaRPr lang="de-DE" dirty="0"/>
                    </a:p>
                  </a:txBody>
                  <a:tcPr/>
                </a:tc>
                <a:tc>
                  <a:txBody>
                    <a:bodyPr/>
                    <a:lstStyle/>
                    <a:p>
                      <a:r>
                        <a:rPr lang="de-DE" dirty="0" smtClean="0"/>
                        <a:t>Formativ/</a:t>
                      </a:r>
                      <a:r>
                        <a:rPr lang="de-DE" dirty="0" err="1" smtClean="0"/>
                        <a:t>summativ</a:t>
                      </a:r>
                      <a:endParaRPr lang="de-DE" dirty="0"/>
                    </a:p>
                  </a:txBody>
                  <a:tcPr/>
                </a:tc>
                <a:extLst>
                  <a:ext uri="{0D108BD9-81ED-4DB2-BD59-A6C34878D82A}">
                    <a16:rowId xmlns:a16="http://schemas.microsoft.com/office/drawing/2014/main" val="1189099802"/>
                  </a:ext>
                </a:extLst>
              </a:tr>
              <a:tr h="619358">
                <a:tc>
                  <a:txBody>
                    <a:bodyPr/>
                    <a:lstStyle/>
                    <a:p>
                      <a:r>
                        <a:rPr lang="de-DE" dirty="0" smtClean="0"/>
                        <a:t>Wirkungsphase</a:t>
                      </a:r>
                      <a:endParaRPr lang="de-DE" dirty="0"/>
                    </a:p>
                  </a:txBody>
                  <a:tcPr/>
                </a:tc>
                <a:tc>
                  <a:txBody>
                    <a:bodyPr/>
                    <a:lstStyle/>
                    <a:p>
                      <a:r>
                        <a:rPr lang="de-DE" dirty="0" smtClean="0"/>
                        <a:t>Ex-post</a:t>
                      </a:r>
                      <a:endParaRPr lang="de-DE" dirty="0"/>
                    </a:p>
                  </a:txBody>
                  <a:tcPr/>
                </a:tc>
                <a:tc>
                  <a:txBody>
                    <a:bodyPr/>
                    <a:lstStyle/>
                    <a:p>
                      <a:r>
                        <a:rPr lang="de-DE" dirty="0" err="1" smtClean="0"/>
                        <a:t>Summativ</a:t>
                      </a:r>
                      <a:r>
                        <a:rPr lang="de-DE" dirty="0" smtClean="0"/>
                        <a:t>/ ergebnisorientiert</a:t>
                      </a:r>
                      <a:endParaRPr lang="de-DE" dirty="0"/>
                    </a:p>
                  </a:txBody>
                  <a:tcPr/>
                </a:tc>
                <a:extLst>
                  <a:ext uri="{0D108BD9-81ED-4DB2-BD59-A6C34878D82A}">
                    <a16:rowId xmlns:a16="http://schemas.microsoft.com/office/drawing/2014/main" val="2536060656"/>
                  </a:ext>
                </a:extLst>
              </a:tr>
            </a:tbl>
          </a:graphicData>
        </a:graphic>
      </p:graphicFrame>
    </p:spTree>
    <p:extLst>
      <p:ext uri="{BB962C8B-B14F-4D97-AF65-F5344CB8AC3E}">
        <p14:creationId xmlns:p14="http://schemas.microsoft.com/office/powerpoint/2010/main" val="362885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47</a:t>
            </a:fld>
            <a:endParaRPr lang="en-US" dirty="0"/>
          </a:p>
        </p:txBody>
      </p:sp>
      <p:grpSp>
        <p:nvGrpSpPr>
          <p:cNvPr id="5" name="Gruppieren 4"/>
          <p:cNvGrpSpPr/>
          <p:nvPr/>
        </p:nvGrpSpPr>
        <p:grpSpPr>
          <a:xfrm>
            <a:off x="1720510" y="960357"/>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de-DE" sz="2400" b="1" dirty="0" smtClean="0">
                  <a:solidFill>
                    <a:schemeClr val="tx1"/>
                  </a:solidFill>
                  <a:cs typeface="Arial" panose="020B0604020202020204" pitchFamily="34" charset="0"/>
                </a:rPr>
                <a:t>Quantitative </a:t>
              </a:r>
              <a:r>
                <a:rPr lang="de-DE" sz="2400" b="1" dirty="0">
                  <a:solidFill>
                    <a:schemeClr val="tx1"/>
                  </a:solidFill>
                  <a:cs typeface="Arial" panose="020B0604020202020204" pitchFamily="34" charset="0"/>
                </a:rPr>
                <a:t>– Qualitative </a:t>
              </a:r>
              <a:r>
                <a:rPr lang="de-DE" sz="2400" b="1" dirty="0" smtClean="0">
                  <a:solidFill>
                    <a:schemeClr val="tx1"/>
                  </a:solidFill>
                  <a:cs typeface="Arial" panose="020B0604020202020204" pitchFamily="34" charset="0"/>
                </a:rPr>
                <a:t>Forschung</a:t>
              </a:r>
              <a:endParaRPr lang="de-DE" sz="2400" b="1" dirty="0">
                <a:solidFill>
                  <a:schemeClr val="tx1"/>
                </a:solidFill>
                <a:cs typeface="Arial" panose="020B0604020202020204" pitchFamily="34" charset="0"/>
              </a:endParaRPr>
            </a:p>
          </p:txBody>
        </p:sp>
      </p:grpSp>
      <p:pic>
        <p:nvPicPr>
          <p:cNvPr id="9"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752" y="1587872"/>
            <a:ext cx="6556648" cy="4330328"/>
          </a:xfrm>
          <a:prstGeom prst="rect">
            <a:avLst/>
          </a:prstGeom>
          <a:noFill/>
        </p:spPr>
      </p:pic>
      <p:sp>
        <p:nvSpPr>
          <p:cNvPr id="2" name="Rechteck 1"/>
          <p:cNvSpPr/>
          <p:nvPr/>
        </p:nvSpPr>
        <p:spPr>
          <a:xfrm>
            <a:off x="6741234" y="6002084"/>
            <a:ext cx="1978427" cy="215444"/>
          </a:xfrm>
          <a:prstGeom prst="rect">
            <a:avLst/>
          </a:prstGeom>
        </p:spPr>
        <p:txBody>
          <a:bodyPr wrap="none">
            <a:spAutoFit/>
          </a:bodyPr>
          <a:lstStyle/>
          <a:p>
            <a:pPr algn="r">
              <a:spcBef>
                <a:spcPts val="600"/>
              </a:spcBef>
              <a:spcAft>
                <a:spcPts val="0"/>
              </a:spcAft>
            </a:pPr>
            <a:r>
              <a:rPr lang="de-DE" sz="800" dirty="0">
                <a:latin typeface="Segoe UI Emoji" panose="020B0502040204020203" pitchFamily="34" charset="0"/>
                <a:ea typeface="Segoe UI Emoji" panose="020B0502040204020203" pitchFamily="34" charset="0"/>
                <a:cs typeface="Segoe UI Emoji" panose="020B0502040204020203" pitchFamily="34" charset="0"/>
              </a:rPr>
              <a:t>©</a:t>
            </a:r>
            <a:r>
              <a:rPr lang="de-DE" sz="800">
                <a:latin typeface="Calibri" panose="020F0502020204030204" pitchFamily="34" charset="0"/>
                <a:ea typeface="Calibri" panose="020F0502020204030204" pitchFamily="34" charset="0"/>
                <a:cs typeface="Times New Roman" panose="02020603050405020304" pitchFamily="18" charset="0"/>
              </a:rPr>
              <a:t>Abbildung </a:t>
            </a:r>
            <a:r>
              <a:rPr lang="de-DE" sz="800" smtClean="0">
                <a:latin typeface="Calibri" panose="020F0502020204030204" pitchFamily="34" charset="0"/>
                <a:ea typeface="Calibri" panose="020F0502020204030204" pitchFamily="34" charset="0"/>
                <a:cs typeface="Times New Roman" panose="02020603050405020304" pitchFamily="18" charset="0"/>
              </a:rPr>
              <a:t>markt.forschung.kultur (2017)</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71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48</a:t>
            </a:fld>
            <a:endParaRPr lang="en-US" dirty="0"/>
          </a:p>
        </p:txBody>
      </p:sp>
      <p:grpSp>
        <p:nvGrpSpPr>
          <p:cNvPr id="5" name="Gruppieren 4"/>
          <p:cNvGrpSpPr/>
          <p:nvPr/>
        </p:nvGrpSpPr>
        <p:grpSpPr>
          <a:xfrm>
            <a:off x="1503825" y="1078530"/>
            <a:ext cx="76557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r>
                <a:rPr lang="de-DE" sz="2400" b="1" dirty="0" smtClean="0">
                  <a:solidFill>
                    <a:schemeClr val="tx1"/>
                  </a:solidFill>
                </a:rPr>
                <a:t>… sorry, wichtiger Telefonanruf …</a:t>
              </a:r>
              <a:endParaRPr lang="de-DE" sz="2400" b="1" dirty="0">
                <a:solidFill>
                  <a:schemeClr val="tx1"/>
                </a:solidFill>
              </a:endParaRPr>
            </a:p>
          </p:txBody>
        </p:sp>
      </p:gr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916832"/>
            <a:ext cx="4514850" cy="3857625"/>
          </a:xfrm>
          <a:prstGeom prst="rect">
            <a:avLst/>
          </a:prstGeom>
        </p:spPr>
      </p:pic>
    </p:spTree>
    <p:extLst>
      <p:ext uri="{BB962C8B-B14F-4D97-AF65-F5344CB8AC3E}">
        <p14:creationId xmlns:p14="http://schemas.microsoft.com/office/powerpoint/2010/main" val="20823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49</a:t>
            </a:fld>
            <a:endParaRPr lang="en-US" dirty="0"/>
          </a:p>
        </p:txBody>
      </p:sp>
      <p:grpSp>
        <p:nvGrpSpPr>
          <p:cNvPr id="5" name="Gruppieren 4"/>
          <p:cNvGrpSpPr/>
          <p:nvPr/>
        </p:nvGrpSpPr>
        <p:grpSpPr>
          <a:xfrm>
            <a:off x="1503825" y="1078530"/>
            <a:ext cx="76557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de-DE" sz="2400" b="1" dirty="0" smtClean="0">
                  <a:solidFill>
                    <a:schemeClr val="tx1"/>
                  </a:solidFill>
                </a:rPr>
                <a:t>4.2 Fallbeispiel: </a:t>
              </a:r>
              <a:r>
                <a:rPr lang="de-DE" sz="2400" b="1" dirty="0">
                  <a:solidFill>
                    <a:schemeClr val="tx1"/>
                  </a:solidFill>
                </a:rPr>
                <a:t>Fiktive Befragung </a:t>
              </a:r>
              <a:r>
                <a:rPr lang="de-DE" sz="2400" b="1" dirty="0" smtClean="0">
                  <a:solidFill>
                    <a:schemeClr val="tx1"/>
                  </a:solidFill>
                </a:rPr>
                <a:t>beim „Sommer im Park“</a:t>
              </a:r>
              <a:endParaRPr lang="de-DE" sz="2400" b="1" dirty="0">
                <a:solidFill>
                  <a:schemeClr val="tx1"/>
                </a:solidFill>
              </a:endParaRPr>
            </a:p>
          </p:txBody>
        </p:sp>
      </p:grpSp>
      <p:sp>
        <p:nvSpPr>
          <p:cNvPr id="9" name="Inhaltsplatzhalter 5"/>
          <p:cNvSpPr txBox="1">
            <a:spLocks/>
          </p:cNvSpPr>
          <p:nvPr/>
        </p:nvSpPr>
        <p:spPr>
          <a:xfrm>
            <a:off x="1726115" y="1844824"/>
            <a:ext cx="7211144" cy="41353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de-DE" sz="2400" dirty="0" smtClean="0">
                <a:latin typeface="+mn-lt"/>
              </a:rPr>
              <a:t>Zielgruppe und Fragestellung sei geklärt</a:t>
            </a:r>
          </a:p>
          <a:p>
            <a:pPr marL="685800" lvl="1" fontAlgn="auto">
              <a:spcAft>
                <a:spcPts val="0"/>
              </a:spcAft>
            </a:pPr>
            <a:r>
              <a:rPr lang="de-DE" sz="1800" dirty="0"/>
              <a:t>Wer ist die Grundgesamtheit?</a:t>
            </a:r>
          </a:p>
          <a:p>
            <a:pPr marL="685800" lvl="1" fontAlgn="auto">
              <a:spcAft>
                <a:spcPts val="0"/>
              </a:spcAft>
            </a:pPr>
            <a:r>
              <a:rPr lang="de-DE" sz="1800" dirty="0"/>
              <a:t>Stichprobe und Repräsentativität</a:t>
            </a:r>
          </a:p>
          <a:p>
            <a:pPr marL="685800" lvl="1" fontAlgn="auto">
              <a:spcAft>
                <a:spcPts val="0"/>
              </a:spcAft>
            </a:pPr>
            <a:r>
              <a:rPr lang="de-DE" sz="1800" dirty="0"/>
              <a:t>Befragungsplan</a:t>
            </a:r>
          </a:p>
          <a:p>
            <a:pPr marL="457200" indent="-457200" fontAlgn="auto">
              <a:spcAft>
                <a:spcPts val="0"/>
              </a:spcAft>
              <a:buFont typeface="+mj-lt"/>
              <a:buAutoNum type="arabicPeriod"/>
            </a:pPr>
            <a:r>
              <a:rPr lang="de-DE" sz="2400" dirty="0" smtClean="0">
                <a:latin typeface="+mn-lt"/>
              </a:rPr>
              <a:t>Rahmen sei geklärt: </a:t>
            </a:r>
          </a:p>
          <a:p>
            <a:pPr lvl="1" indent="-342900" fontAlgn="auto">
              <a:spcAft>
                <a:spcPts val="0"/>
              </a:spcAft>
            </a:pPr>
            <a:r>
              <a:rPr lang="de-DE" sz="2000" dirty="0" smtClean="0">
                <a:latin typeface="+mn-lt"/>
              </a:rPr>
              <a:t>Finanzieller und zeitlicher Rahmen</a:t>
            </a:r>
          </a:p>
          <a:p>
            <a:pPr lvl="1" indent="-342900" fontAlgn="auto">
              <a:spcAft>
                <a:spcPts val="0"/>
              </a:spcAft>
            </a:pPr>
            <a:r>
              <a:rPr lang="de-DE" sz="2000" dirty="0" smtClean="0">
                <a:latin typeface="+mn-lt"/>
              </a:rPr>
              <a:t>Intern oder externe Vergabe</a:t>
            </a:r>
          </a:p>
          <a:p>
            <a:pPr lvl="1" indent="-342900" fontAlgn="auto">
              <a:spcAft>
                <a:spcPts val="0"/>
              </a:spcAft>
            </a:pPr>
            <a:r>
              <a:rPr lang="de-DE" sz="2000" dirty="0" smtClean="0">
                <a:latin typeface="+mn-lt"/>
              </a:rPr>
              <a:t>Verantwortliche Ansprechpartner im Haus</a:t>
            </a:r>
          </a:p>
          <a:p>
            <a:pPr lvl="1" indent="-342900" fontAlgn="auto">
              <a:spcAft>
                <a:spcPts val="0"/>
              </a:spcAft>
            </a:pPr>
            <a:r>
              <a:rPr lang="de-DE" sz="2000" dirty="0" smtClean="0">
                <a:latin typeface="+mn-lt"/>
              </a:rPr>
              <a:t>Wer wird eingebunden?</a:t>
            </a:r>
          </a:p>
          <a:p>
            <a:pPr marL="457200" indent="-457200" fontAlgn="auto">
              <a:spcAft>
                <a:spcPts val="0"/>
              </a:spcAft>
              <a:buFont typeface="+mj-lt"/>
              <a:buAutoNum type="arabicPeriod"/>
            </a:pPr>
            <a:r>
              <a:rPr lang="de-DE" sz="2400" dirty="0" smtClean="0">
                <a:latin typeface="+mn-lt"/>
              </a:rPr>
              <a:t>Aufgabe: </a:t>
            </a:r>
          </a:p>
          <a:p>
            <a:pPr lvl="1" indent="-342900" fontAlgn="auto">
              <a:spcAft>
                <a:spcPts val="0"/>
              </a:spcAft>
            </a:pPr>
            <a:r>
              <a:rPr lang="de-DE" sz="2000" dirty="0">
                <a:latin typeface="+mn-lt"/>
              </a:rPr>
              <a:t>Fragen für den Fragebogen entwerfen</a:t>
            </a:r>
          </a:p>
          <a:p>
            <a:pPr lvl="1" indent="-342900" fontAlgn="auto">
              <a:spcAft>
                <a:spcPts val="0"/>
              </a:spcAft>
            </a:pPr>
            <a:r>
              <a:rPr lang="de-DE" sz="2000" dirty="0">
                <a:latin typeface="+mn-lt"/>
              </a:rPr>
              <a:t>Daten auswerten</a:t>
            </a:r>
          </a:p>
          <a:p>
            <a:pPr marL="457200" indent="-457200" fontAlgn="auto">
              <a:spcAft>
                <a:spcPts val="0"/>
              </a:spcAft>
              <a:buFont typeface="+mj-lt"/>
              <a:buAutoNum type="arabicPeriod"/>
            </a:pPr>
            <a:endParaRPr lang="de-DE" sz="2400" dirty="0" smtClean="0">
              <a:latin typeface="+mn-lt"/>
            </a:endParaRPr>
          </a:p>
          <a:p>
            <a:pPr marL="0" indent="0" fontAlgn="auto">
              <a:spcAft>
                <a:spcPts val="0"/>
              </a:spcAft>
              <a:buFont typeface="Arial" panose="020B0604020202020204" pitchFamily="34" charset="0"/>
              <a:buNone/>
            </a:pPr>
            <a:endParaRPr lang="de-DE" sz="2400" dirty="0">
              <a:latin typeface="+mn-lt"/>
            </a:endParaRPr>
          </a:p>
        </p:txBody>
      </p:sp>
    </p:spTree>
    <p:extLst>
      <p:ext uri="{BB962C8B-B14F-4D97-AF65-F5344CB8AC3E}">
        <p14:creationId xmlns:p14="http://schemas.microsoft.com/office/powerpoint/2010/main" val="95282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5</a:t>
            </a:fld>
            <a:endParaRPr lang="en-US" dirty="0"/>
          </a:p>
        </p:txBody>
      </p:sp>
      <p:grpSp>
        <p:nvGrpSpPr>
          <p:cNvPr id="5" name="Gruppieren 4"/>
          <p:cNvGrpSpPr/>
          <p:nvPr/>
        </p:nvGrpSpPr>
        <p:grpSpPr>
          <a:xfrm>
            <a:off x="1637209" y="653856"/>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6" name="Abgerundetes Rechteck 5"/>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de-DE" sz="2400" dirty="0" smtClean="0">
                  <a:solidFill>
                    <a:schemeClr val="tx1"/>
                  </a:solidFill>
                  <a:cs typeface="Arial" panose="020B0604020202020204" pitchFamily="34" charset="0"/>
                </a:rPr>
                <a:t>Aufgabenbereiche des Marketing-Management</a:t>
              </a:r>
              <a:endParaRPr lang="de-DE" sz="2400" dirty="0">
                <a:solidFill>
                  <a:schemeClr val="tx1"/>
                </a:solidFill>
                <a:cs typeface="Arial" panose="020B0604020202020204" pitchFamily="34" charset="0"/>
              </a:endParaRPr>
            </a:p>
          </p:txBody>
        </p:sp>
      </p:grpSp>
      <p:sp>
        <p:nvSpPr>
          <p:cNvPr id="9" name="Rechteck 8"/>
          <p:cNvSpPr/>
          <p:nvPr/>
        </p:nvSpPr>
        <p:spPr>
          <a:xfrm>
            <a:off x="1583160" y="5710250"/>
            <a:ext cx="7560840" cy="615553"/>
          </a:xfrm>
          <a:prstGeom prst="rect">
            <a:avLst/>
          </a:prstGeom>
        </p:spPr>
        <p:txBody>
          <a:bodyPr wrap="square">
            <a:spAutoFit/>
          </a:bodyPr>
          <a:lstStyle/>
          <a:p>
            <a:pPr algn="r"/>
            <a:r>
              <a:rPr lang="de-DE" sz="900" dirty="0" smtClean="0"/>
              <a:t>Quellen: </a:t>
            </a:r>
            <a:r>
              <a:rPr lang="de-DE" sz="900" dirty="0" err="1" smtClean="0"/>
              <a:t>Fantapié</a:t>
            </a:r>
            <a:r>
              <a:rPr lang="de-DE" sz="900" dirty="0" smtClean="0"/>
              <a:t> </a:t>
            </a:r>
            <a:r>
              <a:rPr lang="de-DE" sz="900" dirty="0" err="1" smtClean="0"/>
              <a:t>Altobelli</a:t>
            </a:r>
            <a:r>
              <a:rPr lang="de-DE" sz="900" dirty="0" smtClean="0"/>
              <a:t>, Claudia (2017):  Marktforschung</a:t>
            </a:r>
            <a:r>
              <a:rPr lang="de-DE" sz="900" dirty="0"/>
              <a:t>: </a:t>
            </a:r>
            <a:r>
              <a:rPr lang="de-DE" sz="900" dirty="0" smtClean="0"/>
              <a:t/>
            </a:r>
            <a:br>
              <a:rPr lang="de-DE" sz="900" dirty="0" smtClean="0"/>
            </a:br>
            <a:r>
              <a:rPr lang="de-DE" sz="900" dirty="0" smtClean="0"/>
              <a:t>Methoden </a:t>
            </a:r>
            <a:r>
              <a:rPr lang="de-DE" sz="900" dirty="0"/>
              <a:t>- Anwendungen – Praxisbeispiele</a:t>
            </a:r>
            <a:r>
              <a:rPr lang="de-DE" sz="1000" dirty="0"/>
              <a:t/>
            </a:r>
            <a:br>
              <a:rPr lang="de-DE" sz="1000" dirty="0"/>
            </a:br>
            <a:r>
              <a:rPr lang="de-DE" sz="800" dirty="0" smtClean="0"/>
              <a:t> und: </a:t>
            </a:r>
            <a:br>
              <a:rPr lang="de-DE" sz="800" dirty="0" smtClean="0"/>
            </a:br>
            <a:r>
              <a:rPr lang="de-DE" sz="800" dirty="0" smtClean="0"/>
              <a:t>www.marketingimpott.de/blog/marketing-fuer-dienstleistungen-aus-4-wird-7</a:t>
            </a:r>
            <a:r>
              <a:rPr lang="de-DE" sz="800" dirty="0"/>
              <a:t>/</a:t>
            </a:r>
            <a:endParaRPr lang="de-DE" sz="1050" dirty="0"/>
          </a:p>
        </p:txBody>
      </p:sp>
      <p:pic>
        <p:nvPicPr>
          <p:cNvPr id="2" name="Grafik 1"/>
          <p:cNvPicPr>
            <a:picLocks noChangeAspect="1"/>
          </p:cNvPicPr>
          <p:nvPr/>
        </p:nvPicPr>
        <p:blipFill>
          <a:blip r:embed="rId2"/>
          <a:stretch>
            <a:fillRect/>
          </a:stretch>
        </p:blipFill>
        <p:spPr>
          <a:xfrm>
            <a:off x="1540488" y="1074526"/>
            <a:ext cx="4039624" cy="5460704"/>
          </a:xfrm>
          <a:prstGeom prst="rect">
            <a:avLst/>
          </a:prstGeom>
        </p:spPr>
      </p:pic>
      <p:sp>
        <p:nvSpPr>
          <p:cNvPr id="8" name="Textfeld 7"/>
          <p:cNvSpPr txBox="1"/>
          <p:nvPr/>
        </p:nvSpPr>
        <p:spPr>
          <a:xfrm>
            <a:off x="5724128" y="1476925"/>
            <a:ext cx="2890664" cy="3754874"/>
          </a:xfrm>
          <a:prstGeom prst="rect">
            <a:avLst/>
          </a:prstGeom>
          <a:noFill/>
        </p:spPr>
        <p:txBody>
          <a:bodyPr wrap="square" rtlCol="0">
            <a:spAutoFit/>
          </a:bodyPr>
          <a:lstStyle/>
          <a:p>
            <a:pPr algn="ctr"/>
            <a:r>
              <a:rPr lang="de-DE" sz="1400" b="1" dirty="0" smtClean="0"/>
              <a:t>p </a:t>
            </a:r>
            <a:r>
              <a:rPr lang="de-DE" sz="1400" b="1" dirty="0" err="1" smtClean="0"/>
              <a:t>p</a:t>
            </a:r>
            <a:r>
              <a:rPr lang="de-DE" sz="1400" b="1" dirty="0" smtClean="0"/>
              <a:t> </a:t>
            </a:r>
            <a:r>
              <a:rPr lang="de-DE" sz="1400" b="1" dirty="0" err="1" smtClean="0"/>
              <a:t>p</a:t>
            </a:r>
            <a:r>
              <a:rPr lang="de-DE" sz="1400" b="1" dirty="0" smtClean="0"/>
              <a:t> </a:t>
            </a:r>
            <a:r>
              <a:rPr lang="de-DE" sz="1400" b="1" dirty="0" err="1" smtClean="0"/>
              <a:t>p</a:t>
            </a:r>
            <a:r>
              <a:rPr lang="de-DE" sz="1400" b="1" dirty="0" smtClean="0"/>
              <a:t>  →  p </a:t>
            </a:r>
            <a:r>
              <a:rPr lang="de-DE" sz="1400" b="1" dirty="0" err="1" smtClean="0"/>
              <a:t>p</a:t>
            </a:r>
            <a:r>
              <a:rPr lang="de-DE" sz="1400" b="1" dirty="0" smtClean="0"/>
              <a:t> </a:t>
            </a:r>
            <a:r>
              <a:rPr lang="de-DE" sz="1400" b="1" dirty="0" err="1" smtClean="0"/>
              <a:t>p</a:t>
            </a:r>
            <a:r>
              <a:rPr lang="de-DE" sz="1400" b="1" dirty="0" smtClean="0"/>
              <a:t> </a:t>
            </a:r>
            <a:r>
              <a:rPr lang="de-DE" sz="1400" b="1" dirty="0" err="1" smtClean="0"/>
              <a:t>p</a:t>
            </a:r>
            <a:r>
              <a:rPr lang="de-DE" sz="1400" b="1" dirty="0" smtClean="0"/>
              <a:t> </a:t>
            </a:r>
            <a:r>
              <a:rPr lang="de-DE" sz="1400" b="1" dirty="0" err="1" smtClean="0"/>
              <a:t>p</a:t>
            </a:r>
            <a:r>
              <a:rPr lang="de-DE" sz="1400" b="1" dirty="0" smtClean="0"/>
              <a:t> </a:t>
            </a:r>
            <a:r>
              <a:rPr lang="de-DE" sz="1400" b="1" dirty="0" err="1" smtClean="0"/>
              <a:t>p</a:t>
            </a:r>
            <a:r>
              <a:rPr lang="de-DE" sz="1400" b="1" dirty="0" smtClean="0"/>
              <a:t> </a:t>
            </a:r>
            <a:r>
              <a:rPr lang="de-DE" sz="1400" b="1" dirty="0" err="1" smtClean="0"/>
              <a:t>p</a:t>
            </a:r>
            <a:endParaRPr lang="de-DE" sz="1400" b="1" dirty="0"/>
          </a:p>
          <a:p>
            <a:endParaRPr lang="de-DE" sz="1400" dirty="0"/>
          </a:p>
          <a:p>
            <a:pPr marL="179388" indent="-179388"/>
            <a:r>
              <a:rPr lang="de-DE" sz="1400" dirty="0"/>
              <a:t>1. </a:t>
            </a:r>
            <a:r>
              <a:rPr lang="de-DE" sz="1400" b="1" dirty="0" err="1"/>
              <a:t>product</a:t>
            </a:r>
            <a:r>
              <a:rPr lang="de-DE" sz="1400" dirty="0"/>
              <a:t> (Produktpolitik)</a:t>
            </a:r>
          </a:p>
          <a:p>
            <a:pPr marL="179388" indent="-179388"/>
            <a:r>
              <a:rPr lang="de-DE" sz="1400" dirty="0"/>
              <a:t>2. </a:t>
            </a:r>
            <a:r>
              <a:rPr lang="de-DE" sz="1400" b="1" dirty="0" err="1"/>
              <a:t>price</a:t>
            </a:r>
            <a:r>
              <a:rPr lang="de-DE" sz="1400" dirty="0"/>
              <a:t> (Preispolitik, also Kontrahierungs- und Konditionenpolitik)</a:t>
            </a:r>
          </a:p>
          <a:p>
            <a:pPr marL="179388" indent="-179388"/>
            <a:r>
              <a:rPr lang="de-DE" sz="1400" dirty="0"/>
              <a:t>3. </a:t>
            </a:r>
            <a:r>
              <a:rPr lang="de-DE" sz="1400" b="1" dirty="0" err="1"/>
              <a:t>promotion</a:t>
            </a:r>
            <a:r>
              <a:rPr lang="de-DE" sz="1400" dirty="0"/>
              <a:t> (Kommunikationspolitik)</a:t>
            </a:r>
          </a:p>
          <a:p>
            <a:pPr marL="179388" indent="-179388"/>
            <a:r>
              <a:rPr lang="de-DE" sz="1400" dirty="0"/>
              <a:t>4. </a:t>
            </a:r>
            <a:r>
              <a:rPr lang="de-DE" sz="1400" b="1" dirty="0" err="1"/>
              <a:t>place</a:t>
            </a:r>
            <a:r>
              <a:rPr lang="de-DE" sz="1400" dirty="0"/>
              <a:t> (Distributionspolitik)</a:t>
            </a:r>
          </a:p>
          <a:p>
            <a:pPr marL="179388" indent="-179388"/>
            <a:r>
              <a:rPr lang="de-DE" sz="1400" dirty="0" smtClean="0"/>
              <a:t/>
            </a:r>
            <a:br>
              <a:rPr lang="de-DE" sz="1400" dirty="0" smtClean="0"/>
            </a:br>
            <a:r>
              <a:rPr lang="de-DE" sz="1400" dirty="0" smtClean="0"/>
              <a:t>+ in (Kultur-) Dienstleistungen: </a:t>
            </a:r>
            <a:endParaRPr lang="de-DE" sz="1400" dirty="0"/>
          </a:p>
          <a:p>
            <a:pPr marL="179388" indent="-179388"/>
            <a:endParaRPr lang="de-DE" sz="1400" dirty="0"/>
          </a:p>
          <a:p>
            <a:pPr marL="179388" indent="-179388"/>
            <a:r>
              <a:rPr lang="de-DE" sz="1400" dirty="0"/>
              <a:t>5. </a:t>
            </a:r>
            <a:r>
              <a:rPr lang="de-DE" sz="1400" b="1" dirty="0"/>
              <a:t>personell</a:t>
            </a:r>
            <a:r>
              <a:rPr lang="de-DE" sz="1400" dirty="0"/>
              <a:t> (Personalpolitik)</a:t>
            </a:r>
          </a:p>
          <a:p>
            <a:pPr marL="179388" indent="-179388"/>
            <a:r>
              <a:rPr lang="de-DE" sz="1400" dirty="0"/>
              <a:t>6. </a:t>
            </a:r>
            <a:r>
              <a:rPr lang="de-DE" sz="1400" b="1" dirty="0" err="1"/>
              <a:t>processes</a:t>
            </a:r>
            <a:r>
              <a:rPr lang="de-DE" sz="1400" dirty="0"/>
              <a:t> (Prozesspolitik)</a:t>
            </a:r>
          </a:p>
          <a:p>
            <a:pPr marL="179388" indent="-179388"/>
            <a:r>
              <a:rPr lang="de-DE" sz="1400" dirty="0"/>
              <a:t>7. </a:t>
            </a:r>
            <a:r>
              <a:rPr lang="de-DE" sz="1400" b="1" dirty="0" err="1"/>
              <a:t>physical</a:t>
            </a:r>
            <a:r>
              <a:rPr lang="de-DE" sz="1400" b="1" dirty="0"/>
              <a:t> </a:t>
            </a:r>
            <a:r>
              <a:rPr lang="de-DE" sz="1400" b="1" dirty="0" err="1"/>
              <a:t>evidence</a:t>
            </a:r>
            <a:r>
              <a:rPr lang="de-DE" sz="1400" b="1" dirty="0"/>
              <a:t> </a:t>
            </a:r>
            <a:r>
              <a:rPr lang="de-DE" sz="1400" dirty="0"/>
              <a:t>(Ausstattung und Wahrnehmung)</a:t>
            </a:r>
          </a:p>
        </p:txBody>
      </p:sp>
    </p:spTree>
    <p:extLst>
      <p:ext uri="{BB962C8B-B14F-4D97-AF65-F5344CB8AC3E}">
        <p14:creationId xmlns:p14="http://schemas.microsoft.com/office/powerpoint/2010/main" val="316947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50</a:t>
            </a:fld>
            <a:endParaRPr lang="en-US" dirty="0"/>
          </a:p>
        </p:txBody>
      </p:sp>
      <p:grpSp>
        <p:nvGrpSpPr>
          <p:cNvPr id="5" name="Gruppieren 4"/>
          <p:cNvGrpSpPr/>
          <p:nvPr/>
        </p:nvGrpSpPr>
        <p:grpSpPr>
          <a:xfrm>
            <a:off x="1731851" y="692696"/>
            <a:ext cx="7219924" cy="442259"/>
            <a:chOff x="11341" y="-24951"/>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11341" y="-24951"/>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11341" y="-3363"/>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smtClean="0">
                  <a:solidFill>
                    <a:schemeClr val="tx1"/>
                  </a:solidFill>
                  <a:cs typeface="Arial" panose="020B0604020202020204" pitchFamily="34" charset="0"/>
                </a:rPr>
                <a:t>Beispiele für Fragestellungen</a:t>
              </a:r>
              <a:endParaRPr lang="de-DE" sz="2400" dirty="0">
                <a:solidFill>
                  <a:schemeClr val="tx1"/>
                </a:solidFill>
                <a:cs typeface="Arial" panose="020B0604020202020204" pitchFamily="34" charset="0"/>
              </a:endParaRPr>
            </a:p>
          </p:txBody>
        </p:sp>
      </p:grpSp>
      <p:graphicFrame>
        <p:nvGraphicFramePr>
          <p:cNvPr id="2" name="Tabelle 1"/>
          <p:cNvGraphicFramePr>
            <a:graphicFrameLocks noGrp="1"/>
          </p:cNvGraphicFramePr>
          <p:nvPr>
            <p:extLst/>
          </p:nvPr>
        </p:nvGraphicFramePr>
        <p:xfrm>
          <a:off x="1587836" y="1196752"/>
          <a:ext cx="7448661" cy="5210963"/>
        </p:xfrm>
        <a:graphic>
          <a:graphicData uri="http://schemas.openxmlformats.org/drawingml/2006/table">
            <a:tbl>
              <a:tblPr firstRow="1" firstCol="1" bandRow="1">
                <a:tableStyleId>{5C22544A-7EE6-4342-B048-85BDC9FD1C3A}</a:tableStyleId>
              </a:tblPr>
              <a:tblGrid>
                <a:gridCol w="1489732">
                  <a:extLst>
                    <a:ext uri="{9D8B030D-6E8A-4147-A177-3AD203B41FA5}">
                      <a16:colId xmlns:a16="http://schemas.microsoft.com/office/drawing/2014/main" val="1935420954"/>
                    </a:ext>
                  </a:extLst>
                </a:gridCol>
                <a:gridCol w="2018584">
                  <a:extLst>
                    <a:ext uri="{9D8B030D-6E8A-4147-A177-3AD203B41FA5}">
                      <a16:colId xmlns:a16="http://schemas.microsoft.com/office/drawing/2014/main" val="1104767807"/>
                    </a:ext>
                  </a:extLst>
                </a:gridCol>
                <a:gridCol w="1197083">
                  <a:extLst>
                    <a:ext uri="{9D8B030D-6E8A-4147-A177-3AD203B41FA5}">
                      <a16:colId xmlns:a16="http://schemas.microsoft.com/office/drawing/2014/main" val="671569346"/>
                    </a:ext>
                  </a:extLst>
                </a:gridCol>
                <a:gridCol w="1720807">
                  <a:extLst>
                    <a:ext uri="{9D8B030D-6E8A-4147-A177-3AD203B41FA5}">
                      <a16:colId xmlns:a16="http://schemas.microsoft.com/office/drawing/2014/main" val="3980198989"/>
                    </a:ext>
                  </a:extLst>
                </a:gridCol>
                <a:gridCol w="1022455">
                  <a:extLst>
                    <a:ext uri="{9D8B030D-6E8A-4147-A177-3AD203B41FA5}">
                      <a16:colId xmlns:a16="http://schemas.microsoft.com/office/drawing/2014/main" val="265407319"/>
                    </a:ext>
                  </a:extLst>
                </a:gridCol>
              </a:tblGrid>
              <a:tr h="254808">
                <a:tc>
                  <a:txBody>
                    <a:bodyPr/>
                    <a:lstStyle/>
                    <a:p>
                      <a:pPr>
                        <a:spcBef>
                          <a:spcPts val="600"/>
                        </a:spcBef>
                        <a:spcAft>
                          <a:spcPts val="0"/>
                        </a:spcAft>
                      </a:pPr>
                      <a:r>
                        <a:rPr lang="de-DE" sz="1200" b="1">
                          <a:solidFill>
                            <a:schemeClr val="tx1"/>
                          </a:solidFill>
                          <a:effectLst/>
                        </a:rPr>
                        <a:t>Anwendungsfall</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tc>
                <a:tc>
                  <a:txBody>
                    <a:bodyPr/>
                    <a:lstStyle/>
                    <a:p>
                      <a:pPr>
                        <a:spcBef>
                          <a:spcPts val="600"/>
                        </a:spcBef>
                        <a:spcAft>
                          <a:spcPts val="0"/>
                        </a:spcAft>
                      </a:pPr>
                      <a:r>
                        <a:rPr lang="de-DE" sz="1200" b="1">
                          <a:solidFill>
                            <a:schemeClr val="tx1"/>
                          </a:solidFill>
                          <a:effectLst/>
                        </a:rPr>
                        <a:t>Quantitative Fragestellung</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tc>
                <a:tc>
                  <a:txBody>
                    <a:bodyPr/>
                    <a:lstStyle/>
                    <a:p>
                      <a:pPr>
                        <a:spcBef>
                          <a:spcPts val="600"/>
                        </a:spcBef>
                        <a:spcAft>
                          <a:spcPts val="0"/>
                        </a:spcAft>
                      </a:pPr>
                      <a:r>
                        <a:rPr lang="de-DE" sz="1200" b="1">
                          <a:solidFill>
                            <a:schemeClr val="tx1"/>
                          </a:solidFill>
                          <a:effectLst/>
                        </a:rPr>
                        <a:t>Methode</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tc>
                <a:tc>
                  <a:txBody>
                    <a:bodyPr/>
                    <a:lstStyle/>
                    <a:p>
                      <a:pPr>
                        <a:spcBef>
                          <a:spcPts val="600"/>
                        </a:spcBef>
                        <a:spcAft>
                          <a:spcPts val="0"/>
                        </a:spcAft>
                      </a:pPr>
                      <a:r>
                        <a:rPr lang="de-DE" sz="1200" b="1">
                          <a:solidFill>
                            <a:schemeClr val="tx1"/>
                          </a:solidFill>
                          <a:effectLst/>
                        </a:rPr>
                        <a:t>Qualitative Fragestellung</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tc>
                <a:tc>
                  <a:txBody>
                    <a:bodyPr/>
                    <a:lstStyle/>
                    <a:p>
                      <a:pPr>
                        <a:spcBef>
                          <a:spcPts val="600"/>
                        </a:spcBef>
                        <a:spcAft>
                          <a:spcPts val="0"/>
                        </a:spcAft>
                      </a:pPr>
                      <a:r>
                        <a:rPr lang="de-DE" sz="1200" b="1">
                          <a:solidFill>
                            <a:schemeClr val="tx1"/>
                          </a:solidFill>
                          <a:effectLst/>
                        </a:rPr>
                        <a:t>Methode</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tc>
                <a:extLst>
                  <a:ext uri="{0D108BD9-81ED-4DB2-BD59-A6C34878D82A}">
                    <a16:rowId xmlns:a16="http://schemas.microsoft.com/office/drawing/2014/main" val="1452905595"/>
                  </a:ext>
                </a:extLst>
              </a:tr>
              <a:tr h="1305889">
                <a:tc>
                  <a:txBody>
                    <a:bodyPr/>
                    <a:lstStyle/>
                    <a:p>
                      <a:pPr>
                        <a:spcBef>
                          <a:spcPts val="600"/>
                        </a:spcBef>
                        <a:spcAft>
                          <a:spcPts val="0"/>
                        </a:spcAft>
                      </a:pPr>
                      <a:r>
                        <a:rPr lang="de-DE" sz="1200" b="1" smtClean="0">
                          <a:solidFill>
                            <a:schemeClr val="tx1"/>
                          </a:solidFill>
                          <a:effectLst/>
                        </a:rPr>
                        <a:t>Erreichen </a:t>
                      </a:r>
                      <a:r>
                        <a:rPr lang="de-DE" sz="1200" b="1">
                          <a:solidFill>
                            <a:schemeClr val="tx1"/>
                          </a:solidFill>
                          <a:effectLst/>
                        </a:rPr>
                        <a:t>junger Zielgruppen</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100" b="1" dirty="0">
                          <a:effectLst/>
                        </a:rPr>
                        <a:t>Altersstruktur des Publikums, Anteil junger Besucher.</a:t>
                      </a:r>
                    </a:p>
                    <a:p>
                      <a:pPr>
                        <a:spcBef>
                          <a:spcPts val="600"/>
                        </a:spcBef>
                        <a:spcAft>
                          <a:spcPts val="0"/>
                        </a:spcAft>
                      </a:pPr>
                      <a:r>
                        <a:rPr lang="de-DE" sz="1100" b="1" dirty="0">
                          <a:effectLst/>
                        </a:rPr>
                        <a:t>Wie unterscheiden sich „Junge“ von anderen Zielgruppen. Welche Angebote nutzen sie?</a:t>
                      </a:r>
                    </a:p>
                    <a:p>
                      <a:pPr>
                        <a:spcBef>
                          <a:spcPts val="600"/>
                        </a:spcBef>
                        <a:spcAft>
                          <a:spcPts val="0"/>
                        </a:spcAft>
                      </a:pPr>
                      <a:r>
                        <a:rPr lang="de-DE" sz="1100" b="1" dirty="0">
                          <a:effectLst/>
                        </a:rPr>
                        <a:t>Wie erleben </a:t>
                      </a:r>
                      <a:r>
                        <a:rPr lang="de-DE" sz="1100" b="1" dirty="0" smtClean="0">
                          <a:effectLst/>
                        </a:rPr>
                        <a:t>sie </a:t>
                      </a:r>
                      <a:r>
                        <a:rPr lang="de-DE" sz="1100" b="1" smtClean="0">
                          <a:effectLst/>
                        </a:rPr>
                        <a:t>den Konzertabend?</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Standardisierte schriftliche Befragung (Fragebogen)</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dirty="0">
                          <a:effectLst/>
                        </a:rPr>
                        <a:t>Generelle Freizeitgestaltung von Jüngeren, Erwartungen an einen </a:t>
                      </a:r>
                      <a:r>
                        <a:rPr lang="de-DE" sz="1200" b="1" dirty="0" smtClean="0">
                          <a:effectLst/>
                        </a:rPr>
                        <a:t>Konzertabend, </a:t>
                      </a:r>
                      <a:r>
                        <a:rPr lang="de-DE" sz="1200" b="1" dirty="0">
                          <a:effectLst/>
                        </a:rPr>
                        <a:t>gewünschte Formate.</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Fokusgruppe</a:t>
                      </a:r>
                    </a:p>
                    <a:p>
                      <a:pPr>
                        <a:spcBef>
                          <a:spcPts val="600"/>
                        </a:spcBef>
                        <a:spcAft>
                          <a:spcPts val="0"/>
                        </a:spcAft>
                      </a:pPr>
                      <a:r>
                        <a:rPr lang="de-DE" sz="1200" b="1">
                          <a:effectLst/>
                        </a:rPr>
                        <a:t> </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extLst>
                  <a:ext uri="{0D108BD9-81ED-4DB2-BD59-A6C34878D82A}">
                    <a16:rowId xmlns:a16="http://schemas.microsoft.com/office/drawing/2014/main" val="315776250"/>
                  </a:ext>
                </a:extLst>
              </a:tr>
              <a:tr h="1019230">
                <a:tc>
                  <a:txBody>
                    <a:bodyPr/>
                    <a:lstStyle/>
                    <a:p>
                      <a:pPr>
                        <a:spcBef>
                          <a:spcPts val="600"/>
                        </a:spcBef>
                        <a:spcAft>
                          <a:spcPts val="0"/>
                        </a:spcAft>
                      </a:pPr>
                      <a:r>
                        <a:rPr lang="de-DE" sz="1200" b="1" smtClean="0">
                          <a:solidFill>
                            <a:schemeClr val="tx1"/>
                          </a:solidFill>
                          <a:effectLst/>
                        </a:rPr>
                        <a:t>Reichweite </a:t>
                      </a:r>
                      <a:r>
                        <a:rPr lang="de-DE" sz="1200" b="1">
                          <a:solidFill>
                            <a:schemeClr val="tx1"/>
                          </a:solidFill>
                          <a:effectLst/>
                        </a:rPr>
                        <a:t>der </a:t>
                      </a:r>
                      <a:r>
                        <a:rPr lang="de-DE" sz="1200" b="1" smtClean="0">
                          <a:solidFill>
                            <a:schemeClr val="tx1"/>
                          </a:solidFill>
                          <a:effectLst/>
                        </a:rPr>
                        <a:t>Kommunikations-mittel </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100" b="1">
                          <a:effectLst/>
                        </a:rPr>
                        <a:t>Woher kommen die Besucher und wie unterscheiden sie sich nach Einzugsbereich und Aufenthalt (</a:t>
                      </a:r>
                      <a:r>
                        <a:rPr lang="de-DE" sz="1100" b="1" smtClean="0">
                          <a:effectLst/>
                        </a:rPr>
                        <a:t>Lokal /  Umland /  </a:t>
                      </a:r>
                      <a:r>
                        <a:rPr lang="de-DE" sz="1100" b="1">
                          <a:effectLst/>
                        </a:rPr>
                        <a:t>Touristen) bezüglich Kommunikation?</a:t>
                      </a:r>
                      <a:endParaRPr lang="de-DE" sz="11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Standardisierte schriftliche Befragung (Fragebogen)</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dirty="0">
                          <a:effectLst/>
                        </a:rPr>
                        <a:t>Touristische Kennzahlen (der Region)</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smtClean="0">
                          <a:effectLst/>
                        </a:rPr>
                        <a:t>Experten-gespräch</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extLst>
                  <a:ext uri="{0D108BD9-81ED-4DB2-BD59-A6C34878D82A}">
                    <a16:rowId xmlns:a16="http://schemas.microsoft.com/office/drawing/2014/main" val="3895601678"/>
                  </a:ext>
                </a:extLst>
              </a:tr>
              <a:tr h="1178485">
                <a:tc>
                  <a:txBody>
                    <a:bodyPr/>
                    <a:lstStyle/>
                    <a:p>
                      <a:pPr>
                        <a:spcBef>
                          <a:spcPts val="600"/>
                        </a:spcBef>
                        <a:spcAft>
                          <a:spcPts val="0"/>
                        </a:spcAft>
                      </a:pPr>
                      <a:r>
                        <a:rPr lang="de-DE" sz="1200" b="1" smtClean="0">
                          <a:solidFill>
                            <a:schemeClr val="tx1"/>
                          </a:solidFill>
                          <a:effectLst/>
                        </a:rPr>
                        <a:t>Strategische </a:t>
                      </a:r>
                      <a:r>
                        <a:rPr lang="de-DE" sz="1200" b="1">
                          <a:solidFill>
                            <a:schemeClr val="tx1"/>
                          </a:solidFill>
                          <a:effectLst/>
                        </a:rPr>
                        <a:t>Ausrichtung der Kommunikation</a:t>
                      </a:r>
                      <a:endParaRPr lang="de-D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100" b="1">
                          <a:effectLst/>
                        </a:rPr>
                        <a:t>Welche Kommunikationskanäle nutzen die Besucher?</a:t>
                      </a:r>
                    </a:p>
                    <a:p>
                      <a:pPr>
                        <a:spcBef>
                          <a:spcPts val="600"/>
                        </a:spcBef>
                        <a:spcAft>
                          <a:spcPts val="0"/>
                        </a:spcAft>
                      </a:pPr>
                      <a:r>
                        <a:rPr lang="de-DE" sz="1100" b="1">
                          <a:effectLst/>
                        </a:rPr>
                        <a:t>Welche Maßnahmen wurden wahrgenommen?</a:t>
                      </a:r>
                    </a:p>
                    <a:p>
                      <a:pPr>
                        <a:spcBef>
                          <a:spcPts val="600"/>
                        </a:spcBef>
                        <a:spcAft>
                          <a:spcPts val="0"/>
                        </a:spcAft>
                      </a:pPr>
                      <a:r>
                        <a:rPr lang="de-DE" sz="1100" b="1">
                          <a:effectLst/>
                        </a:rPr>
                        <a:t>Welche Zielgruppe ist wie erreichbar?</a:t>
                      </a:r>
                      <a:endParaRPr lang="de-DE" sz="11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Standardisierte schriftliche Befragung (Fragebogen)</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dirty="0" smtClean="0">
                          <a:effectLst/>
                        </a:rPr>
                        <a:t>Kommunikations-verhalten</a:t>
                      </a:r>
                      <a:r>
                        <a:rPr lang="de-DE" sz="1200" b="1" dirty="0">
                          <a:effectLst/>
                        </a:rPr>
                        <a:t>, zielgruppenspezifische Wahl von Kommunikationsmitteln</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Gespräche mit Vertretern von </a:t>
                      </a:r>
                      <a:r>
                        <a:rPr lang="de-DE" sz="1200" b="1" smtClean="0">
                          <a:effectLst/>
                        </a:rPr>
                        <a:t>Zielgruppen / Experten</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extLst>
                  <a:ext uri="{0D108BD9-81ED-4DB2-BD59-A6C34878D82A}">
                    <a16:rowId xmlns:a16="http://schemas.microsoft.com/office/drawing/2014/main" val="2136008581"/>
                  </a:ext>
                </a:extLst>
              </a:tr>
              <a:tr h="1210140">
                <a:tc>
                  <a:txBody>
                    <a:bodyPr/>
                    <a:lstStyle/>
                    <a:p>
                      <a:pPr>
                        <a:spcBef>
                          <a:spcPts val="600"/>
                        </a:spcBef>
                        <a:spcAft>
                          <a:spcPts val="0"/>
                        </a:spcAft>
                      </a:pPr>
                      <a:r>
                        <a:rPr lang="de-DE" sz="1200" b="1" smtClean="0">
                          <a:solidFill>
                            <a:schemeClr val="tx1"/>
                          </a:solidFill>
                          <a:effectLst/>
                        </a:rPr>
                        <a:t>Programmhefte</a:t>
                      </a:r>
                      <a:endParaRPr lang="de-D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100" b="1" dirty="0">
                          <a:effectLst/>
                        </a:rPr>
                        <a:t>Wie viele Besucher nutzen </a:t>
                      </a:r>
                      <a:r>
                        <a:rPr lang="de-DE" sz="1100" b="1" dirty="0" smtClean="0">
                          <a:effectLst/>
                        </a:rPr>
                        <a:t>die Programmhefte?</a:t>
                      </a:r>
                      <a:endParaRPr lang="de-DE" sz="1100" b="1" dirty="0">
                        <a:effectLst/>
                      </a:endParaRPr>
                    </a:p>
                    <a:p>
                      <a:pPr>
                        <a:spcBef>
                          <a:spcPts val="600"/>
                        </a:spcBef>
                        <a:spcAft>
                          <a:spcPts val="0"/>
                        </a:spcAft>
                      </a:pPr>
                      <a:r>
                        <a:rPr lang="de-DE" sz="1100" b="1" dirty="0">
                          <a:effectLst/>
                        </a:rPr>
                        <a:t>Wie bewerten sie diese?</a:t>
                      </a:r>
                    </a:p>
                    <a:p>
                      <a:pPr>
                        <a:spcBef>
                          <a:spcPts val="600"/>
                        </a:spcBef>
                        <a:spcAft>
                          <a:spcPts val="0"/>
                        </a:spcAft>
                      </a:pPr>
                      <a:r>
                        <a:rPr lang="de-DE" sz="1100" b="1" dirty="0">
                          <a:effectLst/>
                        </a:rPr>
                        <a:t>Wer nutzt sie?</a:t>
                      </a:r>
                    </a:p>
                    <a:p>
                      <a:pPr>
                        <a:spcBef>
                          <a:spcPts val="600"/>
                        </a:spcBef>
                        <a:spcAft>
                          <a:spcPts val="0"/>
                        </a:spcAft>
                      </a:pPr>
                      <a:r>
                        <a:rPr lang="de-DE" sz="1100" b="1" dirty="0">
                          <a:effectLst/>
                        </a:rPr>
                        <a:t> </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a:effectLst/>
                        </a:rPr>
                        <a:t>Standardisierte schriftliche Befragung (Fragebogen)</a:t>
                      </a:r>
                      <a:endParaRPr lang="de-DE" sz="1200" b="1">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dirty="0" smtClean="0">
                          <a:effectLst/>
                        </a:rPr>
                        <a:t>Was nehmen die Leser</a:t>
                      </a:r>
                      <a:r>
                        <a:rPr lang="de-DE" sz="1200" b="1" baseline="0" dirty="0" smtClean="0">
                          <a:effectLst/>
                        </a:rPr>
                        <a:t> daraus mit?</a:t>
                      </a:r>
                      <a:endParaRPr lang="de-DE" sz="1200" b="1" dirty="0" smtClean="0">
                        <a:effectLst/>
                      </a:endParaRPr>
                    </a:p>
                    <a:p>
                      <a:pPr>
                        <a:spcBef>
                          <a:spcPts val="600"/>
                        </a:spcBef>
                        <a:spcAft>
                          <a:spcPts val="0"/>
                        </a:spcAft>
                      </a:pPr>
                      <a:r>
                        <a:rPr lang="de-DE" sz="1200" b="1" dirty="0" smtClean="0">
                          <a:effectLst/>
                        </a:rPr>
                        <a:t>Welche </a:t>
                      </a:r>
                      <a:r>
                        <a:rPr lang="de-DE" sz="1200" b="1">
                          <a:effectLst/>
                        </a:rPr>
                        <a:t>Probleme </a:t>
                      </a:r>
                      <a:r>
                        <a:rPr lang="de-DE" sz="1200" b="1" smtClean="0">
                          <a:effectLst/>
                        </a:rPr>
                        <a:t/>
                      </a:r>
                      <a:br>
                        <a:rPr lang="de-DE" sz="1200" b="1" smtClean="0">
                          <a:effectLst/>
                        </a:rPr>
                      </a:br>
                      <a:r>
                        <a:rPr lang="de-DE" sz="1200" b="1" smtClean="0">
                          <a:effectLst/>
                        </a:rPr>
                        <a:t>tauchen </a:t>
                      </a:r>
                      <a:r>
                        <a:rPr lang="de-DE" sz="1200" b="1" dirty="0">
                          <a:effectLst/>
                        </a:rPr>
                        <a:t>auf?</a:t>
                      </a:r>
                    </a:p>
                    <a:p>
                      <a:pPr>
                        <a:spcBef>
                          <a:spcPts val="600"/>
                        </a:spcBef>
                        <a:spcAft>
                          <a:spcPts val="0"/>
                        </a:spcAft>
                      </a:pPr>
                      <a:r>
                        <a:rPr lang="de-DE" sz="1200" b="1" dirty="0">
                          <a:effectLst/>
                        </a:rPr>
                        <a:t>Warum benutzt eine bestimmte Zielgruppe die Angebote (nicht)?</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tc>
                  <a:txBody>
                    <a:bodyPr/>
                    <a:lstStyle/>
                    <a:p>
                      <a:pPr>
                        <a:spcBef>
                          <a:spcPts val="600"/>
                        </a:spcBef>
                        <a:spcAft>
                          <a:spcPts val="0"/>
                        </a:spcAft>
                      </a:pPr>
                      <a:r>
                        <a:rPr lang="de-DE" sz="1200" b="1" dirty="0" smtClean="0">
                          <a:effectLst/>
                        </a:rPr>
                        <a:t>Interviews, Langzeit-Interviews</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33" marR="25233" marT="0" marB="0" anchor="ctr"/>
                </a:tc>
                <a:extLst>
                  <a:ext uri="{0D108BD9-81ED-4DB2-BD59-A6C34878D82A}">
                    <a16:rowId xmlns:a16="http://schemas.microsoft.com/office/drawing/2014/main" val="1160557596"/>
                  </a:ext>
                </a:extLst>
              </a:tr>
            </a:tbl>
          </a:graphicData>
        </a:graphic>
      </p:graphicFrame>
    </p:spTree>
    <p:extLst>
      <p:ext uri="{BB962C8B-B14F-4D97-AF65-F5344CB8AC3E}">
        <p14:creationId xmlns:p14="http://schemas.microsoft.com/office/powerpoint/2010/main" val="191606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51</a:t>
            </a:fld>
            <a:endParaRPr lang="en-US" dirty="0"/>
          </a:p>
        </p:txBody>
      </p:sp>
      <p:sp>
        <p:nvSpPr>
          <p:cNvPr id="6" name="Inhaltsplatzhalter 5"/>
          <p:cNvSpPr>
            <a:spLocks noGrp="1"/>
          </p:cNvSpPr>
          <p:nvPr>
            <p:ph idx="1"/>
          </p:nvPr>
        </p:nvSpPr>
        <p:spPr>
          <a:xfrm>
            <a:off x="1619672" y="1412776"/>
            <a:ext cx="7211144" cy="648072"/>
          </a:xfrm>
        </p:spPr>
        <p:txBody>
          <a:bodyPr>
            <a:normAutofit/>
          </a:bodyPr>
          <a:lstStyle/>
          <a:p>
            <a:pPr marL="0" indent="0">
              <a:buNone/>
            </a:pPr>
            <a:endParaRPr lang="de-DE" sz="2400" b="1" dirty="0" smtClean="0">
              <a:latin typeface="+mn-lt"/>
            </a:endParaRPr>
          </a:p>
          <a:p>
            <a:pPr marL="0" indent="0">
              <a:buNone/>
            </a:pPr>
            <a:endParaRPr lang="de-DE" sz="2400" dirty="0" smtClean="0">
              <a:latin typeface="+mn-lt"/>
            </a:endParaRPr>
          </a:p>
          <a:p>
            <a:pPr marL="0" indent="0">
              <a:buNone/>
            </a:pPr>
            <a:endParaRPr lang="de-DE" sz="2400" dirty="0">
              <a:latin typeface="+mn-lt"/>
            </a:endParaRPr>
          </a:p>
        </p:txBody>
      </p:sp>
      <p:grpSp>
        <p:nvGrpSpPr>
          <p:cNvPr id="5" name="Gruppieren 4"/>
          <p:cNvGrpSpPr/>
          <p:nvPr/>
        </p:nvGrpSpPr>
        <p:grpSpPr>
          <a:xfrm>
            <a:off x="1702543" y="836712"/>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smtClean="0">
                  <a:solidFill>
                    <a:schemeClr val="tx1"/>
                  </a:solidFill>
                  <a:cs typeface="Arial" panose="020B0604020202020204" pitchFamily="34" charset="0"/>
                </a:rPr>
                <a:t>Skalierung von Merkmalen </a:t>
              </a:r>
              <a:endParaRPr lang="de-DE" sz="2400" dirty="0">
                <a:solidFill>
                  <a:schemeClr val="tx1"/>
                </a:solidFill>
                <a:cs typeface="Arial" panose="020B0604020202020204" pitchFamily="34" charset="0"/>
              </a:endParaRPr>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776"/>
            <a:ext cx="84963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96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52</a:t>
            </a:fld>
            <a:endParaRPr lang="en-US" dirty="0"/>
          </a:p>
        </p:txBody>
      </p:sp>
      <p:grpSp>
        <p:nvGrpSpPr>
          <p:cNvPr id="5" name="Gruppieren 4"/>
          <p:cNvGrpSpPr/>
          <p:nvPr/>
        </p:nvGrpSpPr>
        <p:grpSpPr>
          <a:xfrm>
            <a:off x="1720510" y="764704"/>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smtClean="0">
                  <a:solidFill>
                    <a:schemeClr val="tx1"/>
                  </a:solidFill>
                  <a:cs typeface="Arial" panose="020B0604020202020204" pitchFamily="34" charset="0"/>
                </a:rPr>
                <a:t>Mittelwerte</a:t>
              </a:r>
              <a:endParaRPr lang="de-DE" sz="2400" dirty="0">
                <a:solidFill>
                  <a:schemeClr val="tx1"/>
                </a:solidFill>
                <a:cs typeface="Arial" panose="020B0604020202020204" pitchFamily="34" charset="0"/>
              </a:endParaRPr>
            </a:p>
          </p:txBody>
        </p:sp>
      </p:grpSp>
      <p:graphicFrame>
        <p:nvGraphicFramePr>
          <p:cNvPr id="12" name="Tabelle 11"/>
          <p:cNvGraphicFramePr>
            <a:graphicFrameLocks noGrp="1"/>
          </p:cNvGraphicFramePr>
          <p:nvPr>
            <p:extLst>
              <p:ext uri="{D42A27DB-BD31-4B8C-83A1-F6EECF244321}">
                <p14:modId xmlns:p14="http://schemas.microsoft.com/office/powerpoint/2010/main" val="2726580681"/>
              </p:ext>
            </p:extLst>
          </p:nvPr>
        </p:nvGraphicFramePr>
        <p:xfrm>
          <a:off x="1619672" y="1268760"/>
          <a:ext cx="7416823" cy="4629086"/>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808311">
                  <a:extLst>
                    <a:ext uri="{9D8B030D-6E8A-4147-A177-3AD203B41FA5}">
                      <a16:colId xmlns:a16="http://schemas.microsoft.com/office/drawing/2014/main" val="20003"/>
                    </a:ext>
                  </a:extLst>
                </a:gridCol>
              </a:tblGrid>
              <a:tr h="432048">
                <a:tc>
                  <a:txBody>
                    <a:bodyPr/>
                    <a:lstStyle/>
                    <a:p>
                      <a:pPr algn="just">
                        <a:lnSpc>
                          <a:spcPts val="1600"/>
                        </a:lnSpc>
                        <a:spcAft>
                          <a:spcPts val="0"/>
                        </a:spcAft>
                      </a:pPr>
                      <a:r>
                        <a:rPr lang="de-DE" sz="1600" dirty="0">
                          <a:effectLst/>
                        </a:rPr>
                        <a:t>Mittelwert</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just">
                        <a:lnSpc>
                          <a:spcPts val="1600"/>
                        </a:lnSpc>
                        <a:spcAft>
                          <a:spcPts val="0"/>
                        </a:spcAft>
                      </a:pPr>
                      <a:r>
                        <a:rPr lang="de-DE" sz="1600" dirty="0">
                          <a:effectLst/>
                        </a:rPr>
                        <a:t>für Skalen</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just">
                        <a:lnSpc>
                          <a:spcPts val="1600"/>
                        </a:lnSpc>
                        <a:spcAft>
                          <a:spcPts val="0"/>
                        </a:spcAft>
                      </a:pPr>
                      <a:r>
                        <a:rPr lang="de-DE" sz="1600" dirty="0">
                          <a:effectLst/>
                        </a:rPr>
                        <a:t>Definition</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just">
                        <a:lnSpc>
                          <a:spcPts val="1600"/>
                        </a:lnSpc>
                        <a:spcAft>
                          <a:spcPts val="0"/>
                        </a:spcAft>
                      </a:pPr>
                      <a:r>
                        <a:rPr lang="de-DE" sz="1600" dirty="0">
                          <a:effectLst/>
                        </a:rPr>
                        <a:t>Beispiel</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extLst>
                  <a:ext uri="{0D108BD9-81ED-4DB2-BD59-A6C34878D82A}">
                    <a16:rowId xmlns:a16="http://schemas.microsoft.com/office/drawing/2014/main" val="10000"/>
                  </a:ext>
                </a:extLst>
              </a:tr>
              <a:tr h="1095550">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Modus</a:t>
                      </a:r>
                      <a:br>
                        <a:rPr lang="de-DE" sz="1600" dirty="0">
                          <a:effectLst/>
                        </a:rPr>
                      </a:br>
                      <a:r>
                        <a:rPr lang="de-DE" sz="1600" dirty="0">
                          <a:effectLst/>
                        </a:rPr>
                        <a:t>(Modalwert) </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alle Skalen</a:t>
                      </a:r>
                      <a:endParaRPr lang="de-DE" sz="1600" dirty="0">
                        <a:effectLst/>
                        <a:latin typeface="Calibri"/>
                        <a:ea typeface="Times New Roman"/>
                        <a:cs typeface="Times New Roman"/>
                      </a:endParaRPr>
                    </a:p>
                  </a:txBody>
                  <a:tcPr marL="44450" marR="44450" marT="0" marB="0"/>
                </a:tc>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häufigster Wert</a:t>
                      </a:r>
                      <a:endParaRPr lang="de-DE" sz="1600" dirty="0">
                        <a:effectLst/>
                        <a:latin typeface="Calibri"/>
                        <a:ea typeface="Times New Roman"/>
                        <a:cs typeface="Times New Roman"/>
                      </a:endParaRPr>
                    </a:p>
                  </a:txBody>
                  <a:tcPr marL="44450" marR="44450" marT="0" marB="0"/>
                </a:tc>
                <a:tc>
                  <a:txBody>
                    <a:bodyPr/>
                    <a:lstStyle/>
                    <a:p>
                      <a:pPr algn="l">
                        <a:lnSpc>
                          <a:spcPts val="1600"/>
                        </a:lnSpc>
                        <a:spcAft>
                          <a:spcPts val="0"/>
                        </a:spcAft>
                      </a:pPr>
                      <a:endParaRPr lang="de-DE" sz="1600" dirty="0" smtClean="0">
                        <a:solidFill>
                          <a:schemeClr val="tx1"/>
                        </a:solidFill>
                        <a:effectLst/>
                      </a:endParaRPr>
                    </a:p>
                    <a:p>
                      <a:pPr algn="l">
                        <a:lnSpc>
                          <a:spcPts val="1600"/>
                        </a:lnSpc>
                        <a:spcAft>
                          <a:spcPts val="0"/>
                        </a:spcAft>
                      </a:pPr>
                      <a:r>
                        <a:rPr lang="de-DE" sz="1600" dirty="0" smtClean="0">
                          <a:solidFill>
                            <a:schemeClr val="tx1"/>
                          </a:solidFill>
                          <a:effectLst/>
                        </a:rPr>
                        <a:t>Das Alter 20 ist der häufigste Wert</a:t>
                      </a:r>
                      <a:endParaRPr lang="de-DE" sz="1600" dirty="0">
                        <a:solidFill>
                          <a:schemeClr val="tx1"/>
                        </a:solidFill>
                        <a:effectLst/>
                        <a:latin typeface="Calibri"/>
                        <a:ea typeface="Times New Roman"/>
                        <a:cs typeface="Times New Roman"/>
                      </a:endParaRPr>
                    </a:p>
                  </a:txBody>
                  <a:tcPr marL="44450" marR="44450" marT="0" marB="0"/>
                </a:tc>
                <a:extLst>
                  <a:ext uri="{0D108BD9-81ED-4DB2-BD59-A6C34878D82A}">
                    <a16:rowId xmlns:a16="http://schemas.microsoft.com/office/drawing/2014/main" val="10001"/>
                  </a:ext>
                </a:extLst>
              </a:tr>
              <a:tr h="1723049">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Median</a:t>
                      </a:r>
                      <a:br>
                        <a:rPr lang="de-DE" sz="1600" dirty="0">
                          <a:effectLst/>
                        </a:rPr>
                      </a:br>
                      <a:r>
                        <a:rPr lang="de-DE" sz="1600" dirty="0">
                          <a:effectLst/>
                        </a:rPr>
                        <a:t>oder</a:t>
                      </a:r>
                      <a:br>
                        <a:rPr lang="de-DE" sz="1600" dirty="0">
                          <a:effectLst/>
                        </a:rPr>
                      </a:br>
                      <a:r>
                        <a:rPr lang="de-DE" sz="1600" dirty="0">
                          <a:effectLst/>
                        </a:rPr>
                        <a:t>Zentralwert</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Ordinalskalen und metrische Skalen</a:t>
                      </a:r>
                      <a:endParaRPr lang="de-DE" sz="1600" dirty="0">
                        <a:effectLst/>
                        <a:latin typeface="Calibri"/>
                        <a:ea typeface="Times New Roman"/>
                        <a:cs typeface="Times New Roman"/>
                      </a:endParaRPr>
                    </a:p>
                  </a:txBody>
                  <a:tcPr marL="44450" marR="44450" marT="0" marB="0"/>
                </a:tc>
                <a:tc>
                  <a:txBody>
                    <a:bodyPr/>
                    <a:lstStyle/>
                    <a:p>
                      <a:pPr algn="l">
                        <a:lnSpc>
                          <a:spcPts val="1600"/>
                        </a:lnSpc>
                        <a:spcAft>
                          <a:spcPts val="0"/>
                        </a:spcAft>
                      </a:pPr>
                      <a:r>
                        <a:rPr lang="de-DE" sz="1600" dirty="0">
                          <a:effectLst/>
                        </a:rPr>
                        <a:t> </a:t>
                      </a:r>
                    </a:p>
                    <a:p>
                      <a:pPr algn="l">
                        <a:lnSpc>
                          <a:spcPts val="1600"/>
                        </a:lnSpc>
                        <a:spcAft>
                          <a:spcPts val="0"/>
                        </a:spcAft>
                      </a:pPr>
                      <a:r>
                        <a:rPr lang="de-DE" sz="1600" dirty="0">
                          <a:effectLst/>
                        </a:rPr>
                        <a:t>Mitte </a:t>
                      </a:r>
                    </a:p>
                    <a:p>
                      <a:pPr algn="l">
                        <a:lnSpc>
                          <a:spcPts val="1600"/>
                        </a:lnSpc>
                        <a:spcAft>
                          <a:spcPts val="0"/>
                        </a:spcAft>
                      </a:pPr>
                      <a:r>
                        <a:rPr lang="de-DE" sz="1600" dirty="0">
                          <a:effectLst/>
                        </a:rPr>
                        <a:t>aller geordneten Ausprägungen</a:t>
                      </a:r>
                      <a:endParaRPr lang="de-DE" sz="1600" dirty="0">
                        <a:effectLst/>
                        <a:latin typeface="Calibri"/>
                        <a:ea typeface="Times New Roman"/>
                        <a:cs typeface="Times New Roman"/>
                      </a:endParaRPr>
                    </a:p>
                  </a:txBody>
                  <a:tcPr marL="44450" marR="44450" marT="0" marB="0"/>
                </a:tc>
                <a:tc>
                  <a:txBody>
                    <a:bodyPr/>
                    <a:lstStyle/>
                    <a:p>
                      <a:pPr algn="l">
                        <a:lnSpc>
                          <a:spcPts val="1600"/>
                        </a:lnSpc>
                        <a:spcAft>
                          <a:spcPts val="0"/>
                        </a:spcAft>
                      </a:pPr>
                      <a:endParaRPr lang="de-DE" sz="1600" dirty="0" smtClean="0">
                        <a:solidFill>
                          <a:schemeClr val="tx1"/>
                        </a:solidFill>
                        <a:effectLst/>
                      </a:endParaRPr>
                    </a:p>
                    <a:p>
                      <a:pPr algn="l">
                        <a:lnSpc>
                          <a:spcPts val="1600"/>
                        </a:lnSpc>
                        <a:spcAft>
                          <a:spcPts val="0"/>
                        </a:spcAft>
                      </a:pPr>
                      <a:r>
                        <a:rPr lang="de-DE" sz="1600" dirty="0" smtClean="0">
                          <a:solidFill>
                            <a:schemeClr val="tx1"/>
                          </a:solidFill>
                          <a:effectLst/>
                        </a:rPr>
                        <a:t>geordnet</a:t>
                      </a:r>
                      <a:r>
                        <a:rPr lang="de-DE" sz="1600" dirty="0">
                          <a:solidFill>
                            <a:schemeClr val="tx1"/>
                          </a:solidFill>
                          <a:effectLst/>
                        </a:rPr>
                        <a:t>: </a:t>
                      </a:r>
                      <a:r>
                        <a:rPr lang="de-DE" sz="1600" dirty="0" smtClean="0">
                          <a:solidFill>
                            <a:schemeClr val="tx1"/>
                          </a:solidFill>
                          <a:effectLst/>
                        </a:rPr>
                        <a:t>11,20,20,24,42,44,60</a:t>
                      </a:r>
                      <a:r>
                        <a:rPr lang="de-DE" sz="1600" dirty="0">
                          <a:solidFill>
                            <a:schemeClr val="tx1"/>
                          </a:solidFill>
                          <a:effectLst/>
                        </a:rPr>
                        <a:t/>
                      </a:r>
                      <a:br>
                        <a:rPr lang="de-DE" sz="1600" dirty="0">
                          <a:solidFill>
                            <a:schemeClr val="tx1"/>
                          </a:solidFill>
                          <a:effectLst/>
                        </a:rPr>
                      </a:br>
                      <a:endParaRPr lang="de-DE" sz="1600" dirty="0" smtClean="0">
                        <a:solidFill>
                          <a:schemeClr val="tx1"/>
                        </a:solidFill>
                        <a:effectLst/>
                      </a:endParaRPr>
                    </a:p>
                    <a:p>
                      <a:pPr algn="l">
                        <a:lnSpc>
                          <a:spcPts val="1600"/>
                        </a:lnSpc>
                        <a:spcAft>
                          <a:spcPts val="0"/>
                        </a:spcAft>
                      </a:pPr>
                      <a:r>
                        <a:rPr lang="de-DE" sz="1600" dirty="0" smtClean="0">
                          <a:solidFill>
                            <a:schemeClr val="tx1"/>
                          </a:solidFill>
                          <a:effectLst/>
                        </a:rPr>
                        <a:t>Median </a:t>
                      </a:r>
                      <a:r>
                        <a:rPr lang="de-DE" sz="1600" dirty="0">
                          <a:solidFill>
                            <a:schemeClr val="tx1"/>
                          </a:solidFill>
                          <a:effectLst/>
                        </a:rPr>
                        <a:t>= 24, da mittlerer Wert, es stehen rechts und links davon je drei Zahlen</a:t>
                      </a:r>
                      <a:endParaRPr lang="de-DE" sz="1600" dirty="0">
                        <a:solidFill>
                          <a:schemeClr val="tx1"/>
                        </a:solidFill>
                        <a:effectLst/>
                        <a:latin typeface="Calibri"/>
                        <a:ea typeface="Times New Roman"/>
                        <a:cs typeface="Times New Roman"/>
                      </a:endParaRPr>
                    </a:p>
                  </a:txBody>
                  <a:tcPr marL="44450" marR="44450" marT="0" marB="0"/>
                </a:tc>
                <a:extLst>
                  <a:ext uri="{0D108BD9-81ED-4DB2-BD59-A6C34878D82A}">
                    <a16:rowId xmlns:a16="http://schemas.microsoft.com/office/drawing/2014/main" val="10002"/>
                  </a:ext>
                </a:extLst>
              </a:tr>
              <a:tr h="1378439">
                <a:tc>
                  <a:txBody>
                    <a:bodyPr/>
                    <a:lstStyle/>
                    <a:p>
                      <a:pPr algn="l">
                        <a:lnSpc>
                          <a:spcPts val="1600"/>
                        </a:lnSpc>
                        <a:spcBef>
                          <a:spcPts val="900"/>
                        </a:spcBef>
                        <a:spcAft>
                          <a:spcPts val="0"/>
                        </a:spcAft>
                      </a:pPr>
                      <a:r>
                        <a:rPr lang="de-DE" sz="1600" dirty="0">
                          <a:effectLst/>
                        </a:rPr>
                        <a:t>arithmetisches Mittel</a:t>
                      </a:r>
                      <a:br>
                        <a:rPr lang="de-DE" sz="1600" dirty="0">
                          <a:effectLst/>
                        </a:rPr>
                      </a:br>
                      <a:r>
                        <a:rPr lang="de-DE" sz="1600" dirty="0">
                          <a:effectLst/>
                        </a:rPr>
                        <a:t>(„Mittelwert“) </a:t>
                      </a:r>
                      <a:endParaRPr lang="de-DE" sz="1600" dirty="0">
                        <a:effectLst/>
                        <a:latin typeface="Calibri"/>
                        <a:ea typeface="Times New Roman"/>
                        <a:cs typeface="Times New Roman"/>
                      </a:endParaRPr>
                    </a:p>
                  </a:txBody>
                  <a:tcPr marL="44450" marR="44450" marT="0" marB="0">
                    <a:solidFill>
                      <a:schemeClr val="accent1">
                        <a:lumMod val="40000"/>
                        <a:lumOff val="60000"/>
                      </a:schemeClr>
                    </a:solidFill>
                  </a:tcPr>
                </a:tc>
                <a:tc>
                  <a:txBody>
                    <a:bodyPr/>
                    <a:lstStyle/>
                    <a:p>
                      <a:pPr algn="l">
                        <a:lnSpc>
                          <a:spcPts val="1600"/>
                        </a:lnSpc>
                        <a:spcAft>
                          <a:spcPts val="0"/>
                        </a:spcAft>
                      </a:pPr>
                      <a:r>
                        <a:rPr lang="de-DE" sz="1600">
                          <a:effectLst/>
                        </a:rPr>
                        <a:t> </a:t>
                      </a:r>
                    </a:p>
                    <a:p>
                      <a:pPr algn="l">
                        <a:lnSpc>
                          <a:spcPts val="1600"/>
                        </a:lnSpc>
                        <a:spcAft>
                          <a:spcPts val="0"/>
                        </a:spcAft>
                      </a:pPr>
                      <a:r>
                        <a:rPr lang="de-DE" sz="1600">
                          <a:effectLst/>
                        </a:rPr>
                        <a:t>metrische </a:t>
                      </a:r>
                    </a:p>
                    <a:p>
                      <a:pPr algn="l">
                        <a:lnSpc>
                          <a:spcPts val="1600"/>
                        </a:lnSpc>
                        <a:spcAft>
                          <a:spcPts val="0"/>
                        </a:spcAft>
                      </a:pPr>
                      <a:r>
                        <a:rPr lang="de-DE" sz="1600">
                          <a:effectLst/>
                        </a:rPr>
                        <a:t>Skalen</a:t>
                      </a:r>
                      <a:endParaRPr lang="de-DE" sz="1600">
                        <a:effectLst/>
                        <a:latin typeface="Calibri"/>
                        <a:ea typeface="Times New Roman"/>
                        <a:cs typeface="Times New Roman"/>
                      </a:endParaRPr>
                    </a:p>
                  </a:txBody>
                  <a:tcPr marL="44450" marR="44450" marT="0" marB="0"/>
                </a:tc>
                <a:tc>
                  <a:txBody>
                    <a:bodyPr/>
                    <a:lstStyle/>
                    <a:p>
                      <a:pPr algn="l">
                        <a:lnSpc>
                          <a:spcPts val="1600"/>
                        </a:lnSpc>
                        <a:spcAft>
                          <a:spcPts val="0"/>
                        </a:spcAft>
                      </a:pPr>
                      <a:r>
                        <a:rPr lang="de-DE" sz="1600" dirty="0">
                          <a:effectLst/>
                        </a:rPr>
                        <a:t>Summe aller Werte geteilt durch die Anzahl der Beobachtungen (n)</a:t>
                      </a:r>
                      <a:endParaRPr lang="de-DE" sz="1600" dirty="0">
                        <a:effectLst/>
                        <a:latin typeface="Calibri"/>
                        <a:ea typeface="Times New Roman"/>
                        <a:cs typeface="Times New Roman"/>
                      </a:endParaRPr>
                    </a:p>
                  </a:txBody>
                  <a:tcPr marL="44450" marR="44450" marT="0" marB="0"/>
                </a:tc>
                <a:tc>
                  <a:txBody>
                    <a:bodyPr/>
                    <a:lstStyle/>
                    <a:p>
                      <a:pPr algn="just">
                        <a:lnSpc>
                          <a:spcPts val="1600"/>
                        </a:lnSpc>
                        <a:spcAft>
                          <a:spcPts val="0"/>
                        </a:spcAft>
                      </a:pPr>
                      <a:endParaRPr lang="de-DE" sz="1600" dirty="0">
                        <a:effectLst/>
                        <a:latin typeface="Calibri"/>
                        <a:ea typeface="Times New Roman"/>
                        <a:cs typeface="Times New Roman"/>
                      </a:endParaRPr>
                    </a:p>
                  </a:txBody>
                  <a:tcPr marL="44450" marR="44450" marT="0" marB="0"/>
                </a:tc>
                <a:extLst>
                  <a:ext uri="{0D108BD9-81ED-4DB2-BD59-A6C34878D82A}">
                    <a16:rowId xmlns:a16="http://schemas.microsoft.com/office/drawing/2014/main" val="10003"/>
                  </a:ext>
                </a:extLst>
              </a:tr>
            </a:tbl>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2192344563"/>
              </p:ext>
            </p:extLst>
          </p:nvPr>
        </p:nvGraphicFramePr>
        <p:xfrm>
          <a:off x="6326893" y="4725144"/>
          <a:ext cx="2613541" cy="792088"/>
        </p:xfrm>
        <a:graphic>
          <a:graphicData uri="http://schemas.openxmlformats.org/presentationml/2006/ole">
            <mc:AlternateContent xmlns:mc="http://schemas.openxmlformats.org/markup-compatibility/2006">
              <mc:Choice xmlns:v="urn:schemas-microsoft-com:vml" Requires="v">
                <p:oleObj spid="_x0000_s1076" name="Formel" r:id="rId4" imgW="2095200" imgH="634680" progId="Equation.3">
                  <p:embed/>
                </p:oleObj>
              </mc:Choice>
              <mc:Fallback>
                <p:oleObj name="Formel" r:id="rId4" imgW="2095200" imgH="634680" progId="Equation.3">
                  <p:embed/>
                  <p:pic>
                    <p:nvPicPr>
                      <p:cNvPr id="0" name="Object 6"/>
                      <p:cNvPicPr>
                        <a:picLocks noChangeAspect="1" noChangeArrowheads="1"/>
                      </p:cNvPicPr>
                      <p:nvPr/>
                    </p:nvPicPr>
                    <p:blipFill>
                      <a:blip r:embed="rId5"/>
                      <a:srcRect/>
                      <a:stretch>
                        <a:fillRect/>
                      </a:stretch>
                    </p:blipFill>
                    <p:spPr bwMode="auto">
                      <a:xfrm>
                        <a:off x="6326893" y="4725144"/>
                        <a:ext cx="2613541" cy="792088"/>
                      </a:xfrm>
                      <a:prstGeom prst="rect">
                        <a:avLst/>
                      </a:prstGeom>
                      <a:noFill/>
                      <a:extLst/>
                    </p:spPr>
                  </p:pic>
                </p:oleObj>
              </mc:Fallback>
            </mc:AlternateContent>
          </a:graphicData>
        </a:graphic>
      </p:graphicFrame>
      <p:sp>
        <p:nvSpPr>
          <p:cNvPr id="2" name="Rechteck 1"/>
          <p:cNvSpPr/>
          <p:nvPr/>
        </p:nvSpPr>
        <p:spPr>
          <a:xfrm>
            <a:off x="5338237" y="122522"/>
            <a:ext cx="3765203" cy="738664"/>
          </a:xfrm>
          <a:prstGeom prst="rect">
            <a:avLst/>
          </a:prstGeom>
        </p:spPr>
        <p:txBody>
          <a:bodyPr wrap="square">
            <a:spAutoFit/>
          </a:bodyPr>
          <a:lstStyle/>
          <a:p>
            <a:pPr algn="r"/>
            <a:r>
              <a:rPr lang="de-DE" sz="1400" dirty="0" smtClean="0">
                <a:latin typeface="+mn-lt"/>
              </a:rPr>
              <a:t>gemessen wurden die Alter von 7 Besuchern: </a:t>
            </a:r>
            <a:br>
              <a:rPr lang="de-DE" sz="1400" dirty="0" smtClean="0">
                <a:latin typeface="+mn-lt"/>
              </a:rPr>
            </a:br>
            <a:r>
              <a:rPr lang="de-DE" sz="1400" dirty="0" smtClean="0">
                <a:latin typeface="+mn-lt"/>
              </a:rPr>
              <a:t>44</a:t>
            </a:r>
            <a:r>
              <a:rPr lang="de-DE" sz="1400" dirty="0">
                <a:latin typeface="+mn-lt"/>
              </a:rPr>
              <a:t>, </a:t>
            </a:r>
            <a:r>
              <a:rPr lang="de-DE" sz="1400" dirty="0" smtClean="0">
                <a:latin typeface="+mn-lt"/>
              </a:rPr>
              <a:t>20, </a:t>
            </a:r>
            <a:r>
              <a:rPr lang="de-DE" sz="1400" dirty="0">
                <a:latin typeface="+mn-lt"/>
              </a:rPr>
              <a:t>24, 60, </a:t>
            </a:r>
            <a:r>
              <a:rPr lang="de-DE" sz="1400" dirty="0" smtClean="0">
                <a:latin typeface="+mn-lt"/>
              </a:rPr>
              <a:t>20, </a:t>
            </a:r>
            <a:r>
              <a:rPr lang="de-DE" sz="1400" dirty="0">
                <a:latin typeface="+mn-lt"/>
              </a:rPr>
              <a:t>42, 11</a:t>
            </a:r>
            <a:br>
              <a:rPr lang="de-DE" sz="1400" dirty="0">
                <a:latin typeface="+mn-lt"/>
              </a:rPr>
            </a:br>
            <a:endParaRPr lang="de-DE" sz="1400" dirty="0">
              <a:latin typeface="+mn-lt"/>
            </a:endParaRPr>
          </a:p>
        </p:txBody>
      </p:sp>
    </p:spTree>
    <p:extLst>
      <p:ext uri="{BB962C8B-B14F-4D97-AF65-F5344CB8AC3E}">
        <p14:creationId xmlns:p14="http://schemas.microsoft.com/office/powerpoint/2010/main" val="157460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53</a:t>
            </a:fld>
            <a:endParaRPr lang="en-US" dirty="0"/>
          </a:p>
        </p:txBody>
      </p:sp>
      <p:sp>
        <p:nvSpPr>
          <p:cNvPr id="6" name="Inhaltsplatzhalter 5"/>
          <p:cNvSpPr>
            <a:spLocks noGrp="1"/>
          </p:cNvSpPr>
          <p:nvPr>
            <p:ph idx="1"/>
          </p:nvPr>
        </p:nvSpPr>
        <p:spPr>
          <a:xfrm>
            <a:off x="1619672" y="1412776"/>
            <a:ext cx="7211144" cy="648072"/>
          </a:xfrm>
        </p:spPr>
        <p:txBody>
          <a:bodyPr>
            <a:normAutofit/>
          </a:bodyPr>
          <a:lstStyle/>
          <a:p>
            <a:pPr marL="0" indent="0">
              <a:buNone/>
            </a:pPr>
            <a:endParaRPr lang="de-DE" sz="2400" b="1" dirty="0" smtClean="0">
              <a:latin typeface="+mn-lt"/>
            </a:endParaRPr>
          </a:p>
          <a:p>
            <a:pPr marL="0" indent="0">
              <a:buNone/>
            </a:pPr>
            <a:endParaRPr lang="de-DE" sz="2400" dirty="0" smtClean="0">
              <a:latin typeface="+mn-lt"/>
            </a:endParaRPr>
          </a:p>
          <a:p>
            <a:pPr marL="0" indent="0">
              <a:buNone/>
            </a:pPr>
            <a:endParaRPr lang="de-DE" sz="2400" dirty="0">
              <a:latin typeface="+mn-lt"/>
            </a:endParaRPr>
          </a:p>
        </p:txBody>
      </p:sp>
      <p:grpSp>
        <p:nvGrpSpPr>
          <p:cNvPr id="5" name="Gruppieren 4"/>
          <p:cNvGrpSpPr/>
          <p:nvPr/>
        </p:nvGrpSpPr>
        <p:grpSpPr>
          <a:xfrm>
            <a:off x="1702543" y="836712"/>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7" name="Abgerundetes Rechteck 6"/>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smtClean="0">
                  <a:solidFill>
                    <a:schemeClr val="tx1"/>
                  </a:solidFill>
                  <a:cs typeface="Arial" panose="020B0604020202020204" pitchFamily="34" charset="0"/>
                </a:rPr>
                <a:t>Darstellungen</a:t>
              </a:r>
              <a:endParaRPr lang="de-DE" sz="2400" dirty="0">
                <a:solidFill>
                  <a:schemeClr val="tx1"/>
                </a:solidFill>
                <a:cs typeface="Arial" panose="020B0604020202020204" pitchFamily="34" charset="0"/>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39854"/>
            <a:ext cx="5157219" cy="491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93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9DE6EB8-52AB-45EA-A660-3E1EBFA72987}" type="slidenum">
              <a:rPr lang="en-US" smtClean="0"/>
              <a:t>54</a:t>
            </a:fld>
            <a:endParaRPr lang="en-US" dirty="0"/>
          </a:p>
        </p:txBody>
      </p:sp>
      <p:sp>
        <p:nvSpPr>
          <p:cNvPr id="6" name="Titel 1"/>
          <p:cNvSpPr txBox="1">
            <a:spLocks/>
          </p:cNvSpPr>
          <p:nvPr/>
        </p:nvSpPr>
        <p:spPr bwMode="auto">
          <a:xfrm>
            <a:off x="1835696" y="6381328"/>
            <a:ext cx="6262688" cy="363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Arial" charset="0"/>
                <a:cs typeface="Arial" charset="0"/>
              </a:defRPr>
            </a:lvl2pPr>
            <a:lvl3pPr algn="ctr" rtl="0" eaLnBrk="0" fontAlgn="base" hangingPunct="0">
              <a:spcBef>
                <a:spcPct val="0"/>
              </a:spcBef>
              <a:spcAft>
                <a:spcPct val="0"/>
              </a:spcAft>
              <a:defRPr>
                <a:solidFill>
                  <a:schemeClr val="tx2"/>
                </a:solidFill>
                <a:latin typeface="Arial" charset="0"/>
                <a:cs typeface="Arial" charset="0"/>
              </a:defRPr>
            </a:lvl3pPr>
            <a:lvl4pPr algn="ctr" rtl="0" eaLnBrk="0" fontAlgn="base" hangingPunct="0">
              <a:spcBef>
                <a:spcPct val="0"/>
              </a:spcBef>
              <a:spcAft>
                <a:spcPct val="0"/>
              </a:spcAft>
              <a:defRPr>
                <a:solidFill>
                  <a:schemeClr val="tx2"/>
                </a:solidFill>
                <a:latin typeface="Arial" charset="0"/>
                <a:cs typeface="Arial" charset="0"/>
              </a:defRPr>
            </a:lvl4pPr>
            <a:lvl5pPr algn="ctr" rtl="0" eaLnBrk="0" fontAlgn="base" hangingPunct="0">
              <a:spcBef>
                <a:spcPct val="0"/>
              </a:spcBef>
              <a:spcAft>
                <a:spcPct val="0"/>
              </a:spcAft>
              <a:defRPr>
                <a:solidFill>
                  <a:schemeClr val="tx2"/>
                </a:solidFill>
                <a:latin typeface="Arial" charset="0"/>
                <a:cs typeface="Arial" charset="0"/>
              </a:defRPr>
            </a:lvl5pPr>
            <a:lvl6pPr marL="457200" algn="ctr" rtl="0" fontAlgn="base">
              <a:spcBef>
                <a:spcPct val="0"/>
              </a:spcBef>
              <a:spcAft>
                <a:spcPct val="0"/>
              </a:spcAft>
              <a:defRPr>
                <a:solidFill>
                  <a:schemeClr val="tx2"/>
                </a:solidFill>
                <a:latin typeface="Arial" charset="0"/>
                <a:cs typeface="Arial" charset="0"/>
              </a:defRPr>
            </a:lvl6pPr>
            <a:lvl7pPr marL="914400" algn="ctr" rtl="0" fontAlgn="base">
              <a:spcBef>
                <a:spcPct val="0"/>
              </a:spcBef>
              <a:spcAft>
                <a:spcPct val="0"/>
              </a:spcAft>
              <a:defRPr>
                <a:solidFill>
                  <a:schemeClr val="tx2"/>
                </a:solidFill>
                <a:latin typeface="Arial" charset="0"/>
                <a:cs typeface="Arial" charset="0"/>
              </a:defRPr>
            </a:lvl7pPr>
            <a:lvl8pPr marL="1371600" algn="ctr" rtl="0" fontAlgn="base">
              <a:spcBef>
                <a:spcPct val="0"/>
              </a:spcBef>
              <a:spcAft>
                <a:spcPct val="0"/>
              </a:spcAft>
              <a:defRPr>
                <a:solidFill>
                  <a:schemeClr val="tx2"/>
                </a:solidFill>
                <a:latin typeface="Arial" charset="0"/>
                <a:cs typeface="Arial" charset="0"/>
              </a:defRPr>
            </a:lvl8pPr>
            <a:lvl9pPr marL="1828800" algn="ctr" rtl="0" fontAlgn="base">
              <a:spcBef>
                <a:spcPct val="0"/>
              </a:spcBef>
              <a:spcAft>
                <a:spcPct val="0"/>
              </a:spcAft>
              <a:defRPr>
                <a:solidFill>
                  <a:schemeClr val="tx2"/>
                </a:solidFill>
                <a:latin typeface="Arial" charset="0"/>
                <a:cs typeface="Arial" charset="0"/>
              </a:defRPr>
            </a:lvl9pPr>
          </a:lstStyle>
          <a:p>
            <a:pPr algn="l" eaLnBrk="1" hangingPunct="1">
              <a:defRPr/>
            </a:pPr>
            <a:r>
              <a:rPr lang="de-DE" sz="2000" b="1" dirty="0" smtClean="0">
                <a:solidFill>
                  <a:schemeClr val="bg1"/>
                </a:solidFill>
                <a:ea typeface="+mn-ea"/>
              </a:rPr>
              <a:t>markt.forschung.kultur / Hochschule Bremen</a:t>
            </a:r>
            <a:endParaRPr lang="de-DE" sz="2000" b="1" dirty="0">
              <a:solidFill>
                <a:schemeClr val="bg1"/>
              </a:solidFill>
              <a:ea typeface="+mn-ea"/>
            </a:endParaRPr>
          </a:p>
        </p:txBody>
      </p:sp>
      <p:sp>
        <p:nvSpPr>
          <p:cNvPr id="8" name="Rechteck 7"/>
          <p:cNvSpPr/>
          <p:nvPr/>
        </p:nvSpPr>
        <p:spPr>
          <a:xfrm>
            <a:off x="2771800" y="1844824"/>
            <a:ext cx="4032448" cy="1692771"/>
          </a:xfrm>
          <a:prstGeom prst="rect">
            <a:avLst/>
          </a:prstGeom>
        </p:spPr>
        <p:txBody>
          <a:bodyPr wrap="square">
            <a:spAutoFit/>
          </a:bodyPr>
          <a:lstStyle/>
          <a:p>
            <a:pPr>
              <a:defRPr/>
            </a:pPr>
            <a:r>
              <a:rPr lang="de-DE" sz="2400" b="1" dirty="0">
                <a:solidFill>
                  <a:schemeClr val="bg2">
                    <a:lumMod val="25000"/>
                  </a:schemeClr>
                </a:solidFill>
              </a:rPr>
              <a:t>Prof. Dr. Peter Schmidt</a:t>
            </a:r>
          </a:p>
          <a:p>
            <a:pPr marL="0" indent="0">
              <a:buNone/>
              <a:defRPr/>
            </a:pPr>
            <a:r>
              <a:rPr lang="de-DE" sz="2400" b="1" dirty="0" smtClean="0">
                <a:solidFill>
                  <a:schemeClr val="bg2">
                    <a:lumMod val="25000"/>
                  </a:schemeClr>
                </a:solidFill>
              </a:rPr>
              <a:t>Astrid </a:t>
            </a:r>
            <a:r>
              <a:rPr lang="de-DE" sz="2400" b="1" dirty="0">
                <a:solidFill>
                  <a:schemeClr val="bg2">
                    <a:lumMod val="25000"/>
                  </a:schemeClr>
                </a:solidFill>
              </a:rPr>
              <a:t>Kurzeja-Christinck</a:t>
            </a:r>
          </a:p>
          <a:p>
            <a:pPr marL="0" indent="0" fontAlgn="auto">
              <a:spcAft>
                <a:spcPts val="0"/>
              </a:spcAft>
              <a:buNone/>
              <a:defRPr/>
            </a:pPr>
            <a:r>
              <a:rPr lang="de-DE" sz="2400" b="1" dirty="0">
                <a:solidFill>
                  <a:schemeClr val="bg2">
                    <a:lumMod val="25000"/>
                  </a:schemeClr>
                </a:solidFill>
              </a:rPr>
              <a:t>Jutta Schmidt</a:t>
            </a:r>
          </a:p>
          <a:p>
            <a:pPr marL="0" indent="0" fontAlgn="auto">
              <a:spcAft>
                <a:spcPts val="0"/>
              </a:spcAft>
              <a:buNone/>
              <a:defRPr/>
            </a:pPr>
            <a:r>
              <a:rPr lang="de-DE" sz="1600" b="1" dirty="0" smtClean="0">
                <a:solidFill>
                  <a:schemeClr val="bg2">
                    <a:lumMod val="25000"/>
                  </a:schemeClr>
                </a:solidFill>
              </a:rPr>
              <a:t>info@markt-forschung-kultur.de </a:t>
            </a:r>
            <a:endParaRPr lang="de-DE" sz="1600" b="1" dirty="0">
              <a:solidFill>
                <a:schemeClr val="bg2">
                  <a:lumMod val="25000"/>
                </a:schemeClr>
              </a:solidFill>
            </a:endParaRPr>
          </a:p>
          <a:p>
            <a:pPr marL="0" indent="0" fontAlgn="auto">
              <a:spcBef>
                <a:spcPts val="0"/>
              </a:spcBef>
              <a:spcAft>
                <a:spcPts val="0"/>
              </a:spcAft>
              <a:buNone/>
              <a:defRPr/>
            </a:pPr>
            <a:r>
              <a:rPr lang="de-DE" sz="1600" b="1" dirty="0">
                <a:solidFill>
                  <a:schemeClr val="bg2">
                    <a:lumMod val="25000"/>
                  </a:schemeClr>
                </a:solidFill>
              </a:rPr>
              <a:t>www.markt-forschung-kultur.de</a:t>
            </a:r>
          </a:p>
        </p:txBody>
      </p:sp>
      <p:pic>
        <p:nvPicPr>
          <p:cNvPr id="1026" name="Picture 2" descr="http://www.markt-forschung-kultur.de/cms/upload/header/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030" y="4077072"/>
            <a:ext cx="3960440" cy="137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14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9DE6EB8-52AB-45EA-A660-3E1EBFA72987}" type="slidenum">
              <a:rPr lang="en-US" smtClean="0"/>
              <a:t>55</a:t>
            </a:fld>
            <a:endParaRPr lang="en-US" dirty="0"/>
          </a:p>
        </p:txBody>
      </p:sp>
      <p:sp>
        <p:nvSpPr>
          <p:cNvPr id="12" name="Titel 1"/>
          <p:cNvSpPr txBox="1">
            <a:spLocks/>
          </p:cNvSpPr>
          <p:nvPr/>
        </p:nvSpPr>
        <p:spPr>
          <a:xfrm>
            <a:off x="-3204864" y="1231780"/>
            <a:ext cx="1337829" cy="540976"/>
          </a:xfrm>
          <a:prstGeom prst="rect">
            <a:avLst/>
          </a:prstGeom>
        </p:spPr>
        <p:txBody>
          <a:bodyPr vert="horz" lIns="0" tIns="0" rIns="0" bIns="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de-DE" sz="1400" b="1" dirty="0">
                <a:solidFill>
                  <a:schemeClr val="accent6">
                    <a:lumMod val="50000"/>
                  </a:schemeClr>
                </a:solidFill>
                <a:cs typeface="Arial" panose="020B0604020202020204" pitchFamily="34" charset="0"/>
              </a:rPr>
              <a:t>Unsere Schwerpunkte</a:t>
            </a:r>
          </a:p>
        </p:txBody>
      </p:sp>
      <p:pic>
        <p:nvPicPr>
          <p:cNvPr id="16" name="Picture 5" descr="dek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512" y="4977304"/>
            <a:ext cx="1585055"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D:\Projekte\Musikfest Bremen\Fotos\P11905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977304"/>
            <a:ext cx="1585055"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m 12"/>
          <p:cNvGraphicFramePr/>
          <p:nvPr>
            <p:extLst/>
          </p:nvPr>
        </p:nvGraphicFramePr>
        <p:xfrm>
          <a:off x="1779833" y="692696"/>
          <a:ext cx="2814875" cy="3559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m 18"/>
          <p:cNvGraphicFramePr/>
          <p:nvPr>
            <p:extLst/>
          </p:nvPr>
        </p:nvGraphicFramePr>
        <p:xfrm>
          <a:off x="5508104" y="805884"/>
          <a:ext cx="3384376" cy="35592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Abgerundetes Rechteck 20"/>
          <p:cNvSpPr/>
          <p:nvPr/>
        </p:nvSpPr>
        <p:spPr>
          <a:xfrm>
            <a:off x="2195736" y="4151043"/>
            <a:ext cx="5834303" cy="557334"/>
          </a:xfrm>
          <a:prstGeom prst="roundRect">
            <a:avLst/>
          </a:prstGeo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hteck 4"/>
          <p:cNvSpPr/>
          <p:nvPr/>
        </p:nvSpPr>
        <p:spPr>
          <a:xfrm>
            <a:off x="2790935" y="4119942"/>
            <a:ext cx="4572000" cy="590931"/>
          </a:xfrm>
          <a:prstGeom prst="rect">
            <a:avLst/>
          </a:prstGeom>
        </p:spPr>
        <p:txBody>
          <a:bodyPr>
            <a:spAutoFit/>
          </a:bodyPr>
          <a:lstStyle/>
          <a:p>
            <a:pPr defTabSz="800100">
              <a:lnSpc>
                <a:spcPct val="90000"/>
              </a:lnSpc>
              <a:spcAft>
                <a:spcPct val="35000"/>
              </a:spcAft>
            </a:pPr>
            <a:r>
              <a:rPr lang="de-DE" dirty="0">
                <a:solidFill>
                  <a:schemeClr val="accent6">
                    <a:lumMod val="50000"/>
                  </a:schemeClr>
                </a:solidFill>
                <a:latin typeface="+mn-lt"/>
                <a:cs typeface="Arial" panose="020B0604020202020204" pitchFamily="34" charset="0"/>
              </a:rPr>
              <a:t>Datenpool mit 70.000 Vergleichsdaten aus rund </a:t>
            </a:r>
            <a:r>
              <a:rPr lang="de-DE" dirty="0" smtClean="0">
                <a:solidFill>
                  <a:schemeClr val="accent6">
                    <a:lumMod val="50000"/>
                  </a:schemeClr>
                </a:solidFill>
                <a:latin typeface="+mn-lt"/>
                <a:cs typeface="Arial" panose="020B0604020202020204" pitchFamily="34" charset="0"/>
              </a:rPr>
              <a:t>80 </a:t>
            </a:r>
            <a:r>
              <a:rPr lang="de-DE" dirty="0">
                <a:solidFill>
                  <a:schemeClr val="accent6">
                    <a:lumMod val="50000"/>
                  </a:schemeClr>
                </a:solidFill>
                <a:latin typeface="+mn-lt"/>
                <a:cs typeface="Arial" panose="020B0604020202020204" pitchFamily="34" charset="0"/>
              </a:rPr>
              <a:t>Untersuchungen in </a:t>
            </a:r>
            <a:r>
              <a:rPr lang="de-DE" dirty="0" smtClean="0">
                <a:solidFill>
                  <a:schemeClr val="accent6">
                    <a:lumMod val="50000"/>
                  </a:schemeClr>
                </a:solidFill>
                <a:latin typeface="+mn-lt"/>
                <a:cs typeface="Arial" panose="020B0604020202020204" pitchFamily="34" charset="0"/>
              </a:rPr>
              <a:t>knapp 20 </a:t>
            </a:r>
            <a:r>
              <a:rPr lang="de-DE" dirty="0">
                <a:solidFill>
                  <a:schemeClr val="accent6">
                    <a:lumMod val="50000"/>
                  </a:schemeClr>
                </a:solidFill>
                <a:latin typeface="+mn-lt"/>
                <a:cs typeface="Arial" panose="020B0604020202020204" pitchFamily="34" charset="0"/>
              </a:rPr>
              <a:t>Jahren</a:t>
            </a:r>
          </a:p>
        </p:txBody>
      </p:sp>
      <p:pic>
        <p:nvPicPr>
          <p:cNvPr id="14" name="Grafik 13" descr="D:\Projekte\jazzahead\Bilder\jz\jazzahead2016_clubnight_Kukoon_(c)NikolaiWolff_MesseBremen.jpg"/>
          <p:cNvPicPr>
            <a:picLocks noChangeAspect="1"/>
          </p:cNvPicPr>
          <p:nvPr/>
        </p:nvPicPr>
        <p:blipFill rotWithShape="1">
          <a:blip r:embed="rId15" cstate="print">
            <a:extLst>
              <a:ext uri="{28A0092B-C50C-407E-A947-70E740481C1C}">
                <a14:useLocalDpi xmlns:a14="http://schemas.microsoft.com/office/drawing/2010/main" val="0"/>
              </a:ext>
            </a:extLst>
          </a:blip>
          <a:srcRect l="21215" t="24920" r="7023"/>
          <a:stretch/>
        </p:blipFill>
        <p:spPr bwMode="auto">
          <a:xfrm>
            <a:off x="5317030" y="4970610"/>
            <a:ext cx="1703242" cy="1188000"/>
          </a:xfrm>
          <a:prstGeom prst="rect">
            <a:avLst/>
          </a:prstGeom>
          <a:noFill/>
          <a:ln>
            <a:noFill/>
          </a:ln>
        </p:spPr>
      </p:pic>
      <p:pic>
        <p:nvPicPr>
          <p:cNvPr id="15" name="Picture 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6355"/>
          <a:stretch/>
        </p:blipFill>
        <p:spPr bwMode="auto">
          <a:xfrm>
            <a:off x="1691680" y="4977304"/>
            <a:ext cx="1541026" cy="11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52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9DE6EB8-52AB-45EA-A660-3E1EBFA72987}" type="slidenum">
              <a:rPr lang="en-US" smtClean="0"/>
              <a:t>56</a:t>
            </a:fld>
            <a:endParaRPr lang="en-US" dirty="0"/>
          </a:p>
        </p:txBody>
      </p:sp>
      <p:graphicFrame>
        <p:nvGraphicFramePr>
          <p:cNvPr id="6" name="Diagramm 5"/>
          <p:cNvGraphicFramePr/>
          <p:nvPr>
            <p:extLst>
              <p:ext uri="{D42A27DB-BD31-4B8C-83A1-F6EECF244321}">
                <p14:modId xmlns:p14="http://schemas.microsoft.com/office/powerpoint/2010/main" val="351416372"/>
              </p:ext>
            </p:extLst>
          </p:nvPr>
        </p:nvGraphicFramePr>
        <p:xfrm>
          <a:off x="1578135" y="662306"/>
          <a:ext cx="7471444" cy="463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1578135" y="5522937"/>
            <a:ext cx="7314345" cy="714375"/>
            <a:chOff x="1445331" y="5281930"/>
            <a:chExt cx="7314345" cy="714375"/>
          </a:xfrm>
        </p:grpSpPr>
        <p:pic>
          <p:nvPicPr>
            <p:cNvPr id="1026" name="Picture 2" descr="http://www.degeval.de/fileadmin/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5303" y="5293310"/>
              <a:ext cx="1474888" cy="691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6817" y="5281930"/>
              <a:ext cx="11620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5331" y="5353367"/>
              <a:ext cx="23050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6626" y="5462905"/>
              <a:ext cx="15430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3358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75656" y="1700808"/>
            <a:ext cx="7211144" cy="4093915"/>
          </a:xfrm>
        </p:spPr>
        <p:txBody>
          <a:bodyPr>
            <a:normAutofit fontScale="77500" lnSpcReduction="20000"/>
          </a:bodyPr>
          <a:lstStyle/>
          <a:p>
            <a:r>
              <a:rPr lang="de-DE" dirty="0" smtClean="0"/>
              <a:t>Für die genannten diversen Fragestellungen sind Informationen notwendig </a:t>
            </a:r>
            <a:r>
              <a:rPr lang="de-DE" dirty="0" smtClean="0">
                <a:sym typeface="Symbol" panose="05050102010706020507" pitchFamily="18" charset="2"/>
              </a:rPr>
              <a:t></a:t>
            </a:r>
            <a:endParaRPr lang="de-DE" dirty="0" smtClean="0"/>
          </a:p>
          <a:p>
            <a:r>
              <a:rPr lang="de-DE" dirty="0" smtClean="0"/>
              <a:t>Markt-Forschung</a:t>
            </a:r>
          </a:p>
          <a:p>
            <a:pPr lvl="1"/>
            <a:r>
              <a:rPr lang="de-DE" dirty="0" smtClean="0"/>
              <a:t>Eigenes Produkt / Dienstleistung</a:t>
            </a:r>
          </a:p>
          <a:p>
            <a:pPr lvl="1"/>
            <a:r>
              <a:rPr lang="de-DE" dirty="0" smtClean="0"/>
              <a:t>Umfeld</a:t>
            </a:r>
          </a:p>
          <a:p>
            <a:pPr lvl="2"/>
            <a:r>
              <a:rPr lang="de-DE" dirty="0" smtClean="0"/>
              <a:t>Situation: heute und zukünftig</a:t>
            </a:r>
          </a:p>
          <a:p>
            <a:pPr lvl="2"/>
            <a:r>
              <a:rPr lang="de-DE" dirty="0" smtClean="0"/>
              <a:t>Markt, Wettbewerb</a:t>
            </a:r>
          </a:p>
          <a:p>
            <a:pPr lvl="1"/>
            <a:r>
              <a:rPr lang="de-DE" dirty="0" smtClean="0"/>
              <a:t>Bedarf </a:t>
            </a:r>
          </a:p>
          <a:p>
            <a:pPr lvl="2"/>
            <a:r>
              <a:rPr lang="de-DE" dirty="0" smtClean="0"/>
              <a:t>Wie erreichen wir die </a:t>
            </a:r>
            <a:r>
              <a:rPr lang="de-DE" dirty="0" err="1" smtClean="0"/>
              <a:t>KundInnen</a:t>
            </a:r>
            <a:r>
              <a:rPr lang="de-DE" dirty="0" smtClean="0"/>
              <a:t> / </a:t>
            </a:r>
            <a:r>
              <a:rPr lang="de-DE" dirty="0" err="1" smtClean="0"/>
              <a:t>BesucherInnen</a:t>
            </a:r>
            <a:r>
              <a:rPr lang="de-DE" dirty="0" smtClean="0"/>
              <a:t>?</a:t>
            </a:r>
          </a:p>
          <a:p>
            <a:pPr lvl="2"/>
            <a:r>
              <a:rPr lang="de-DE" dirty="0" smtClean="0"/>
              <a:t>Wie gefällt es ihnen?</a:t>
            </a:r>
          </a:p>
          <a:p>
            <a:pPr lvl="1"/>
            <a:r>
              <a:rPr lang="de-DE" dirty="0" smtClean="0"/>
              <a:t>Rahmenbedingungen</a:t>
            </a:r>
            <a:endParaRPr lang="de-DE" dirty="0"/>
          </a:p>
        </p:txBody>
      </p:sp>
      <p:sp>
        <p:nvSpPr>
          <p:cNvPr id="3" name="Foliennummernplatzhalter 2"/>
          <p:cNvSpPr>
            <a:spLocks noGrp="1"/>
          </p:cNvSpPr>
          <p:nvPr>
            <p:ph type="sldNum" sz="quarter" idx="12"/>
          </p:nvPr>
        </p:nvSpPr>
        <p:spPr/>
        <p:txBody>
          <a:bodyPr/>
          <a:lstStyle/>
          <a:p>
            <a:fld id="{59DE6EB8-52AB-45EA-A660-3E1EBFA72987}" type="slidenum">
              <a:rPr lang="en-US" smtClean="0"/>
              <a:t>6</a:t>
            </a:fld>
            <a:endParaRPr lang="en-US" dirty="0"/>
          </a:p>
        </p:txBody>
      </p:sp>
      <p:grpSp>
        <p:nvGrpSpPr>
          <p:cNvPr id="4" name="Gruppieren 3"/>
          <p:cNvGrpSpPr/>
          <p:nvPr/>
        </p:nvGrpSpPr>
        <p:grpSpPr>
          <a:xfrm>
            <a:off x="1619672" y="866878"/>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5" name="Abgerundetes Rechteck 4"/>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dirty="0" smtClean="0">
                  <a:solidFill>
                    <a:schemeClr val="tx1"/>
                  </a:solidFill>
                  <a:cs typeface="Arial" panose="020B0604020202020204" pitchFamily="34" charset="0"/>
                </a:rPr>
                <a:t>Informationsbedarf</a:t>
              </a:r>
              <a:endParaRPr lang="de-DE" sz="2400" dirty="0">
                <a:solidFill>
                  <a:schemeClr val="tx1"/>
                </a:solidFill>
                <a:cs typeface="Arial" panose="020B0604020202020204" pitchFamily="34" charset="0"/>
              </a:endParaRPr>
            </a:p>
          </p:txBody>
        </p:sp>
      </p:grpSp>
    </p:spTree>
    <p:extLst>
      <p:ext uri="{BB962C8B-B14F-4D97-AF65-F5344CB8AC3E}">
        <p14:creationId xmlns:p14="http://schemas.microsoft.com/office/powerpoint/2010/main" val="238905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7</a:t>
            </a:fld>
            <a:endParaRPr lang="en-US" dirty="0"/>
          </a:p>
        </p:txBody>
      </p:sp>
      <p:pic>
        <p:nvPicPr>
          <p:cNvPr id="4" name="Grafik 3"/>
          <p:cNvPicPr>
            <a:picLocks noChangeAspect="1"/>
          </p:cNvPicPr>
          <p:nvPr/>
        </p:nvPicPr>
        <p:blipFill>
          <a:blip r:embed="rId2"/>
          <a:stretch>
            <a:fillRect/>
          </a:stretch>
        </p:blipFill>
        <p:spPr>
          <a:xfrm>
            <a:off x="2339752" y="1309137"/>
            <a:ext cx="5904656" cy="4546864"/>
          </a:xfrm>
          <a:prstGeom prst="rect">
            <a:avLst/>
          </a:prstGeom>
        </p:spPr>
      </p:pic>
      <p:grpSp>
        <p:nvGrpSpPr>
          <p:cNvPr id="5" name="Gruppieren 4"/>
          <p:cNvGrpSpPr/>
          <p:nvPr/>
        </p:nvGrpSpPr>
        <p:grpSpPr>
          <a:xfrm>
            <a:off x="1619672" y="866878"/>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6" name="Abgerundetes Rechteck 5"/>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de-DE" sz="2400" dirty="0">
                  <a:solidFill>
                    <a:schemeClr val="tx1"/>
                  </a:solidFill>
                  <a:cs typeface="Arial" panose="020B0604020202020204" pitchFamily="34" charset="0"/>
                </a:rPr>
                <a:t>Ablauf </a:t>
              </a:r>
              <a:r>
                <a:rPr lang="de-DE" sz="2400" dirty="0" smtClean="0">
                  <a:solidFill>
                    <a:schemeClr val="tx1"/>
                  </a:solidFill>
                  <a:cs typeface="Arial" panose="020B0604020202020204" pitchFamily="34" charset="0"/>
                </a:rPr>
                <a:t>eines </a:t>
              </a:r>
              <a:r>
                <a:rPr lang="de-DE" sz="2400" dirty="0">
                  <a:solidFill>
                    <a:schemeClr val="tx1"/>
                  </a:solidFill>
                  <a:cs typeface="Arial" panose="020B0604020202020204" pitchFamily="34" charset="0"/>
                </a:rPr>
                <a:t>Marktforschungsprozesses</a:t>
              </a:r>
            </a:p>
          </p:txBody>
        </p:sp>
      </p:grpSp>
      <p:sp>
        <p:nvSpPr>
          <p:cNvPr id="9" name="Rechteck 8"/>
          <p:cNvSpPr/>
          <p:nvPr/>
        </p:nvSpPr>
        <p:spPr>
          <a:xfrm>
            <a:off x="1475656" y="5983065"/>
            <a:ext cx="7560840" cy="254247"/>
          </a:xfrm>
          <a:prstGeom prst="rect">
            <a:avLst/>
          </a:prstGeom>
        </p:spPr>
        <p:txBody>
          <a:bodyPr wrap="square">
            <a:spAutoFit/>
          </a:bodyPr>
          <a:lstStyle/>
          <a:p>
            <a:pPr algn="r"/>
            <a:r>
              <a:rPr lang="de-DE" sz="1000" dirty="0" smtClean="0"/>
              <a:t>Quelle: </a:t>
            </a:r>
            <a:r>
              <a:rPr lang="de-DE" sz="1000" dirty="0" err="1" smtClean="0"/>
              <a:t>Fantapié</a:t>
            </a:r>
            <a:r>
              <a:rPr lang="de-DE" sz="1000" dirty="0" smtClean="0"/>
              <a:t> </a:t>
            </a:r>
            <a:r>
              <a:rPr lang="de-DE" sz="1000" dirty="0" err="1" smtClean="0"/>
              <a:t>Altobelli</a:t>
            </a:r>
            <a:r>
              <a:rPr lang="de-DE" sz="1000" dirty="0" smtClean="0"/>
              <a:t>, Claudia (2017):  Marktforschung</a:t>
            </a:r>
            <a:r>
              <a:rPr lang="de-DE" sz="1000" dirty="0"/>
              <a:t>: Methoden - Anwendungen - </a:t>
            </a:r>
            <a:r>
              <a:rPr lang="de-DE" sz="1000" dirty="0" smtClean="0"/>
              <a:t>Praxisbeispiele</a:t>
            </a:r>
            <a:endParaRPr lang="de-DE" sz="1000" dirty="0"/>
          </a:p>
        </p:txBody>
      </p:sp>
    </p:spTree>
    <p:extLst>
      <p:ext uri="{BB962C8B-B14F-4D97-AF65-F5344CB8AC3E}">
        <p14:creationId xmlns:p14="http://schemas.microsoft.com/office/powerpoint/2010/main" val="356810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8</a:t>
            </a:fld>
            <a:endParaRPr lang="en-US" dirty="0"/>
          </a:p>
        </p:txBody>
      </p:sp>
      <p:grpSp>
        <p:nvGrpSpPr>
          <p:cNvPr id="5" name="Gruppieren 4"/>
          <p:cNvGrpSpPr/>
          <p:nvPr/>
        </p:nvGrpSpPr>
        <p:grpSpPr>
          <a:xfrm>
            <a:off x="1619672" y="866878"/>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6" name="Abgerundetes Rechteck 5"/>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de-DE" sz="2400" dirty="0" smtClean="0">
                  <a:solidFill>
                    <a:schemeClr val="tx1"/>
                  </a:solidFill>
                  <a:cs typeface="Arial" panose="020B0604020202020204" pitchFamily="34" charset="0"/>
                </a:rPr>
                <a:t>Zielsetzung, Methodik und Forschungsdesign</a:t>
              </a:r>
              <a:endParaRPr lang="de-DE" sz="2400" dirty="0">
                <a:solidFill>
                  <a:schemeClr val="tx1"/>
                </a:solidFill>
                <a:cs typeface="Arial" panose="020B0604020202020204" pitchFamily="34" charset="0"/>
              </a:endParaRPr>
            </a:p>
          </p:txBody>
        </p:sp>
      </p:grpSp>
      <p:sp>
        <p:nvSpPr>
          <p:cNvPr id="9" name="Rechteck 8"/>
          <p:cNvSpPr/>
          <p:nvPr/>
        </p:nvSpPr>
        <p:spPr>
          <a:xfrm>
            <a:off x="1475656" y="5983065"/>
            <a:ext cx="7560840" cy="254247"/>
          </a:xfrm>
          <a:prstGeom prst="rect">
            <a:avLst/>
          </a:prstGeom>
        </p:spPr>
        <p:txBody>
          <a:bodyPr wrap="square">
            <a:spAutoFit/>
          </a:bodyPr>
          <a:lstStyle/>
          <a:p>
            <a:pPr algn="r"/>
            <a:r>
              <a:rPr lang="de-DE" sz="1000" dirty="0" smtClean="0"/>
              <a:t>Quelle: </a:t>
            </a:r>
            <a:r>
              <a:rPr lang="de-DE" sz="1000" dirty="0" err="1" smtClean="0"/>
              <a:t>Fantapié</a:t>
            </a:r>
            <a:r>
              <a:rPr lang="de-DE" sz="1000" dirty="0" smtClean="0"/>
              <a:t> </a:t>
            </a:r>
            <a:r>
              <a:rPr lang="de-DE" sz="1000" dirty="0" err="1" smtClean="0"/>
              <a:t>Altobelli</a:t>
            </a:r>
            <a:r>
              <a:rPr lang="de-DE" sz="1000" dirty="0" smtClean="0"/>
              <a:t>, Claudia (2017):  Marktforschung</a:t>
            </a:r>
            <a:r>
              <a:rPr lang="de-DE" sz="1000" dirty="0"/>
              <a:t>: Methoden - Anwendungen - </a:t>
            </a:r>
            <a:r>
              <a:rPr lang="de-DE" sz="1000" dirty="0" smtClean="0"/>
              <a:t>Praxisbeispiele</a:t>
            </a:r>
            <a:endParaRPr lang="de-DE" sz="1000" dirty="0"/>
          </a:p>
        </p:txBody>
      </p:sp>
      <p:pic>
        <p:nvPicPr>
          <p:cNvPr id="2" name="Grafik 1"/>
          <p:cNvPicPr>
            <a:picLocks noChangeAspect="1"/>
          </p:cNvPicPr>
          <p:nvPr/>
        </p:nvPicPr>
        <p:blipFill>
          <a:blip r:embed="rId2"/>
          <a:stretch>
            <a:fillRect/>
          </a:stretch>
        </p:blipFill>
        <p:spPr>
          <a:xfrm>
            <a:off x="1835696" y="1988840"/>
            <a:ext cx="6648450" cy="3009900"/>
          </a:xfrm>
          <a:prstGeom prst="rect">
            <a:avLst/>
          </a:prstGeom>
        </p:spPr>
      </p:pic>
    </p:spTree>
    <p:extLst>
      <p:ext uri="{BB962C8B-B14F-4D97-AF65-F5344CB8AC3E}">
        <p14:creationId xmlns:p14="http://schemas.microsoft.com/office/powerpoint/2010/main" val="406756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9DE6EB8-52AB-45EA-A660-3E1EBFA72987}" type="slidenum">
              <a:rPr lang="en-US" smtClean="0"/>
              <a:t>9</a:t>
            </a:fld>
            <a:endParaRPr lang="en-US" dirty="0"/>
          </a:p>
        </p:txBody>
      </p:sp>
      <p:grpSp>
        <p:nvGrpSpPr>
          <p:cNvPr id="4" name="Gruppieren 3"/>
          <p:cNvGrpSpPr/>
          <p:nvPr/>
        </p:nvGrpSpPr>
        <p:grpSpPr>
          <a:xfrm>
            <a:off x="1611850" y="749057"/>
            <a:ext cx="7219924" cy="442259"/>
            <a:chOff x="0" y="47057"/>
            <a:chExt cx="7219924" cy="442259"/>
          </a:xfrm>
          <a:gradFill flip="none" rotWithShape="1">
            <a:gsLst>
              <a:gs pos="0">
                <a:srgbClr val="FABE00">
                  <a:tint val="66000"/>
                  <a:satMod val="160000"/>
                </a:srgbClr>
              </a:gs>
              <a:gs pos="50000">
                <a:srgbClr val="FABE00">
                  <a:tint val="44500"/>
                  <a:satMod val="160000"/>
                </a:srgbClr>
              </a:gs>
              <a:gs pos="100000">
                <a:srgbClr val="FABE00">
                  <a:tint val="23500"/>
                  <a:satMod val="160000"/>
                </a:srgbClr>
              </a:gs>
            </a:gsLst>
            <a:lin ang="2700000" scaled="1"/>
            <a:tileRect/>
          </a:gradFill>
        </p:grpSpPr>
        <p:sp>
          <p:nvSpPr>
            <p:cNvPr id="5" name="Abgerundetes Rechteck 4"/>
            <p:cNvSpPr/>
            <p:nvPr/>
          </p:nvSpPr>
          <p:spPr>
            <a:xfrm>
              <a:off x="0" y="47057"/>
              <a:ext cx="7219924" cy="4422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bgerundetes Rechteck 4"/>
            <p:cNvSpPr/>
            <p:nvPr/>
          </p:nvSpPr>
          <p:spPr>
            <a:xfrm>
              <a:off x="21589" y="68646"/>
              <a:ext cx="7176746" cy="3990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2400" dirty="0" smtClean="0">
                  <a:solidFill>
                    <a:schemeClr val="tx1"/>
                  </a:solidFill>
                  <a:cs typeface="Arial" panose="020B0604020202020204" pitchFamily="34" charset="0"/>
                </a:rPr>
                <a:t>Wer sind unsere (potentiellen) Besucher*innen?</a:t>
              </a:r>
              <a:endParaRPr lang="de-DE" sz="2400" dirty="0">
                <a:solidFill>
                  <a:schemeClr val="tx1"/>
                </a:solidFill>
                <a:cs typeface="Arial" panose="020B0604020202020204" pitchFamily="34" charset="0"/>
              </a:endParaRPr>
            </a:p>
          </p:txBody>
        </p:sp>
      </p:grpSp>
      <p:pic>
        <p:nvPicPr>
          <p:cNvPr id="7" name="Grafik 6"/>
          <p:cNvPicPr>
            <a:picLocks noChangeAspect="1"/>
          </p:cNvPicPr>
          <p:nvPr/>
        </p:nvPicPr>
        <p:blipFill>
          <a:blip r:embed="rId2"/>
          <a:stretch>
            <a:fillRect/>
          </a:stretch>
        </p:blipFill>
        <p:spPr>
          <a:xfrm>
            <a:off x="2699792" y="1225951"/>
            <a:ext cx="4554218" cy="5632049"/>
          </a:xfrm>
          <a:prstGeom prst="rect">
            <a:avLst/>
          </a:prstGeom>
        </p:spPr>
      </p:pic>
    </p:spTree>
    <p:extLst>
      <p:ext uri="{BB962C8B-B14F-4D97-AF65-F5344CB8AC3E}">
        <p14:creationId xmlns:p14="http://schemas.microsoft.com/office/powerpoint/2010/main" val="20816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Wursten">
      <a:dk1>
        <a:srgbClr val="1C1C1C"/>
      </a:dk1>
      <a:lt1>
        <a:sysClr val="window" lastClr="FFFFFF"/>
      </a:lt1>
      <a:dk2>
        <a:srgbClr val="333333"/>
      </a:dk2>
      <a:lt2>
        <a:srgbClr val="E3DED1"/>
      </a:lt2>
      <a:accent1>
        <a:srgbClr val="FFAF47"/>
      </a:accent1>
      <a:accent2>
        <a:srgbClr val="9F2936"/>
      </a:accent2>
      <a:accent3>
        <a:srgbClr val="0050B8"/>
      </a:accent3>
      <a:accent4>
        <a:srgbClr val="67982C"/>
      </a:accent4>
      <a:accent5>
        <a:srgbClr val="604878"/>
      </a:accent5>
      <a:accent6>
        <a:srgbClr val="C19859"/>
      </a:accent6>
      <a:hlink>
        <a:srgbClr val="6B9F25"/>
      </a:hlink>
      <a:folHlink>
        <a:srgbClr val="B26B0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3162</Words>
  <Application>Microsoft Office PowerPoint</Application>
  <PresentationFormat>Bildschirmpräsentation (4:3)</PresentationFormat>
  <Paragraphs>650</Paragraphs>
  <Slides>56</Slides>
  <Notes>51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56</vt:i4>
      </vt:variant>
    </vt:vector>
  </HeadingPairs>
  <TitlesOfParts>
    <vt:vector size="64" baseType="lpstr">
      <vt:lpstr>Arial</vt:lpstr>
      <vt:lpstr>Calibri</vt:lpstr>
      <vt:lpstr>Segoe UI Emoji</vt:lpstr>
      <vt:lpstr>Symbol</vt:lpstr>
      <vt:lpstr>Times New Roman</vt:lpstr>
      <vt:lpstr>Wingdings</vt:lpstr>
      <vt:lpstr>Larissa</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Besuchskonstellation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Jutta Schmidt</dc:creator>
  <cp:lastModifiedBy>Peter Schmidt</cp:lastModifiedBy>
  <cp:revision>394</cp:revision>
  <cp:lastPrinted>2017-06-08T15:29:39Z</cp:lastPrinted>
  <dcterms:created xsi:type="dcterms:W3CDTF">2015-12-10T14:27:00Z</dcterms:created>
  <dcterms:modified xsi:type="dcterms:W3CDTF">2020-09-11T15:11:43Z</dcterms:modified>
</cp:coreProperties>
</file>