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58" r:id="rId4"/>
    <p:sldId id="260" r:id="rId5"/>
    <p:sldId id="262" r:id="rId6"/>
    <p:sldId id="259" r:id="rId7"/>
    <p:sldId id="274" r:id="rId8"/>
    <p:sldId id="263" r:id="rId9"/>
    <p:sldId id="264" r:id="rId10"/>
    <p:sldId id="275" r:id="rId11"/>
    <p:sldId id="265" r:id="rId12"/>
    <p:sldId id="268" r:id="rId13"/>
    <p:sldId id="266" r:id="rId14"/>
    <p:sldId id="269" r:id="rId15"/>
    <p:sldId id="267" r:id="rId16"/>
    <p:sldId id="270" r:id="rId17"/>
    <p:sldId id="276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94" userDrawn="1">
          <p15:clr>
            <a:srgbClr val="A4A3A4"/>
          </p15:clr>
        </p15:guide>
        <p15:guide id="2" pos="2048" userDrawn="1">
          <p15:clr>
            <a:srgbClr val="A4A3A4"/>
          </p15:clr>
        </p15:guide>
        <p15:guide id="3" pos="4702" userDrawn="1">
          <p15:clr>
            <a:srgbClr val="A4A3A4"/>
          </p15:clr>
        </p15:guide>
        <p15:guide id="4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DC"/>
    <a:srgbClr val="1D3166"/>
    <a:srgbClr val="1D2F61"/>
    <a:srgbClr val="1E1D1E"/>
    <a:srgbClr val="F44336"/>
    <a:srgbClr val="1E3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87"/>
    <p:restoredTop sz="96197"/>
  </p:normalViewPr>
  <p:slideViewPr>
    <p:cSldViewPr snapToGrid="0">
      <p:cViewPr varScale="1">
        <p:scale>
          <a:sx n="119" d="100"/>
          <a:sy n="119" d="100"/>
        </p:scale>
        <p:origin x="608" y="192"/>
      </p:cViewPr>
      <p:guideLst>
        <p:guide orient="horz" pos="3294"/>
        <p:guide pos="2048"/>
        <p:guide pos="4702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CD925-AC6C-EE20-BD0E-8BF6C53AF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8B1630-C47D-4E75-F0AC-F3F1D5EBC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7AB38C-F752-A560-D332-F6C62CEC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A095-8EA7-FA42-8658-6E72E4AB403F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BD9F92-51F8-E4E7-D3EA-7C2226003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6FDBF3-7249-B898-E0E1-01926714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9F13-5173-A64F-96F9-6AE768070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732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79BA1A-367A-CBA5-8770-A71ABAF1A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DA203FF-22D0-7891-9655-57EB3A930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6D591C-A5D1-A34B-EB99-0A357D4F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A095-8EA7-FA42-8658-6E72E4AB403F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6B5062-529A-8609-EDDA-7990A39C4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76EEF3-535F-51D8-DA60-F6D5ECBA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9F13-5173-A64F-96F9-6AE768070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2355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4FA5BC4-43E7-DC1E-51E0-BDD079C9F7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7D01CB5-D31A-B025-045C-038CE5CA5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D9A703-05E7-0551-D091-66111AD4D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A095-8EA7-FA42-8658-6E72E4AB403F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E036F6-6972-19CB-0536-A534CE38D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E72E7A-4485-4551-A35A-4BF7424C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9F13-5173-A64F-96F9-6AE768070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881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6315D-6213-FC28-1936-D0DE81EC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A03FA0-BF0F-85E8-1E63-2C6642352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F0D561-5DBB-E950-AE7C-3C94D8625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A095-8EA7-FA42-8658-6E72E4AB403F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F9C70A-A36D-8EBD-98B6-E5B9D54F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4D1C20-BE4C-AE7B-939D-77F8DF73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9F13-5173-A64F-96F9-6AE768070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8864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29190-A265-862C-B129-EF8AE47D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3C5149-AF44-7359-2E9A-43F8F9026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B196C-E8AD-0E09-B338-724618B05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A095-8EA7-FA42-8658-6E72E4AB403F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92882F-7D20-36AA-9E0D-7BA16FD2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B659DF-9052-34A8-D72F-D4B3AF24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9F13-5173-A64F-96F9-6AE768070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17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58909C-3BC3-1168-6D0D-04A5A1622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81CE3D-4446-3FEF-A9DC-EB3B14504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44D61EB-DA6B-7FF3-E86B-E1549660E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9492DD-78A0-5BFB-5139-8988FC0F0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A095-8EA7-FA42-8658-6E72E4AB403F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C33AFA-4BD3-EF2B-A30A-C84DA414E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F4CA80-B4F7-D6B0-0C14-C2485296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9F13-5173-A64F-96F9-6AE768070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26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1D431-904C-817D-65AF-651B45B20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CD8B17-2232-618F-48AA-882B108EB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5A4504A-5BFD-2A9C-DB1E-F579A69D5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235D40C-F7BC-B58C-29FF-1BC6DFAD9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670CA14-691E-D0B4-4399-519F42F2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3A1F332-2DD5-1A10-77E6-72AE016A6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A095-8EA7-FA42-8658-6E72E4AB403F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F00E29B-125C-00DD-F90C-940605D98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2D8B97E-86EB-461A-3463-608EC02C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9F13-5173-A64F-96F9-6AE768070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195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0FEF4-0968-B278-8BF5-7E01D818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025DC18-9197-311A-5B47-5CD7324FC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A095-8EA7-FA42-8658-6E72E4AB403F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D20DF7-0484-B305-F66A-8AD01661F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2DBC4A-1881-C3C3-ACFE-E6578866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9F13-5173-A64F-96F9-6AE768070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19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B348B5-EA5C-0EEC-4F7E-D719FA7E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A095-8EA7-FA42-8658-6E72E4AB403F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E7432F7-CF71-AD99-2D0A-32E05822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EBBE5F-60E3-F551-EA34-FFF676AA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9F13-5173-A64F-96F9-6AE768070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541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DF3BAF-7F9F-E152-0E42-3514B870D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424578-3966-E43B-7B35-FA89242CD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44CF19B-A423-5799-A528-2B66FA53C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3331D2C-84CF-BBEC-E073-B05E8A154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A095-8EA7-FA42-8658-6E72E4AB403F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8630A48-6309-B283-4C75-8A56F20E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BFBEEF-138B-6A94-E76C-A638513D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9F13-5173-A64F-96F9-6AE768070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662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F2E6A6-0EDA-B60B-6339-C68D4833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3D76F5A-8F65-1E71-70A5-4DB09BB7A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64CC2C-28AD-0BE8-A2F9-648F91648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5D3DED9-8E13-5F04-E79B-E891512B4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A095-8EA7-FA42-8658-6E72E4AB403F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06A23C1-5C7E-016B-8968-CF6891BB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3DDE62-9936-8035-93EE-23673F19A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9F13-5173-A64F-96F9-6AE768070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9464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0BD06D9-9BE3-12F0-F32E-903F6C40F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7B11EE-2276-315D-FC6D-95AF61E0F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649D8F-CF94-9AEF-7CFD-2689DA2AC7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7A095-8EA7-FA42-8658-6E72E4AB403F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2152E4-24FF-2C31-FEE6-4DF26254E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F356FC-DE60-2569-BEB9-3946990E3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C9F13-5173-A64F-96F9-6AE768070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488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tnonnenkamp@web.d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ews and Events at DBS | Dublin Business School">
            <a:extLst>
              <a:ext uri="{FF2B5EF4-FFF2-40B4-BE49-F238E27FC236}">
                <a16:creationId xmlns:a16="http://schemas.microsoft.com/office/drawing/2014/main" id="{F9E278D3-7504-8F71-8D57-49312E7FE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5536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47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26B9EE7-2D3D-ED1A-A339-8466FA1DE3BC}"/>
              </a:ext>
            </a:extLst>
          </p:cNvPr>
          <p:cNvSpPr/>
          <p:nvPr/>
        </p:nvSpPr>
        <p:spPr>
          <a:xfrm>
            <a:off x="0" y="1628774"/>
            <a:ext cx="12192000" cy="3600451"/>
          </a:xfrm>
          <a:prstGeom prst="rect">
            <a:avLst/>
          </a:prstGeom>
          <a:solidFill>
            <a:srgbClr val="1D2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BB7CF3A-56F7-8CBA-29A5-3BC6BFA4E129}"/>
              </a:ext>
            </a:extLst>
          </p:cNvPr>
          <p:cNvSpPr txBox="1"/>
          <p:nvPr/>
        </p:nvSpPr>
        <p:spPr>
          <a:xfrm>
            <a:off x="3599543" y="3161235"/>
            <a:ext cx="499291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en-GB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Impressionen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B13A2D2-AFD3-65EC-CF5E-729854A975B3}"/>
              </a:ext>
            </a:extLst>
          </p:cNvPr>
          <p:cNvSpPr txBox="1"/>
          <p:nvPr/>
        </p:nvSpPr>
        <p:spPr>
          <a:xfrm>
            <a:off x="2910119" y="2767281"/>
            <a:ext cx="66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50666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40750C-47ED-2CF3-EBBB-60A63F4E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3132"/>
            <a:ext cx="9528959" cy="807513"/>
          </a:xfrm>
          <a:solidFill>
            <a:srgbClr val="1E3267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"/>
              </a:rPr>
              <a:t>Impressionen</a:t>
            </a:r>
          </a:p>
        </p:txBody>
      </p:sp>
      <p:pic>
        <p:nvPicPr>
          <p:cNvPr id="7" name="Picture 2" descr="News and Events at DBS | Dublin Business School">
            <a:extLst>
              <a:ext uri="{FF2B5EF4-FFF2-40B4-BE49-F238E27FC236}">
                <a16:creationId xmlns:a16="http://schemas.microsoft.com/office/drawing/2014/main" id="{4405DC8C-4F0F-26A3-104F-F8C301E91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5536"/>
          <a:stretch/>
        </p:blipFill>
        <p:spPr bwMode="auto">
          <a:xfrm>
            <a:off x="10291554" y="11"/>
            <a:ext cx="1924195" cy="10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058C06F-23F7-9BED-4A84-0C917C080A3C}"/>
              </a:ext>
            </a:extLst>
          </p:cNvPr>
          <p:cNvSpPr txBox="1">
            <a:spLocks/>
          </p:cNvSpPr>
          <p:nvPr/>
        </p:nvSpPr>
        <p:spPr>
          <a:xfrm>
            <a:off x="0" y="-10"/>
            <a:ext cx="838199" cy="1080645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7AE49A-DE6A-942D-E8A9-9A672C0B1D9A}"/>
              </a:ext>
            </a:extLst>
          </p:cNvPr>
          <p:cNvSpPr txBox="1">
            <a:spLocks/>
          </p:cNvSpPr>
          <p:nvPr/>
        </p:nvSpPr>
        <p:spPr>
          <a:xfrm>
            <a:off x="838199" y="-19"/>
            <a:ext cx="9528959" cy="273142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DD91F44-9C97-3F4A-9D05-001884219900}"/>
              </a:ext>
            </a:extLst>
          </p:cNvPr>
          <p:cNvSpPr txBox="1"/>
          <p:nvPr/>
        </p:nvSpPr>
        <p:spPr>
          <a:xfrm>
            <a:off x="810903" y="3429000"/>
            <a:ext cx="2456146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Wohnen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E91989A-27B3-7E18-3FF9-AC737E894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"/>
          <a:stretch/>
        </p:blipFill>
        <p:spPr>
          <a:xfrm>
            <a:off x="3267049" y="1529261"/>
            <a:ext cx="3562558" cy="486958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B7FE0F4-8528-8C5E-D6FC-25DC180E2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6"/>
          <a:stretch/>
        </p:blipFill>
        <p:spPr>
          <a:xfrm>
            <a:off x="7464425" y="1529261"/>
            <a:ext cx="3512466" cy="486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49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40750C-47ED-2CF3-EBBB-60A63F4E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3132"/>
            <a:ext cx="9528959" cy="807513"/>
          </a:xfrm>
          <a:solidFill>
            <a:srgbClr val="1E3267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"/>
              </a:rPr>
              <a:t>Impressionen</a:t>
            </a:r>
          </a:p>
        </p:txBody>
      </p:sp>
      <p:pic>
        <p:nvPicPr>
          <p:cNvPr id="7" name="Picture 2" descr="News and Events at DBS | Dublin Business School">
            <a:extLst>
              <a:ext uri="{FF2B5EF4-FFF2-40B4-BE49-F238E27FC236}">
                <a16:creationId xmlns:a16="http://schemas.microsoft.com/office/drawing/2014/main" id="{4405DC8C-4F0F-26A3-104F-F8C301E91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5536"/>
          <a:stretch/>
        </p:blipFill>
        <p:spPr bwMode="auto">
          <a:xfrm>
            <a:off x="10291554" y="11"/>
            <a:ext cx="1924195" cy="10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058C06F-23F7-9BED-4A84-0C917C080A3C}"/>
              </a:ext>
            </a:extLst>
          </p:cNvPr>
          <p:cNvSpPr txBox="1">
            <a:spLocks/>
          </p:cNvSpPr>
          <p:nvPr/>
        </p:nvSpPr>
        <p:spPr>
          <a:xfrm>
            <a:off x="0" y="-10"/>
            <a:ext cx="838199" cy="1080645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7AE49A-DE6A-942D-E8A9-9A672C0B1D9A}"/>
              </a:ext>
            </a:extLst>
          </p:cNvPr>
          <p:cNvSpPr txBox="1">
            <a:spLocks/>
          </p:cNvSpPr>
          <p:nvPr/>
        </p:nvSpPr>
        <p:spPr>
          <a:xfrm>
            <a:off x="838199" y="-19"/>
            <a:ext cx="9528959" cy="273142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DD91F44-9C97-3F4A-9D05-001884219900}"/>
              </a:ext>
            </a:extLst>
          </p:cNvPr>
          <p:cNvSpPr txBox="1"/>
          <p:nvPr/>
        </p:nvSpPr>
        <p:spPr>
          <a:xfrm>
            <a:off x="810903" y="3429000"/>
            <a:ext cx="2456146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Wohnen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3507271-7622-8DA1-6BAF-70162A4A9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9"/>
          <a:stretch/>
        </p:blipFill>
        <p:spPr>
          <a:xfrm>
            <a:off x="7471022" y="1529260"/>
            <a:ext cx="3584315" cy="486958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1AAF68B-CED2-FCD7-C495-F4472249C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999" y="1529261"/>
            <a:ext cx="3660285" cy="486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05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513D9AF-4344-89E1-3177-E0F8042A6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619" y="1609962"/>
            <a:ext cx="9199583" cy="46159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40750C-47ED-2CF3-EBBB-60A63F4E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3132"/>
            <a:ext cx="9528959" cy="807513"/>
          </a:xfrm>
          <a:solidFill>
            <a:srgbClr val="1E3267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"/>
              </a:rPr>
              <a:t>Impressionen</a:t>
            </a:r>
          </a:p>
        </p:txBody>
      </p:sp>
      <p:pic>
        <p:nvPicPr>
          <p:cNvPr id="7" name="Picture 2" descr="News and Events at DBS | Dublin Business School">
            <a:extLst>
              <a:ext uri="{FF2B5EF4-FFF2-40B4-BE49-F238E27FC236}">
                <a16:creationId xmlns:a16="http://schemas.microsoft.com/office/drawing/2014/main" id="{4405DC8C-4F0F-26A3-104F-F8C301E91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5536"/>
          <a:stretch/>
        </p:blipFill>
        <p:spPr bwMode="auto">
          <a:xfrm>
            <a:off x="10291554" y="11"/>
            <a:ext cx="1924195" cy="10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058C06F-23F7-9BED-4A84-0C917C080A3C}"/>
              </a:ext>
            </a:extLst>
          </p:cNvPr>
          <p:cNvSpPr txBox="1">
            <a:spLocks/>
          </p:cNvSpPr>
          <p:nvPr/>
        </p:nvSpPr>
        <p:spPr>
          <a:xfrm>
            <a:off x="0" y="-10"/>
            <a:ext cx="838199" cy="1080645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7AE49A-DE6A-942D-E8A9-9A672C0B1D9A}"/>
              </a:ext>
            </a:extLst>
          </p:cNvPr>
          <p:cNvSpPr txBox="1">
            <a:spLocks/>
          </p:cNvSpPr>
          <p:nvPr/>
        </p:nvSpPr>
        <p:spPr>
          <a:xfrm>
            <a:off x="838199" y="-19"/>
            <a:ext cx="9528959" cy="273142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A5C6D8A-AEB8-88E9-1F80-2E685ADDC7AC}"/>
              </a:ext>
            </a:extLst>
          </p:cNvPr>
          <p:cNvSpPr txBox="1"/>
          <p:nvPr/>
        </p:nvSpPr>
        <p:spPr>
          <a:xfrm>
            <a:off x="810903" y="3429000"/>
            <a:ext cx="1134011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DBS</a:t>
            </a:r>
          </a:p>
        </p:txBody>
      </p:sp>
    </p:spTree>
    <p:extLst>
      <p:ext uri="{BB962C8B-B14F-4D97-AF65-F5344CB8AC3E}">
        <p14:creationId xmlns:p14="http://schemas.microsoft.com/office/powerpoint/2010/main" val="2231622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33D4CA-8EFE-B413-41EB-C43DCD0BE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636" y="1719984"/>
            <a:ext cx="9699132" cy="42761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40750C-47ED-2CF3-EBBB-60A63F4E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3132"/>
            <a:ext cx="9528959" cy="807513"/>
          </a:xfrm>
          <a:solidFill>
            <a:srgbClr val="1E3267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"/>
              </a:rPr>
              <a:t>Impressionen</a:t>
            </a:r>
          </a:p>
        </p:txBody>
      </p:sp>
      <p:pic>
        <p:nvPicPr>
          <p:cNvPr id="7" name="Picture 2" descr="News and Events at DBS | Dublin Business School">
            <a:extLst>
              <a:ext uri="{FF2B5EF4-FFF2-40B4-BE49-F238E27FC236}">
                <a16:creationId xmlns:a16="http://schemas.microsoft.com/office/drawing/2014/main" id="{4405DC8C-4F0F-26A3-104F-F8C301E91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5536"/>
          <a:stretch/>
        </p:blipFill>
        <p:spPr bwMode="auto">
          <a:xfrm>
            <a:off x="10291554" y="11"/>
            <a:ext cx="1924195" cy="10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058C06F-23F7-9BED-4A84-0C917C080A3C}"/>
              </a:ext>
            </a:extLst>
          </p:cNvPr>
          <p:cNvSpPr txBox="1">
            <a:spLocks/>
          </p:cNvSpPr>
          <p:nvPr/>
        </p:nvSpPr>
        <p:spPr>
          <a:xfrm>
            <a:off x="0" y="-10"/>
            <a:ext cx="838199" cy="1080645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7AE49A-DE6A-942D-E8A9-9A672C0B1D9A}"/>
              </a:ext>
            </a:extLst>
          </p:cNvPr>
          <p:cNvSpPr txBox="1">
            <a:spLocks/>
          </p:cNvSpPr>
          <p:nvPr/>
        </p:nvSpPr>
        <p:spPr>
          <a:xfrm>
            <a:off x="838199" y="-19"/>
            <a:ext cx="9528959" cy="273142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80FC7EC-1219-04F3-1417-333407ECE70D}"/>
              </a:ext>
            </a:extLst>
          </p:cNvPr>
          <p:cNvSpPr txBox="1"/>
          <p:nvPr/>
        </p:nvSpPr>
        <p:spPr>
          <a:xfrm>
            <a:off x="810903" y="3429000"/>
            <a:ext cx="1264640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Dublin</a:t>
            </a:r>
          </a:p>
        </p:txBody>
      </p:sp>
    </p:spTree>
    <p:extLst>
      <p:ext uri="{BB962C8B-B14F-4D97-AF65-F5344CB8AC3E}">
        <p14:creationId xmlns:p14="http://schemas.microsoft.com/office/powerpoint/2010/main" val="3504609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A127F6F-61CF-DB58-2618-2374431C1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250" y="1520814"/>
            <a:ext cx="7899847" cy="48688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40750C-47ED-2CF3-EBBB-60A63F4E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3132"/>
            <a:ext cx="9528959" cy="807513"/>
          </a:xfrm>
          <a:solidFill>
            <a:srgbClr val="1E3267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"/>
              </a:rPr>
              <a:t>Impressionen</a:t>
            </a:r>
          </a:p>
        </p:txBody>
      </p:sp>
      <p:pic>
        <p:nvPicPr>
          <p:cNvPr id="7" name="Picture 2" descr="News and Events at DBS | Dublin Business School">
            <a:extLst>
              <a:ext uri="{FF2B5EF4-FFF2-40B4-BE49-F238E27FC236}">
                <a16:creationId xmlns:a16="http://schemas.microsoft.com/office/drawing/2014/main" id="{4405DC8C-4F0F-26A3-104F-F8C301E91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5536"/>
          <a:stretch/>
        </p:blipFill>
        <p:spPr bwMode="auto">
          <a:xfrm>
            <a:off x="10291554" y="11"/>
            <a:ext cx="1924195" cy="10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058C06F-23F7-9BED-4A84-0C917C080A3C}"/>
              </a:ext>
            </a:extLst>
          </p:cNvPr>
          <p:cNvSpPr txBox="1">
            <a:spLocks/>
          </p:cNvSpPr>
          <p:nvPr/>
        </p:nvSpPr>
        <p:spPr>
          <a:xfrm>
            <a:off x="0" y="-10"/>
            <a:ext cx="838199" cy="1080645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7AE49A-DE6A-942D-E8A9-9A672C0B1D9A}"/>
              </a:ext>
            </a:extLst>
          </p:cNvPr>
          <p:cNvSpPr txBox="1">
            <a:spLocks/>
          </p:cNvSpPr>
          <p:nvPr/>
        </p:nvSpPr>
        <p:spPr>
          <a:xfrm>
            <a:off x="838199" y="-19"/>
            <a:ext cx="9528959" cy="273142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4A9557C-4FEE-5936-B4A9-FCABA8018461}"/>
              </a:ext>
            </a:extLst>
          </p:cNvPr>
          <p:cNvSpPr txBox="1"/>
          <p:nvPr/>
        </p:nvSpPr>
        <p:spPr>
          <a:xfrm>
            <a:off x="810902" y="3429000"/>
            <a:ext cx="1612983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Ausflüge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63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EA3F9F-C2C2-3287-71EA-397A3F84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520815"/>
            <a:ext cx="7900138" cy="48756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40750C-47ED-2CF3-EBBB-60A63F4E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3132"/>
            <a:ext cx="9528959" cy="807513"/>
          </a:xfrm>
          <a:solidFill>
            <a:srgbClr val="1E3267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"/>
              </a:rPr>
              <a:t>Impressionen</a:t>
            </a:r>
          </a:p>
        </p:txBody>
      </p:sp>
      <p:pic>
        <p:nvPicPr>
          <p:cNvPr id="7" name="Picture 2" descr="News and Events at DBS | Dublin Business School">
            <a:extLst>
              <a:ext uri="{FF2B5EF4-FFF2-40B4-BE49-F238E27FC236}">
                <a16:creationId xmlns:a16="http://schemas.microsoft.com/office/drawing/2014/main" id="{4405DC8C-4F0F-26A3-104F-F8C301E91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5536"/>
          <a:stretch/>
        </p:blipFill>
        <p:spPr bwMode="auto">
          <a:xfrm>
            <a:off x="10291554" y="11"/>
            <a:ext cx="1924195" cy="10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058C06F-23F7-9BED-4A84-0C917C080A3C}"/>
              </a:ext>
            </a:extLst>
          </p:cNvPr>
          <p:cNvSpPr txBox="1">
            <a:spLocks/>
          </p:cNvSpPr>
          <p:nvPr/>
        </p:nvSpPr>
        <p:spPr>
          <a:xfrm>
            <a:off x="0" y="-10"/>
            <a:ext cx="838199" cy="1080645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7AE49A-DE6A-942D-E8A9-9A672C0B1D9A}"/>
              </a:ext>
            </a:extLst>
          </p:cNvPr>
          <p:cNvSpPr txBox="1">
            <a:spLocks/>
          </p:cNvSpPr>
          <p:nvPr/>
        </p:nvSpPr>
        <p:spPr>
          <a:xfrm>
            <a:off x="838199" y="-19"/>
            <a:ext cx="9528959" cy="273142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4A9557C-4FEE-5936-B4A9-FCABA8018461}"/>
              </a:ext>
            </a:extLst>
          </p:cNvPr>
          <p:cNvSpPr txBox="1"/>
          <p:nvPr/>
        </p:nvSpPr>
        <p:spPr>
          <a:xfrm>
            <a:off x="810902" y="3429000"/>
            <a:ext cx="1612983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Ausflüge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26B9EE7-2D3D-ED1A-A339-8466FA1DE3BC}"/>
              </a:ext>
            </a:extLst>
          </p:cNvPr>
          <p:cNvSpPr/>
          <p:nvPr/>
        </p:nvSpPr>
        <p:spPr>
          <a:xfrm>
            <a:off x="0" y="1628774"/>
            <a:ext cx="12192000" cy="3600451"/>
          </a:xfrm>
          <a:prstGeom prst="rect">
            <a:avLst/>
          </a:prstGeom>
          <a:solidFill>
            <a:srgbClr val="1D2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BB7CF3A-56F7-8CBA-29A5-3BC6BFA4E129}"/>
              </a:ext>
            </a:extLst>
          </p:cNvPr>
          <p:cNvSpPr txBox="1"/>
          <p:nvPr/>
        </p:nvSpPr>
        <p:spPr>
          <a:xfrm>
            <a:off x="3599543" y="2877566"/>
            <a:ext cx="4992914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Tom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Nonnenkamp</a:t>
            </a:r>
            <a:endParaRPr lang="en-GB" sz="3200" b="1" dirty="0">
              <a:solidFill>
                <a:srgbClr val="0097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97D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tnonnenkamp@web.de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97D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8216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26B9EE7-2D3D-ED1A-A339-8466FA1DE3BC}"/>
              </a:ext>
            </a:extLst>
          </p:cNvPr>
          <p:cNvSpPr/>
          <p:nvPr/>
        </p:nvSpPr>
        <p:spPr>
          <a:xfrm>
            <a:off x="0" y="1628774"/>
            <a:ext cx="12192000" cy="3600451"/>
          </a:xfrm>
          <a:prstGeom prst="rect">
            <a:avLst/>
          </a:prstGeom>
          <a:solidFill>
            <a:srgbClr val="1D2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BB7CF3A-56F7-8CBA-29A5-3BC6BFA4E129}"/>
              </a:ext>
            </a:extLst>
          </p:cNvPr>
          <p:cNvSpPr txBox="1"/>
          <p:nvPr/>
        </p:nvSpPr>
        <p:spPr>
          <a:xfrm>
            <a:off x="3599543" y="3161235"/>
            <a:ext cx="499291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Dublin Business School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B13A2D2-AFD3-65EC-CF5E-729854A975B3}"/>
              </a:ext>
            </a:extLst>
          </p:cNvPr>
          <p:cNvSpPr txBox="1"/>
          <p:nvPr/>
        </p:nvSpPr>
        <p:spPr>
          <a:xfrm>
            <a:off x="2910119" y="2767281"/>
            <a:ext cx="66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055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40750C-47ED-2CF3-EBBB-60A63F4E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3132"/>
            <a:ext cx="9528959" cy="807513"/>
          </a:xfrm>
          <a:solidFill>
            <a:srgbClr val="1E3267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"/>
              </a:rPr>
              <a:t>Standort</a:t>
            </a:r>
          </a:p>
        </p:txBody>
      </p:sp>
      <p:pic>
        <p:nvPicPr>
          <p:cNvPr id="7" name="Picture 2" descr="News and Events at DBS | Dublin Business School">
            <a:extLst>
              <a:ext uri="{FF2B5EF4-FFF2-40B4-BE49-F238E27FC236}">
                <a16:creationId xmlns:a16="http://schemas.microsoft.com/office/drawing/2014/main" id="{4405DC8C-4F0F-26A3-104F-F8C301E91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5536"/>
          <a:stretch/>
        </p:blipFill>
        <p:spPr bwMode="auto">
          <a:xfrm>
            <a:off x="10291554" y="11"/>
            <a:ext cx="1924195" cy="10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058C06F-23F7-9BED-4A84-0C917C080A3C}"/>
              </a:ext>
            </a:extLst>
          </p:cNvPr>
          <p:cNvSpPr txBox="1">
            <a:spLocks/>
          </p:cNvSpPr>
          <p:nvPr/>
        </p:nvSpPr>
        <p:spPr>
          <a:xfrm>
            <a:off x="0" y="-10"/>
            <a:ext cx="838199" cy="1080645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7AE49A-DE6A-942D-E8A9-9A672C0B1D9A}"/>
              </a:ext>
            </a:extLst>
          </p:cNvPr>
          <p:cNvSpPr txBox="1">
            <a:spLocks/>
          </p:cNvSpPr>
          <p:nvPr/>
        </p:nvSpPr>
        <p:spPr>
          <a:xfrm>
            <a:off x="645883" y="-19"/>
            <a:ext cx="9721275" cy="273141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098" name="Picture 2" descr="Abb. 1: Irland mit Provinzen &amp; Counties (Edwards 1990: 2). | Download  Scientific Diagram">
            <a:extLst>
              <a:ext uri="{FF2B5EF4-FFF2-40B4-BE49-F238E27FC236}">
                <a16:creationId xmlns:a16="http://schemas.microsoft.com/office/drawing/2014/main" id="{20933C98-4C93-052F-5B11-C348B744A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1427" r="2208" b="1546"/>
          <a:stretch/>
        </p:blipFill>
        <p:spPr bwMode="auto">
          <a:xfrm>
            <a:off x="645883" y="1272209"/>
            <a:ext cx="4479235" cy="54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 descr="Ein Bild, das Text, Karte, Diagramm, Schrift enthält.&#10;&#10;Automatisch generierte Beschreibung">
            <a:extLst>
              <a:ext uri="{FF2B5EF4-FFF2-40B4-BE49-F238E27FC236}">
                <a16:creationId xmlns:a16="http://schemas.microsoft.com/office/drawing/2014/main" id="{2066A5AC-87EF-5E18-F445-8B315CAA4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28" r="6166"/>
          <a:stretch/>
        </p:blipFill>
        <p:spPr>
          <a:xfrm>
            <a:off x="6448923" y="1835232"/>
            <a:ext cx="5245769" cy="4173681"/>
          </a:xfrm>
          <a:prstGeom prst="rect">
            <a:avLst/>
          </a:prstGeom>
        </p:spPr>
      </p:pic>
      <p:pic>
        <p:nvPicPr>
          <p:cNvPr id="18" name="Grafik 17" descr="Ein Bild, das Kreis, Herz, Grafiken enthält.&#10;&#10;Automatisch generierte Beschreibung">
            <a:extLst>
              <a:ext uri="{FF2B5EF4-FFF2-40B4-BE49-F238E27FC236}">
                <a16:creationId xmlns:a16="http://schemas.microsoft.com/office/drawing/2014/main" id="{BD50D19F-F5A9-8381-307F-2EBEFD6B8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499" y="4330700"/>
            <a:ext cx="370036" cy="38735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F2A649F-FEC9-315B-6781-1C40A62315E2}"/>
              </a:ext>
            </a:extLst>
          </p:cNvPr>
          <p:cNvSpPr txBox="1"/>
          <p:nvPr/>
        </p:nvSpPr>
        <p:spPr>
          <a:xfrm>
            <a:off x="6633665" y="4408959"/>
            <a:ext cx="149726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rgbClr val="F44336"/>
                </a:solidFill>
                <a:latin typeface=""/>
                <a:cs typeface="Arial" panose="020B0604020202020204" pitchFamily="34" charset="0"/>
              </a:rPr>
              <a:t>Dublin Business School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8453B5-054D-BF98-DE81-292A60CB3903}"/>
              </a:ext>
            </a:extLst>
          </p:cNvPr>
          <p:cNvSpPr/>
          <p:nvPr/>
        </p:nvSpPr>
        <p:spPr>
          <a:xfrm>
            <a:off x="4827694" y="2551715"/>
            <a:ext cx="1260000" cy="126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FEC7EBB5-699F-7426-AC29-B548BB481C56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4244120" y="2736238"/>
            <a:ext cx="768097" cy="793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F7592440-8B62-2FE3-CBD4-97CD68CD73BA}"/>
              </a:ext>
            </a:extLst>
          </p:cNvPr>
          <p:cNvCxnSpPr>
            <a:cxnSpLocks/>
            <a:stCxn id="23" idx="4"/>
          </p:cNvCxnSpPr>
          <p:nvPr/>
        </p:nvCxnSpPr>
        <p:spPr>
          <a:xfrm flipH="1">
            <a:off x="4347302" y="3811715"/>
            <a:ext cx="1110392" cy="2621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398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40750C-47ED-2CF3-EBBB-60A63F4E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3132"/>
            <a:ext cx="9528959" cy="807513"/>
          </a:xfrm>
          <a:solidFill>
            <a:srgbClr val="1E3267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"/>
              </a:rPr>
              <a:t>Accounting &amp; Finance</a:t>
            </a:r>
          </a:p>
        </p:txBody>
      </p:sp>
      <p:pic>
        <p:nvPicPr>
          <p:cNvPr id="7" name="Picture 2" descr="News and Events at DBS | Dublin Business School">
            <a:extLst>
              <a:ext uri="{FF2B5EF4-FFF2-40B4-BE49-F238E27FC236}">
                <a16:creationId xmlns:a16="http://schemas.microsoft.com/office/drawing/2014/main" id="{4405DC8C-4F0F-26A3-104F-F8C301E91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5536"/>
          <a:stretch/>
        </p:blipFill>
        <p:spPr bwMode="auto">
          <a:xfrm>
            <a:off x="10291554" y="11"/>
            <a:ext cx="1924195" cy="10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058C06F-23F7-9BED-4A84-0C917C080A3C}"/>
              </a:ext>
            </a:extLst>
          </p:cNvPr>
          <p:cNvSpPr txBox="1">
            <a:spLocks/>
          </p:cNvSpPr>
          <p:nvPr/>
        </p:nvSpPr>
        <p:spPr>
          <a:xfrm>
            <a:off x="0" y="-10"/>
            <a:ext cx="838199" cy="1080645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7AE49A-DE6A-942D-E8A9-9A672C0B1D9A}"/>
              </a:ext>
            </a:extLst>
          </p:cNvPr>
          <p:cNvSpPr txBox="1">
            <a:spLocks/>
          </p:cNvSpPr>
          <p:nvPr/>
        </p:nvSpPr>
        <p:spPr>
          <a:xfrm>
            <a:off x="838199" y="-19"/>
            <a:ext cx="9528959" cy="273142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3FA59F5-6B62-CE9A-29F6-1E7F4E00214F}"/>
              </a:ext>
            </a:extLst>
          </p:cNvPr>
          <p:cNvSpPr txBox="1"/>
          <p:nvPr/>
        </p:nvSpPr>
        <p:spPr>
          <a:xfrm>
            <a:off x="737992" y="2631888"/>
            <a:ext cx="4059478" cy="26520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Advanced Financial Management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Financial Reporting (IFRS)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Performance Management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Taxation Systems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Audit &amp; Assurance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en-GB" sz="2000" dirty="0">
                <a:solidFill>
                  <a:srgbClr val="1D3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Capstone Project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658064-880B-80C9-045F-7E0E80D6EE64}"/>
              </a:ext>
            </a:extLst>
          </p:cNvPr>
          <p:cNvSpPr txBox="1"/>
          <p:nvPr/>
        </p:nvSpPr>
        <p:spPr>
          <a:xfrm>
            <a:off x="737991" y="2052770"/>
            <a:ext cx="2456146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DBS Module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2B5388B-D017-254E-804D-8FF7AE0CBB59}"/>
              </a:ext>
            </a:extLst>
          </p:cNvPr>
          <p:cNvSpPr txBox="1"/>
          <p:nvPr/>
        </p:nvSpPr>
        <p:spPr>
          <a:xfrm>
            <a:off x="7369480" y="2631888"/>
            <a:ext cx="4059478" cy="26520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Finanzwirtschaft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en-GB" sz="2000" dirty="0">
                <a:solidFill>
                  <a:srgbClr val="1D3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Internationale </a:t>
            </a:r>
            <a:r>
              <a:rPr lang="en-GB" sz="2000" dirty="0" err="1">
                <a:solidFill>
                  <a:srgbClr val="1D3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Rechnungslegung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Internes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Rechnungswesen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en-GB" sz="2000" dirty="0">
                <a:solidFill>
                  <a:srgbClr val="1D3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Steuerlehre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en-GB" sz="2000" dirty="0">
                <a:solidFill>
                  <a:srgbClr val="1D3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leich 11">
            <a:extLst>
              <a:ext uri="{FF2B5EF4-FFF2-40B4-BE49-F238E27FC236}">
                <a16:creationId xmlns:a16="http://schemas.microsoft.com/office/drawing/2014/main" id="{9F91105F-B235-C7BD-12BB-F88F225559BC}"/>
              </a:ext>
            </a:extLst>
          </p:cNvPr>
          <p:cNvSpPr/>
          <p:nvPr/>
        </p:nvSpPr>
        <p:spPr>
          <a:xfrm>
            <a:off x="5815738" y="3564889"/>
            <a:ext cx="535473" cy="393003"/>
          </a:xfrm>
          <a:prstGeom prst="mathEqual">
            <a:avLst/>
          </a:prstGeom>
          <a:solidFill>
            <a:srgbClr val="009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0908627-DA6C-501C-D1E3-4C921BF57D72}"/>
              </a:ext>
            </a:extLst>
          </p:cNvPr>
          <p:cNvSpPr txBox="1"/>
          <p:nvPr/>
        </p:nvSpPr>
        <p:spPr>
          <a:xfrm>
            <a:off x="7348606" y="2052770"/>
            <a:ext cx="2456146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HSB Module</a:t>
            </a:r>
          </a:p>
        </p:txBody>
      </p:sp>
    </p:spTree>
    <p:extLst>
      <p:ext uri="{BB962C8B-B14F-4D97-AF65-F5344CB8AC3E}">
        <p14:creationId xmlns:p14="http://schemas.microsoft.com/office/powerpoint/2010/main" val="428859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40750C-47ED-2CF3-EBBB-60A63F4E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3132"/>
            <a:ext cx="9528959" cy="807513"/>
          </a:xfrm>
          <a:solidFill>
            <a:srgbClr val="1E3267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"/>
              </a:rPr>
              <a:t>Prüfungen</a:t>
            </a:r>
          </a:p>
        </p:txBody>
      </p:sp>
      <p:pic>
        <p:nvPicPr>
          <p:cNvPr id="7" name="Picture 2" descr="News and Events at DBS | Dublin Business School">
            <a:extLst>
              <a:ext uri="{FF2B5EF4-FFF2-40B4-BE49-F238E27FC236}">
                <a16:creationId xmlns:a16="http://schemas.microsoft.com/office/drawing/2014/main" id="{4405DC8C-4F0F-26A3-104F-F8C301E91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5536"/>
          <a:stretch/>
        </p:blipFill>
        <p:spPr bwMode="auto">
          <a:xfrm>
            <a:off x="10291554" y="11"/>
            <a:ext cx="1924195" cy="10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058C06F-23F7-9BED-4A84-0C917C080A3C}"/>
              </a:ext>
            </a:extLst>
          </p:cNvPr>
          <p:cNvSpPr txBox="1">
            <a:spLocks/>
          </p:cNvSpPr>
          <p:nvPr/>
        </p:nvSpPr>
        <p:spPr>
          <a:xfrm>
            <a:off x="0" y="-10"/>
            <a:ext cx="838199" cy="1080645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7AE49A-DE6A-942D-E8A9-9A672C0B1D9A}"/>
              </a:ext>
            </a:extLst>
          </p:cNvPr>
          <p:cNvSpPr txBox="1">
            <a:spLocks/>
          </p:cNvSpPr>
          <p:nvPr/>
        </p:nvSpPr>
        <p:spPr>
          <a:xfrm>
            <a:off x="838199" y="-19"/>
            <a:ext cx="9528959" cy="273142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3FA59F5-6B62-CE9A-29F6-1E7F4E00214F}"/>
              </a:ext>
            </a:extLst>
          </p:cNvPr>
          <p:cNvSpPr txBox="1"/>
          <p:nvPr/>
        </p:nvSpPr>
        <p:spPr>
          <a:xfrm>
            <a:off x="737992" y="2110321"/>
            <a:ext cx="4059478" cy="21954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Advanced Financial Management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Financial Reporting (IFRS)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Performance Management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Taxation Systems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Audit &amp; Assurance</a:t>
            </a:r>
          </a:p>
        </p:txBody>
      </p:sp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A3015FA0-7116-C58A-F253-3EF342EA6F33}"/>
              </a:ext>
            </a:extLst>
          </p:cNvPr>
          <p:cNvSpPr/>
          <p:nvPr/>
        </p:nvSpPr>
        <p:spPr>
          <a:xfrm>
            <a:off x="5914373" y="2110321"/>
            <a:ext cx="363253" cy="2077896"/>
          </a:xfrm>
          <a:prstGeom prst="rightBrace">
            <a:avLst/>
          </a:prstGeom>
          <a:ln w="38100" cmpd="sng">
            <a:solidFill>
              <a:srgbClr val="0097D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73AB786-7A9A-A910-4F8C-4A39579EA8F2}"/>
              </a:ext>
            </a:extLst>
          </p:cNvPr>
          <p:cNvSpPr txBox="1"/>
          <p:nvPr/>
        </p:nvSpPr>
        <p:spPr>
          <a:xfrm>
            <a:off x="6929283" y="2649956"/>
            <a:ext cx="4698859" cy="10259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Group Assignment 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Hausarbeit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en-GB" sz="2000" dirty="0">
                <a:solidFill>
                  <a:srgbClr val="1D3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Klausur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am Ende des 2. Semesters</a:t>
            </a:r>
          </a:p>
        </p:txBody>
      </p:sp>
      <p:sp>
        <p:nvSpPr>
          <p:cNvPr id="13" name="Geschweifte Klammer rechts 12">
            <a:extLst>
              <a:ext uri="{FF2B5EF4-FFF2-40B4-BE49-F238E27FC236}">
                <a16:creationId xmlns:a16="http://schemas.microsoft.com/office/drawing/2014/main" id="{FC838019-A82F-79F8-62DF-CED6FC69FD81}"/>
              </a:ext>
            </a:extLst>
          </p:cNvPr>
          <p:cNvSpPr/>
          <p:nvPr/>
        </p:nvSpPr>
        <p:spPr>
          <a:xfrm>
            <a:off x="5914373" y="5184319"/>
            <a:ext cx="363253" cy="369332"/>
          </a:xfrm>
          <a:prstGeom prst="rightBrace">
            <a:avLst/>
          </a:prstGeom>
          <a:ln w="38100" cmpd="sng">
            <a:solidFill>
              <a:srgbClr val="0097D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556C70C-78B8-01B9-DA19-62B2297229E0}"/>
              </a:ext>
            </a:extLst>
          </p:cNvPr>
          <p:cNvSpPr txBox="1"/>
          <p:nvPr/>
        </p:nvSpPr>
        <p:spPr>
          <a:xfrm>
            <a:off x="6929284" y="4665404"/>
            <a:ext cx="4698859" cy="1379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Group Assignment 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Bachelorarbeit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buClr>
                <a:srgbClr val="1D316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1D3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 (1000 </a:t>
            </a:r>
            <a:r>
              <a:rPr lang="en-GB" sz="2000" dirty="0" err="1">
                <a:solidFill>
                  <a:srgbClr val="1D3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Wörter</a:t>
            </a:r>
            <a:r>
              <a:rPr lang="en-GB" sz="2000" dirty="0">
                <a:solidFill>
                  <a:srgbClr val="1D3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buClr>
                <a:srgbClr val="1D316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Assignment (5000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Wörter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buClr>
                <a:srgbClr val="1D316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 err="1">
                <a:solidFill>
                  <a:srgbClr val="1D3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Präsentation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6DA3883-77CA-5792-67C8-76D84FC8F985}"/>
              </a:ext>
            </a:extLst>
          </p:cNvPr>
          <p:cNvSpPr txBox="1"/>
          <p:nvPr/>
        </p:nvSpPr>
        <p:spPr>
          <a:xfrm>
            <a:off x="737991" y="5184319"/>
            <a:ext cx="40594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en-GB" sz="2000" dirty="0">
                <a:solidFill>
                  <a:srgbClr val="1D3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Capstone Project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82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Ein Bild, das Text, Screenshot, Software, Multimedia-Software enthält.&#10;&#10;Automatisch generierte Beschreibung">
            <a:extLst>
              <a:ext uri="{FF2B5EF4-FFF2-40B4-BE49-F238E27FC236}">
                <a16:creationId xmlns:a16="http://schemas.microsoft.com/office/drawing/2014/main" id="{A0FE3D1C-9827-3FF9-17A8-7CB80FC37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945" y="1449418"/>
            <a:ext cx="7772400" cy="49766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40750C-47ED-2CF3-EBBB-60A63F4E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3132"/>
            <a:ext cx="9528959" cy="807513"/>
          </a:xfrm>
          <a:solidFill>
            <a:srgbClr val="1E3267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"/>
              </a:rPr>
              <a:t>Stundenplan</a:t>
            </a:r>
          </a:p>
        </p:txBody>
      </p:sp>
      <p:pic>
        <p:nvPicPr>
          <p:cNvPr id="7" name="Picture 2" descr="News and Events at DBS | Dublin Business School">
            <a:extLst>
              <a:ext uri="{FF2B5EF4-FFF2-40B4-BE49-F238E27FC236}">
                <a16:creationId xmlns:a16="http://schemas.microsoft.com/office/drawing/2014/main" id="{4405DC8C-4F0F-26A3-104F-F8C301E91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5536"/>
          <a:stretch/>
        </p:blipFill>
        <p:spPr bwMode="auto">
          <a:xfrm>
            <a:off x="10291554" y="11"/>
            <a:ext cx="1924195" cy="10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058C06F-23F7-9BED-4A84-0C917C080A3C}"/>
              </a:ext>
            </a:extLst>
          </p:cNvPr>
          <p:cNvSpPr txBox="1">
            <a:spLocks/>
          </p:cNvSpPr>
          <p:nvPr/>
        </p:nvSpPr>
        <p:spPr>
          <a:xfrm>
            <a:off x="0" y="-10"/>
            <a:ext cx="838199" cy="1080645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7AE49A-DE6A-942D-E8A9-9A672C0B1D9A}"/>
              </a:ext>
            </a:extLst>
          </p:cNvPr>
          <p:cNvSpPr txBox="1">
            <a:spLocks/>
          </p:cNvSpPr>
          <p:nvPr/>
        </p:nvSpPr>
        <p:spPr>
          <a:xfrm>
            <a:off x="838199" y="-19"/>
            <a:ext cx="9528959" cy="273142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7FB7518-6D9C-3EE9-8F2F-D88B149A36A8}"/>
              </a:ext>
            </a:extLst>
          </p:cNvPr>
          <p:cNvSpPr txBox="1"/>
          <p:nvPr/>
        </p:nvSpPr>
        <p:spPr>
          <a:xfrm>
            <a:off x="938349" y="1449418"/>
            <a:ext cx="197933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Accounting &amp; Finance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4970BE-62E9-D967-D6E9-F4146F38F79C}"/>
              </a:ext>
            </a:extLst>
          </p:cNvPr>
          <p:cNvSpPr/>
          <p:nvPr/>
        </p:nvSpPr>
        <p:spPr>
          <a:xfrm>
            <a:off x="3833446" y="1497204"/>
            <a:ext cx="236136" cy="165798"/>
          </a:xfrm>
          <a:prstGeom prst="rect">
            <a:avLst/>
          </a:prstGeom>
          <a:solidFill>
            <a:srgbClr val="1E1D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D894A68-8B5E-2F90-7C11-86D9F7ADACAC}"/>
              </a:ext>
            </a:extLst>
          </p:cNvPr>
          <p:cNvSpPr/>
          <p:nvPr/>
        </p:nvSpPr>
        <p:spPr>
          <a:xfrm>
            <a:off x="5292131" y="1497204"/>
            <a:ext cx="236136" cy="165798"/>
          </a:xfrm>
          <a:prstGeom prst="rect">
            <a:avLst/>
          </a:prstGeom>
          <a:solidFill>
            <a:srgbClr val="1E1D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FC76FD9-4D60-709E-0127-1C77C60B4AE2}"/>
              </a:ext>
            </a:extLst>
          </p:cNvPr>
          <p:cNvSpPr/>
          <p:nvPr/>
        </p:nvSpPr>
        <p:spPr>
          <a:xfrm>
            <a:off x="6750816" y="1497204"/>
            <a:ext cx="236136" cy="165798"/>
          </a:xfrm>
          <a:prstGeom prst="rect">
            <a:avLst/>
          </a:prstGeom>
          <a:solidFill>
            <a:srgbClr val="1E1D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93AE7B9-6A1C-AC13-C207-44B85AEB8C6F}"/>
              </a:ext>
            </a:extLst>
          </p:cNvPr>
          <p:cNvSpPr/>
          <p:nvPr/>
        </p:nvSpPr>
        <p:spPr>
          <a:xfrm>
            <a:off x="8244671" y="1497204"/>
            <a:ext cx="236136" cy="165798"/>
          </a:xfrm>
          <a:prstGeom prst="rect">
            <a:avLst/>
          </a:prstGeom>
          <a:solidFill>
            <a:srgbClr val="1E1D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BF03DE4-2516-020B-3A06-5719D0F8E733}"/>
              </a:ext>
            </a:extLst>
          </p:cNvPr>
          <p:cNvSpPr/>
          <p:nvPr/>
        </p:nvSpPr>
        <p:spPr>
          <a:xfrm>
            <a:off x="9738526" y="1484700"/>
            <a:ext cx="236136" cy="165798"/>
          </a:xfrm>
          <a:prstGeom prst="rect">
            <a:avLst/>
          </a:prstGeom>
          <a:solidFill>
            <a:srgbClr val="1E1D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ED95824-63E8-B9D3-F4B2-69AF7C44C2BB}"/>
              </a:ext>
            </a:extLst>
          </p:cNvPr>
          <p:cNvSpPr/>
          <p:nvPr/>
        </p:nvSpPr>
        <p:spPr>
          <a:xfrm>
            <a:off x="3504593" y="4900804"/>
            <a:ext cx="238202" cy="165798"/>
          </a:xfrm>
          <a:prstGeom prst="rect">
            <a:avLst/>
          </a:prstGeom>
          <a:solidFill>
            <a:srgbClr val="1E1D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512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26B9EE7-2D3D-ED1A-A339-8466FA1DE3BC}"/>
              </a:ext>
            </a:extLst>
          </p:cNvPr>
          <p:cNvSpPr/>
          <p:nvPr/>
        </p:nvSpPr>
        <p:spPr>
          <a:xfrm>
            <a:off x="0" y="1628774"/>
            <a:ext cx="12192000" cy="3600451"/>
          </a:xfrm>
          <a:prstGeom prst="rect">
            <a:avLst/>
          </a:prstGeom>
          <a:solidFill>
            <a:srgbClr val="1D2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BB7CF3A-56F7-8CBA-29A5-3BC6BFA4E129}"/>
              </a:ext>
            </a:extLst>
          </p:cNvPr>
          <p:cNvSpPr txBox="1"/>
          <p:nvPr/>
        </p:nvSpPr>
        <p:spPr>
          <a:xfrm>
            <a:off x="3599543" y="3161235"/>
            <a:ext cx="499291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Studentenleben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B13A2D2-AFD3-65EC-CF5E-729854A975B3}"/>
              </a:ext>
            </a:extLst>
          </p:cNvPr>
          <p:cNvSpPr txBox="1"/>
          <p:nvPr/>
        </p:nvSpPr>
        <p:spPr>
          <a:xfrm>
            <a:off x="2910119" y="2767281"/>
            <a:ext cx="66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41412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40750C-47ED-2CF3-EBBB-60A63F4E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3132"/>
            <a:ext cx="9528959" cy="807513"/>
          </a:xfrm>
          <a:solidFill>
            <a:srgbClr val="1E3267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Kosten</a:t>
            </a:r>
          </a:p>
        </p:txBody>
      </p:sp>
      <p:pic>
        <p:nvPicPr>
          <p:cNvPr id="7" name="Picture 2" descr="News and Events at DBS | Dublin Business School">
            <a:extLst>
              <a:ext uri="{FF2B5EF4-FFF2-40B4-BE49-F238E27FC236}">
                <a16:creationId xmlns:a16="http://schemas.microsoft.com/office/drawing/2014/main" id="{4405DC8C-4F0F-26A3-104F-F8C301E91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5536"/>
          <a:stretch/>
        </p:blipFill>
        <p:spPr bwMode="auto">
          <a:xfrm>
            <a:off x="10291554" y="11"/>
            <a:ext cx="1924195" cy="10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058C06F-23F7-9BED-4A84-0C917C080A3C}"/>
              </a:ext>
            </a:extLst>
          </p:cNvPr>
          <p:cNvSpPr txBox="1">
            <a:spLocks/>
          </p:cNvSpPr>
          <p:nvPr/>
        </p:nvSpPr>
        <p:spPr>
          <a:xfrm>
            <a:off x="0" y="-10"/>
            <a:ext cx="838199" cy="1080645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7AE49A-DE6A-942D-E8A9-9A672C0B1D9A}"/>
              </a:ext>
            </a:extLst>
          </p:cNvPr>
          <p:cNvSpPr txBox="1">
            <a:spLocks/>
          </p:cNvSpPr>
          <p:nvPr/>
        </p:nvSpPr>
        <p:spPr>
          <a:xfrm>
            <a:off x="838199" y="-19"/>
            <a:ext cx="9528959" cy="273142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7FB7518-6D9C-3EE9-8F2F-D88B149A36A8}"/>
              </a:ext>
            </a:extLst>
          </p:cNvPr>
          <p:cNvSpPr txBox="1"/>
          <p:nvPr/>
        </p:nvSpPr>
        <p:spPr>
          <a:xfrm>
            <a:off x="838199" y="1605769"/>
            <a:ext cx="10514014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Studiengebühren</a:t>
            </a:r>
          </a:p>
          <a:p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5.995 € (2022/2023)</a:t>
            </a:r>
          </a:p>
          <a:p>
            <a:endParaRPr lang="de-DE" sz="2000" dirty="0">
              <a:solidFill>
                <a:srgbClr val="1D3166"/>
              </a:solidFill>
              <a:latin typeface=""/>
              <a:cs typeface="Arial" panose="020B0604020202020204" pitchFamily="34" charset="0"/>
            </a:endParaRPr>
          </a:p>
          <a:p>
            <a:r>
              <a:rPr lang="de-DE" sz="2000" b="1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Lebenshaltungskosten</a:t>
            </a:r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250-500€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Lebensmittel: 150-200€ (ähnliche Preise wie in Deutschland)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Freizeit, Ausgehen: 50-150€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Sonstiges (Ausflüge, Einrichtung etc.): 50-150€</a:t>
            </a:r>
          </a:p>
          <a:p>
            <a:endParaRPr lang="de-DE" sz="2000" dirty="0">
              <a:solidFill>
                <a:srgbClr val="1D3166"/>
              </a:solidFill>
              <a:latin typeface=""/>
              <a:cs typeface="Arial" panose="020B0604020202020204" pitchFamily="34" charset="0"/>
            </a:endParaRPr>
          </a:p>
          <a:p>
            <a:r>
              <a:rPr lang="de-DE" sz="2000" b="1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Öffentliche Verkehrsmittel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Leap</a:t>
            </a:r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 Card: 20-40€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1D3166"/>
              </a:solidFill>
              <a:latin typeface=""/>
              <a:cs typeface="Arial" panose="020B0604020202020204" pitchFamily="34" charset="0"/>
            </a:endParaRPr>
          </a:p>
          <a:p>
            <a:r>
              <a:rPr lang="de-DE" sz="2000" b="1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Wohnen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Student </a:t>
            </a:r>
            <a:r>
              <a:rPr lang="de-DE" sz="2000" dirty="0" err="1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Accommodation</a:t>
            </a:r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: ab 230€/Woche oder ca. 1.000€/Monat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Gastfamilien: ab 50€/Woche, aber außerhalb</a:t>
            </a:r>
          </a:p>
        </p:txBody>
      </p:sp>
    </p:spTree>
    <p:extLst>
      <p:ext uri="{BB962C8B-B14F-4D97-AF65-F5344CB8AC3E}">
        <p14:creationId xmlns:p14="http://schemas.microsoft.com/office/powerpoint/2010/main" val="2102382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40750C-47ED-2CF3-EBBB-60A63F4E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3132"/>
            <a:ext cx="9528959" cy="807513"/>
          </a:xfrm>
          <a:solidFill>
            <a:srgbClr val="1E3267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"/>
              </a:rPr>
              <a:t>Sonstiges</a:t>
            </a:r>
          </a:p>
        </p:txBody>
      </p:sp>
      <p:pic>
        <p:nvPicPr>
          <p:cNvPr id="7" name="Picture 2" descr="News and Events at DBS | Dublin Business School">
            <a:extLst>
              <a:ext uri="{FF2B5EF4-FFF2-40B4-BE49-F238E27FC236}">
                <a16:creationId xmlns:a16="http://schemas.microsoft.com/office/drawing/2014/main" id="{4405DC8C-4F0F-26A3-104F-F8C301E91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5536"/>
          <a:stretch/>
        </p:blipFill>
        <p:spPr bwMode="auto">
          <a:xfrm>
            <a:off x="10291554" y="11"/>
            <a:ext cx="1924195" cy="10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058C06F-23F7-9BED-4A84-0C917C080A3C}"/>
              </a:ext>
            </a:extLst>
          </p:cNvPr>
          <p:cNvSpPr txBox="1">
            <a:spLocks/>
          </p:cNvSpPr>
          <p:nvPr/>
        </p:nvSpPr>
        <p:spPr>
          <a:xfrm>
            <a:off x="0" y="-10"/>
            <a:ext cx="838199" cy="1080645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7AE49A-DE6A-942D-E8A9-9A672C0B1D9A}"/>
              </a:ext>
            </a:extLst>
          </p:cNvPr>
          <p:cNvSpPr txBox="1">
            <a:spLocks/>
          </p:cNvSpPr>
          <p:nvPr/>
        </p:nvSpPr>
        <p:spPr>
          <a:xfrm>
            <a:off x="838199" y="-19"/>
            <a:ext cx="9528959" cy="273142"/>
          </a:xfrm>
          <a:prstGeom prst="rect">
            <a:avLst/>
          </a:prstGeom>
          <a:solidFill>
            <a:srgbClr val="1E3267"/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7FB7518-6D9C-3EE9-8F2F-D88B149A36A8}"/>
              </a:ext>
            </a:extLst>
          </p:cNvPr>
          <p:cNvSpPr txBox="1"/>
          <p:nvPr/>
        </p:nvSpPr>
        <p:spPr>
          <a:xfrm>
            <a:off x="838199" y="1605769"/>
            <a:ext cx="1051401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Flüge</a:t>
            </a:r>
          </a:p>
          <a:p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Ryanair (Hamburg) – ab ca. 20€/Flug</a:t>
            </a:r>
          </a:p>
          <a:p>
            <a:r>
              <a:rPr lang="de-DE" sz="2000" dirty="0" err="1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Aer</a:t>
            </a:r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 Lingus (Hamburg) – ab ca. 30€/Flug</a:t>
            </a:r>
          </a:p>
          <a:p>
            <a:endParaRPr lang="de-DE" sz="2000" dirty="0">
              <a:solidFill>
                <a:srgbClr val="1D3166"/>
              </a:solidFill>
              <a:latin typeface=""/>
              <a:cs typeface="Arial" panose="020B0604020202020204" pitchFamily="34" charset="0"/>
            </a:endParaRPr>
          </a:p>
          <a:p>
            <a:r>
              <a:rPr lang="de-DE" sz="2000" b="1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Studienablauf</a:t>
            </a:r>
          </a:p>
          <a:p>
            <a:pPr marL="457200" indent="-457200">
              <a:buAutoNum type="arabicPeriod"/>
            </a:pPr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Semester: Mitte September – Mitte Dezember (12 Wochen Vorlesungen)</a:t>
            </a:r>
          </a:p>
          <a:p>
            <a:pPr marL="457200" indent="-457200">
              <a:buAutoNum type="arabicPeriod"/>
            </a:pPr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Semester: Mitte Januar – Mitte April (12 Wochen Vorlesungen)</a:t>
            </a:r>
          </a:p>
          <a:p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Ab Ende April bis Mitte Mai: Klausuren</a:t>
            </a:r>
          </a:p>
          <a:p>
            <a:endParaRPr lang="de-DE" sz="2000" dirty="0">
              <a:solidFill>
                <a:srgbClr val="1D3166"/>
              </a:solidFill>
              <a:latin typeface=""/>
              <a:cs typeface="Arial" panose="020B0604020202020204" pitchFamily="34" charset="0"/>
            </a:endParaRPr>
          </a:p>
          <a:p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In beiden Semestern gibt es nach 6 Wochen eine </a:t>
            </a:r>
            <a:r>
              <a:rPr lang="de-DE" sz="2000" b="1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freie Woche</a:t>
            </a:r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, die „Reading Week“.</a:t>
            </a:r>
          </a:p>
          <a:p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Von Mitte Dezember bis Mitte Januar sind </a:t>
            </a:r>
            <a:r>
              <a:rPr lang="de-DE" sz="2000" b="1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Weihnachtsferien</a:t>
            </a:r>
            <a:r>
              <a:rPr lang="de-DE" sz="2000" dirty="0">
                <a:solidFill>
                  <a:srgbClr val="1D3166"/>
                </a:solidFill>
                <a:latin typeface=""/>
                <a:cs typeface="Arial" panose="020B0604020202020204" pitchFamily="34" charset="0"/>
              </a:rPr>
              <a:t>.</a:t>
            </a:r>
          </a:p>
          <a:p>
            <a:endParaRPr lang="de-DE" sz="2000" dirty="0">
              <a:solidFill>
                <a:srgbClr val="1D3166"/>
              </a:solidFill>
              <a:latin typeface="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085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</Words>
  <Application>Microsoft Macintosh PowerPoint</Application>
  <PresentationFormat>Breitbild</PresentationFormat>
  <Paragraphs>80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Standort</vt:lpstr>
      <vt:lpstr>Accounting &amp; Finance</vt:lpstr>
      <vt:lpstr>Prüfungen</vt:lpstr>
      <vt:lpstr>Stundenplan</vt:lpstr>
      <vt:lpstr>PowerPoint-Präsentation</vt:lpstr>
      <vt:lpstr>Kosten</vt:lpstr>
      <vt:lpstr>Sonstiges</vt:lpstr>
      <vt:lpstr>PowerPoint-Präsentation</vt:lpstr>
      <vt:lpstr>Impressionen</vt:lpstr>
      <vt:lpstr>Impressionen</vt:lpstr>
      <vt:lpstr>Impressionen</vt:lpstr>
      <vt:lpstr>Impressionen</vt:lpstr>
      <vt:lpstr>Impressionen</vt:lpstr>
      <vt:lpstr>Impressionen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Tom Nonnenkamp</dc:creator>
  <cp:lastModifiedBy>Tom Nonnenkamp</cp:lastModifiedBy>
  <cp:revision>120</cp:revision>
  <cp:lastPrinted>2023-12-11T08:56:03Z</cp:lastPrinted>
  <dcterms:created xsi:type="dcterms:W3CDTF">2023-12-09T13:29:52Z</dcterms:created>
  <dcterms:modified xsi:type="dcterms:W3CDTF">2023-12-11T09:04:17Z</dcterms:modified>
</cp:coreProperties>
</file>