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4" r:id="rId5"/>
    <p:sldId id="265" r:id="rId6"/>
    <p:sldId id="262" r:id="rId7"/>
    <p:sldId id="266" r:id="rId8"/>
    <p:sldId id="259" r:id="rId9"/>
    <p:sldId id="271" r:id="rId10"/>
    <p:sldId id="263" r:id="rId11"/>
    <p:sldId id="272" r:id="rId12"/>
    <p:sldId id="275" r:id="rId13"/>
    <p:sldId id="274" r:id="rId14"/>
    <p:sldId id="261" r:id="rId15"/>
    <p:sldId id="273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3D8B9-90E3-45BD-858C-89211D7BAC4D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4377-95FA-467D-B929-A840F16F05E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33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3D8B9-90E3-45BD-858C-89211D7BAC4D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4377-95FA-467D-B929-A840F16F05E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916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3D8B9-90E3-45BD-858C-89211D7BAC4D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4377-95FA-467D-B929-A840F16F05E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60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3D8B9-90E3-45BD-858C-89211D7BAC4D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4377-95FA-467D-B929-A840F16F05E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081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3D8B9-90E3-45BD-858C-89211D7BAC4D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4377-95FA-467D-B929-A840F16F05E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82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3D8B9-90E3-45BD-858C-89211D7BAC4D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4377-95FA-467D-B929-A840F16F05E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49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3D8B9-90E3-45BD-858C-89211D7BAC4D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4377-95FA-467D-B929-A840F16F05E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62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3D8B9-90E3-45BD-858C-89211D7BAC4D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4377-95FA-467D-B929-A840F16F05E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670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3D8B9-90E3-45BD-858C-89211D7BAC4D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4377-95FA-467D-B929-A840F16F05E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94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3D8B9-90E3-45BD-858C-89211D7BAC4D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4377-95FA-467D-B929-A840F16F05E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35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3D8B9-90E3-45BD-858C-89211D7BAC4D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4377-95FA-467D-B929-A840F16F05E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17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3D8B9-90E3-45BD-858C-89211D7BAC4D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04377-95FA-467D-B929-A840F16F05E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9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9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4.png"/><Relationship Id="rId7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vimeo.com/243650688?fbclid=IwAR0lFF2Ud2pEjsJSY5HQE2qA3AOVT2sMXbrhpJc8TMT3tEZTELrAmjFP5tA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hyperlink" Target="https://www.independent.co.uk/travel/europe/le-havre-architecture-auguste-perret-what-to-see-niemeyer-le-volcan-muma-gallery-a8040531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/>
        </p:nvCxnSpPr>
        <p:spPr>
          <a:xfrm>
            <a:off x="452063" y="-29255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>
            <a:off x="236306" y="0"/>
            <a:ext cx="0" cy="6858000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5988" y="2935457"/>
            <a:ext cx="9144000" cy="2387600"/>
          </a:xfrm>
        </p:spPr>
        <p:txBody>
          <a:bodyPr>
            <a:normAutofit/>
          </a:bodyPr>
          <a:lstStyle/>
          <a:p>
            <a:r>
              <a:rPr lang="en-GB" sz="4800" b="1" dirty="0" err="1">
                <a:latin typeface="Bahnschrift SemiCondensed" panose="020B0502040204020203" pitchFamily="34" charset="0"/>
              </a:rPr>
              <a:t>École</a:t>
            </a:r>
            <a:r>
              <a:rPr lang="en-GB" sz="4800" b="1" dirty="0">
                <a:latin typeface="Bahnschrift SemiCondensed" panose="020B0502040204020203" pitchFamily="34" charset="0"/>
              </a:rPr>
              <a:t> de Management de </a:t>
            </a:r>
            <a:r>
              <a:rPr lang="en-GB" sz="4800" b="1" dirty="0" err="1">
                <a:latin typeface="Bahnschrift SemiCondensed" panose="020B0502040204020203" pitchFamily="34" charset="0"/>
              </a:rPr>
              <a:t>Normandie</a:t>
            </a:r>
            <a:r>
              <a:rPr lang="en-GB" sz="4800" b="1" dirty="0">
                <a:latin typeface="Bahnschrift SemiCondensed" panose="020B0502040204020203" pitchFamily="34" charset="0"/>
              </a:rPr>
              <a:t>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5616551"/>
            <a:ext cx="9144000" cy="556494"/>
          </a:xfrm>
        </p:spPr>
        <p:txBody>
          <a:bodyPr>
            <a:normAutofit/>
          </a:bodyPr>
          <a:lstStyle/>
          <a:p>
            <a:r>
              <a:rPr lang="de-DE" sz="3200" dirty="0"/>
              <a:t>Le Havre</a:t>
            </a:r>
            <a:endParaRPr lang="en-GB" sz="3200" dirty="0"/>
          </a:p>
        </p:txBody>
      </p:sp>
      <p:pic>
        <p:nvPicPr>
          <p:cNvPr id="4" name="Grafik 3" descr="Bildschirmausschnitt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>
          <a:xfrm>
            <a:off x="4662347" y="1199164"/>
            <a:ext cx="2879293" cy="2681094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>
            <a:off x="11967681" y="-29256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11751924" y="-1"/>
            <a:ext cx="0" cy="6858000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Untertitel 2"/>
          <p:cNvSpPr txBox="1">
            <a:spLocks/>
          </p:cNvSpPr>
          <p:nvPr/>
        </p:nvSpPr>
        <p:spPr>
          <a:xfrm>
            <a:off x="1535988" y="6173045"/>
            <a:ext cx="9144000" cy="556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Eine Vorstellung von Alessa Rickert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94917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/>
        </p:nvCxnSpPr>
        <p:spPr>
          <a:xfrm rot="16200000">
            <a:off x="3443630" y="-2246684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0" y="997974"/>
            <a:ext cx="9702803" cy="26398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-44186"/>
            <a:ext cx="9144000" cy="1001137"/>
          </a:xfrm>
        </p:spPr>
        <p:txBody>
          <a:bodyPr lIns="324000">
            <a:normAutofit/>
          </a:bodyPr>
          <a:lstStyle/>
          <a:p>
            <a:pPr algn="l"/>
            <a:r>
              <a:rPr lang="en-GB" sz="4800" b="1" dirty="0">
                <a:latin typeface="Bahnschrift SemiCondensed" panose="020B0502040204020203" pitchFamily="34" charset="0"/>
              </a:rPr>
              <a:t>EM </a:t>
            </a:r>
            <a:r>
              <a:rPr lang="en-GB" sz="4800" b="1" dirty="0" err="1">
                <a:latin typeface="Bahnschrift SemiCondensed" panose="020B0502040204020203" pitchFamily="34" charset="0"/>
              </a:rPr>
              <a:t>Normandie</a:t>
            </a:r>
            <a:r>
              <a:rPr lang="en-GB" sz="4800" b="1" dirty="0">
                <a:latin typeface="Bahnschrift SemiCondensed" panose="020B0502040204020203" pitchFamily="34" charset="0"/>
              </a:rPr>
              <a:t> – BMI 3 </a:t>
            </a:r>
          </a:p>
        </p:txBody>
      </p:sp>
      <p:pic>
        <p:nvPicPr>
          <p:cNvPr id="4" name="Grafik 3" descr="Bildschirmausschnitt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>
          <a:xfrm>
            <a:off x="11772900" y="6445500"/>
            <a:ext cx="419100" cy="41250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 flipV="1">
            <a:off x="-29255" y="6325974"/>
            <a:ext cx="12221257" cy="1"/>
          </a:xfrm>
          <a:prstGeom prst="line">
            <a:avLst/>
          </a:prstGeom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-29255" y="6206447"/>
            <a:ext cx="1222125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55" y="6379019"/>
            <a:ext cx="486455" cy="486455"/>
          </a:xfrm>
          <a:prstGeom prst="rect">
            <a:avLst/>
          </a:prstGeom>
        </p:spPr>
      </p:pic>
      <p:sp>
        <p:nvSpPr>
          <p:cNvPr id="22" name="Inhaltsplatzhalter 2"/>
          <p:cNvSpPr txBox="1">
            <a:spLocks/>
          </p:cNvSpPr>
          <p:nvPr/>
        </p:nvSpPr>
        <p:spPr>
          <a:xfrm>
            <a:off x="838200" y="1593273"/>
            <a:ext cx="10515600" cy="46529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b="1" dirty="0"/>
              <a:t>Notensystem</a:t>
            </a:r>
          </a:p>
          <a:p>
            <a:pPr lvl="1" algn="l"/>
            <a:r>
              <a:rPr lang="de-DE" dirty="0"/>
              <a:t>0-20 Punkte, 20=100%</a:t>
            </a:r>
          </a:p>
          <a:p>
            <a:pPr lvl="1" algn="l"/>
            <a:r>
              <a:rPr lang="de-DE" dirty="0"/>
              <a:t>16 Punkte für eine 1.0</a:t>
            </a:r>
          </a:p>
          <a:p>
            <a:pPr lvl="1" algn="l"/>
            <a:r>
              <a:rPr lang="de-DE" dirty="0"/>
              <a:t>10 Punkte für eine 4.0 </a:t>
            </a:r>
          </a:p>
          <a:p>
            <a:pPr lvl="1" algn="l"/>
            <a:endParaRPr lang="de-DE" dirty="0"/>
          </a:p>
          <a:p>
            <a:pPr lvl="2" algn="l"/>
            <a:endParaRPr lang="de-DE" dirty="0"/>
          </a:p>
          <a:p>
            <a:pPr algn="l"/>
            <a:r>
              <a:rPr lang="de-DE" b="1" dirty="0"/>
              <a:t>Zusammensetzung der Note</a:t>
            </a:r>
          </a:p>
          <a:p>
            <a:pPr lvl="1" algn="l"/>
            <a:r>
              <a:rPr lang="de-DE" dirty="0">
                <a:solidFill>
                  <a:srgbClr val="C00000"/>
                </a:solidFill>
              </a:rPr>
              <a:t>30% </a:t>
            </a:r>
            <a:r>
              <a:rPr lang="en-US" dirty="0">
                <a:solidFill>
                  <a:srgbClr val="C00000"/>
                </a:solidFill>
              </a:rPr>
              <a:t>Continuous</a:t>
            </a:r>
            <a:r>
              <a:rPr lang="de-DE" dirty="0">
                <a:solidFill>
                  <a:srgbClr val="C00000"/>
                </a:solidFill>
              </a:rPr>
              <a:t> Assessment</a:t>
            </a:r>
          </a:p>
          <a:p>
            <a:pPr marL="1200150" lvl="2" indent="-285750" algn="l">
              <a:buFont typeface="Wingdings" panose="05000000000000000000" pitchFamily="2" charset="2"/>
              <a:buChar char="§"/>
            </a:pPr>
            <a:r>
              <a:rPr lang="de-DE" sz="2000" dirty="0"/>
              <a:t>Präsentationen, Papers, Mündliche Mitarbeit, Tests </a:t>
            </a:r>
          </a:p>
          <a:p>
            <a:pPr lvl="1" algn="l"/>
            <a:r>
              <a:rPr lang="de-DE" dirty="0">
                <a:solidFill>
                  <a:srgbClr val="C00000"/>
                </a:solidFill>
              </a:rPr>
              <a:t>70% </a:t>
            </a:r>
            <a:r>
              <a:rPr lang="de-DE" dirty="0" err="1">
                <a:solidFill>
                  <a:srgbClr val="C00000"/>
                </a:solidFill>
              </a:rPr>
              <a:t>Exams</a:t>
            </a:r>
            <a:endParaRPr lang="de-DE" dirty="0">
              <a:solidFill>
                <a:srgbClr val="C00000"/>
              </a:solidFill>
            </a:endParaRPr>
          </a:p>
          <a:p>
            <a:pPr marL="1200150" lvl="2" indent="-285750" algn="l">
              <a:buFont typeface="Wingdings" panose="05000000000000000000" pitchFamily="2" charset="2"/>
              <a:buChar char="§"/>
            </a:pPr>
            <a:r>
              <a:rPr lang="de-DE" sz="2000" dirty="0"/>
              <a:t>angesetzt 2h, Schwierigkeit variiert von sehr einfach bis zu stupidem auswendig lernen von 200 Folien</a:t>
            </a:r>
          </a:p>
          <a:p>
            <a:pPr marL="1200150" lvl="2" indent="-285750" algn="l">
              <a:buFont typeface="Wingdings" panose="05000000000000000000" pitchFamily="2" charset="2"/>
              <a:buChar char="§"/>
            </a:pPr>
            <a:r>
              <a:rPr lang="de-DE" sz="2000" dirty="0"/>
              <a:t>MCQ, Freitext</a:t>
            </a:r>
          </a:p>
          <a:p>
            <a:pPr marL="1200150" lvl="2" indent="-285750" algn="l">
              <a:buFont typeface="Wingdings" panose="05000000000000000000" pitchFamily="2" charset="2"/>
              <a:buChar char="§"/>
            </a:pPr>
            <a:r>
              <a:rPr lang="de-DE" sz="2000" dirty="0"/>
              <a:t>12 Klausuren in 6 Tagen</a:t>
            </a:r>
          </a:p>
          <a:p>
            <a:pPr algn="l"/>
            <a:endParaRPr lang="de-DE" dirty="0"/>
          </a:p>
          <a:p>
            <a:pPr lvl="2"/>
            <a:endParaRPr lang="de-DE" dirty="0"/>
          </a:p>
        </p:txBody>
      </p:sp>
      <p:sp>
        <p:nvSpPr>
          <p:cNvPr id="23" name="Rechteck 22"/>
          <p:cNvSpPr/>
          <p:nvPr/>
        </p:nvSpPr>
        <p:spPr>
          <a:xfrm>
            <a:off x="285206" y="1525852"/>
            <a:ext cx="482890" cy="46296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/>
          </a:p>
        </p:txBody>
      </p:sp>
      <p:sp>
        <p:nvSpPr>
          <p:cNvPr id="24" name="Rechteck 23"/>
          <p:cNvSpPr/>
          <p:nvPr/>
        </p:nvSpPr>
        <p:spPr>
          <a:xfrm>
            <a:off x="285206" y="3456800"/>
            <a:ext cx="482890" cy="46296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486971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7"/>
          <p:cNvSpPr txBox="1">
            <a:spLocks/>
          </p:cNvSpPr>
          <p:nvPr/>
        </p:nvSpPr>
        <p:spPr>
          <a:xfrm>
            <a:off x="701746" y="3723659"/>
            <a:ext cx="10909004" cy="494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de-DE" sz="2800" dirty="0"/>
              <a:t>  Mittwoch Partytime </a:t>
            </a:r>
          </a:p>
        </p:txBody>
      </p:sp>
      <p:cxnSp>
        <p:nvCxnSpPr>
          <p:cNvPr id="7" name="Gerader Verbinder 6"/>
          <p:cNvCxnSpPr/>
          <p:nvPr/>
        </p:nvCxnSpPr>
        <p:spPr>
          <a:xfrm rot="16200000">
            <a:off x="3443630" y="-2246684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0" y="997974"/>
            <a:ext cx="9702803" cy="26398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-44186"/>
            <a:ext cx="9144000" cy="1001137"/>
          </a:xfrm>
        </p:spPr>
        <p:txBody>
          <a:bodyPr lIns="324000">
            <a:normAutofit/>
          </a:bodyPr>
          <a:lstStyle/>
          <a:p>
            <a:pPr algn="l"/>
            <a:r>
              <a:rPr lang="en-GB" sz="4800" b="1" dirty="0">
                <a:latin typeface="Bahnschrift SemiCondensed" panose="020B0502040204020203" pitchFamily="34" charset="0"/>
              </a:rPr>
              <a:t>EM </a:t>
            </a:r>
            <a:r>
              <a:rPr lang="en-GB" sz="4800" b="1" dirty="0" err="1">
                <a:latin typeface="Bahnschrift SemiCondensed" panose="020B0502040204020203" pitchFamily="34" charset="0"/>
              </a:rPr>
              <a:t>Normandie</a:t>
            </a:r>
            <a:r>
              <a:rPr lang="en-GB" sz="4800" b="1" dirty="0">
                <a:latin typeface="Bahnschrift SemiCondensed" panose="020B0502040204020203" pitchFamily="34" charset="0"/>
              </a:rPr>
              <a:t> – BMI 3 </a:t>
            </a:r>
          </a:p>
        </p:txBody>
      </p:sp>
      <p:pic>
        <p:nvPicPr>
          <p:cNvPr id="4" name="Grafik 3" descr="Bildschirmausschnitt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>
          <a:xfrm>
            <a:off x="11772900" y="6445500"/>
            <a:ext cx="419100" cy="41250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 flipV="1">
            <a:off x="-29255" y="6325974"/>
            <a:ext cx="12221257" cy="1"/>
          </a:xfrm>
          <a:prstGeom prst="line">
            <a:avLst/>
          </a:prstGeom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-29255" y="6206447"/>
            <a:ext cx="1222125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55" y="6379019"/>
            <a:ext cx="486455" cy="486455"/>
          </a:xfrm>
          <a:prstGeom prst="rect">
            <a:avLst/>
          </a:prstGeom>
        </p:spPr>
      </p:pic>
      <p:sp>
        <p:nvSpPr>
          <p:cNvPr id="10" name="Inhaltsplatzhalter 7"/>
          <p:cNvSpPr txBox="1">
            <a:spLocks/>
          </p:cNvSpPr>
          <p:nvPr/>
        </p:nvSpPr>
        <p:spPr>
          <a:xfrm>
            <a:off x="741501" y="2787496"/>
            <a:ext cx="10909004" cy="494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de-DE" sz="2800" dirty="0"/>
              <a:t>  Fast jeden Tag </a:t>
            </a:r>
            <a:r>
              <a:rPr lang="de-DE" sz="2800" dirty="0" err="1"/>
              <a:t>Afterwork</a:t>
            </a:r>
            <a:r>
              <a:rPr lang="de-DE" sz="2800" dirty="0"/>
              <a:t> (Feierabendbier)</a:t>
            </a:r>
          </a:p>
        </p:txBody>
      </p:sp>
      <p:sp>
        <p:nvSpPr>
          <p:cNvPr id="16" name="Rechteck 15"/>
          <p:cNvSpPr/>
          <p:nvPr/>
        </p:nvSpPr>
        <p:spPr>
          <a:xfrm>
            <a:off x="350872" y="4659822"/>
            <a:ext cx="701749" cy="68140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/>
          </a:p>
        </p:txBody>
      </p:sp>
      <p:sp>
        <p:nvSpPr>
          <p:cNvPr id="18" name="Rechteck 17"/>
          <p:cNvSpPr/>
          <p:nvPr/>
        </p:nvSpPr>
        <p:spPr>
          <a:xfrm>
            <a:off x="350872" y="3607616"/>
            <a:ext cx="701749" cy="6814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/>
          </a:p>
        </p:txBody>
      </p:sp>
      <p:sp>
        <p:nvSpPr>
          <p:cNvPr id="19" name="Rechteck 18"/>
          <p:cNvSpPr/>
          <p:nvPr/>
        </p:nvSpPr>
        <p:spPr>
          <a:xfrm>
            <a:off x="350873" y="2654270"/>
            <a:ext cx="701749" cy="6814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/>
          </a:p>
        </p:txBody>
      </p:sp>
      <p:sp>
        <p:nvSpPr>
          <p:cNvPr id="20" name="Rechteck 19"/>
          <p:cNvSpPr/>
          <p:nvPr/>
        </p:nvSpPr>
        <p:spPr>
          <a:xfrm>
            <a:off x="350874" y="1637013"/>
            <a:ext cx="701749" cy="68140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905" y1="26190" x2="11111" y2="74603"/>
                        <a14:foregroundMark x1="42063" y1="23016" x2="46032" y2="26984"/>
                        <a14:foregroundMark x1="45238" y1="17460" x2="50000" y2="84921"/>
                        <a14:foregroundMark x1="24603" y1="77778" x2="40476" y2="14286"/>
                        <a14:foregroundMark x1="17460" y1="17460" x2="25397" y2="42063"/>
                        <a14:foregroundMark x1="44444" y1="15079" x2="65873" y2="20635"/>
                        <a14:foregroundMark x1="65873" y1="31746" x2="60317" y2="7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613" y="2803864"/>
            <a:ext cx="415777" cy="415777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500" l="10000" r="90000">
                        <a14:foregroundMark x1="49000" y1="19500" x2="51500" y2="42500"/>
                        <a14:foregroundMark x1="65500" y1="29000" x2="37000" y2="42500"/>
                        <a14:foregroundMark x1="48500" y1="17500" x2="33500" y2="36000"/>
                        <a14:foregroundMark x1="36000" y1="23000" x2="53000" y2="42000"/>
                        <a14:foregroundMark x1="56000" y1="19000" x2="69000" y2="43500"/>
                        <a14:foregroundMark x1="64000" y1="23500" x2="47500" y2="24500"/>
                        <a14:foregroundMark x1="32500" y1="38000" x2="39000" y2="49500"/>
                        <a14:foregroundMark x1="38000" y1="55500" x2="63000" y2="54000"/>
                        <a14:foregroundMark x1="60000" y1="79000" x2="60000" y2="79000"/>
                        <a14:foregroundMark x1="37000" y1="72500" x2="37000" y2="72500"/>
                        <a14:foregroundMark x1="25500" y1="60500" x2="25500" y2="60500"/>
                        <a14:foregroundMark x1="19000" y1="52000" x2="19000" y2="52000"/>
                        <a14:foregroundMark x1="16000" y1="39500" x2="16000" y2="39500"/>
                        <a14:foregroundMark x1="19000" y1="23500" x2="19000" y2="23500"/>
                        <a14:foregroundMark x1="27500" y1="16500" x2="27500" y2="16500"/>
                        <a14:foregroundMark x1="74500" y1="12500" x2="74500" y2="12500"/>
                        <a14:foregroundMark x1="80000" y1="29500" x2="80000" y2="29500"/>
                        <a14:foregroundMark x1="85000" y1="41500" x2="85000" y2="41500"/>
                        <a14:foregroundMark x1="80000" y1="54000" x2="80000" y2="54000"/>
                        <a14:foregroundMark x1="73500" y1="63000" x2="73500" y2="63000"/>
                        <a14:foregroundMark x1="83500" y1="25000" x2="83500" y2="25000"/>
                        <a14:foregroundMark x1="84500" y1="38500" x2="84500" y2="3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978" y="3660927"/>
            <a:ext cx="621536" cy="621536"/>
          </a:xfrm>
          <a:prstGeom prst="rect">
            <a:avLst/>
          </a:prstGeom>
        </p:spPr>
      </p:pic>
      <p:sp>
        <p:nvSpPr>
          <p:cNvPr id="22" name="Inhaltsplatzhalter 7"/>
          <p:cNvSpPr txBox="1">
            <a:spLocks/>
          </p:cNvSpPr>
          <p:nvPr/>
        </p:nvSpPr>
        <p:spPr>
          <a:xfrm>
            <a:off x="741501" y="1744682"/>
            <a:ext cx="10909004" cy="494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de-DE" sz="2800" dirty="0"/>
              <a:t>Clubs (Sport, Student Office, Soziale Arbeit..) </a:t>
            </a:r>
          </a:p>
        </p:txBody>
      </p:sp>
      <p:sp>
        <p:nvSpPr>
          <p:cNvPr id="23" name="Inhaltsplatzhalter 7"/>
          <p:cNvSpPr txBox="1">
            <a:spLocks/>
          </p:cNvSpPr>
          <p:nvPr/>
        </p:nvSpPr>
        <p:spPr>
          <a:xfrm>
            <a:off x="701746" y="4620219"/>
            <a:ext cx="10909004" cy="9339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de-DE" sz="2800" dirty="0"/>
              <a:t>  </a:t>
            </a:r>
            <a:r>
              <a:rPr lang="de-DE" sz="2800" dirty="0" err="1"/>
              <a:t>Gym</a:t>
            </a:r>
            <a:r>
              <a:rPr lang="de-DE" sz="2800" dirty="0"/>
              <a:t>, Sportevents, Cafeteria, Pool Party, Graduation im März,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de-DE" sz="2800" dirty="0"/>
              <a:t>  Alumni Netzwerk, Hilfsbereitschaft</a:t>
            </a:r>
          </a:p>
        </p:txBody>
      </p:sp>
    </p:spTree>
    <p:extLst>
      <p:ext uri="{BB962C8B-B14F-4D97-AF65-F5344CB8AC3E}">
        <p14:creationId xmlns:p14="http://schemas.microsoft.com/office/powerpoint/2010/main" val="73672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  <p:bldP spid="16" grpId="0" animBg="1"/>
      <p:bldP spid="18" grpId="0" animBg="1"/>
      <p:bldP spid="19" grpId="0" animBg="1"/>
      <p:bldP spid="20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/>
        </p:nvCxnSpPr>
        <p:spPr>
          <a:xfrm rot="16200000">
            <a:off x="3443630" y="-2246684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0" y="997974"/>
            <a:ext cx="9702803" cy="26398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-44186"/>
            <a:ext cx="9144000" cy="1001137"/>
          </a:xfrm>
        </p:spPr>
        <p:txBody>
          <a:bodyPr lIns="324000">
            <a:normAutofit/>
          </a:bodyPr>
          <a:lstStyle/>
          <a:p>
            <a:pPr algn="l"/>
            <a:r>
              <a:rPr lang="en-GB" sz="4800" b="1" dirty="0" err="1">
                <a:latin typeface="Bahnschrift SemiCondensed" panose="020B0502040204020203" pitchFamily="34" charset="0"/>
              </a:rPr>
              <a:t>Freizeit</a:t>
            </a:r>
            <a:endParaRPr lang="en-GB" sz="4800" b="1" dirty="0">
              <a:latin typeface="Bahnschrift SemiCondensed" panose="020B0502040204020203" pitchFamily="34" charset="0"/>
            </a:endParaRPr>
          </a:p>
        </p:txBody>
      </p:sp>
      <p:pic>
        <p:nvPicPr>
          <p:cNvPr id="4" name="Grafik 3" descr="Bildschirmausschnitt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>
          <a:xfrm>
            <a:off x="11772900" y="6445500"/>
            <a:ext cx="419100" cy="41250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 flipV="1">
            <a:off x="-29255" y="6325974"/>
            <a:ext cx="12221257" cy="1"/>
          </a:xfrm>
          <a:prstGeom prst="line">
            <a:avLst/>
          </a:prstGeom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-29255" y="6206447"/>
            <a:ext cx="1222125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55" y="6379019"/>
            <a:ext cx="486455" cy="486455"/>
          </a:xfrm>
          <a:prstGeom prst="rect">
            <a:avLst/>
          </a:prstGeom>
        </p:spPr>
      </p:pic>
      <p:sp>
        <p:nvSpPr>
          <p:cNvPr id="10" name="Inhaltsplatzhalter 7"/>
          <p:cNvSpPr txBox="1">
            <a:spLocks/>
          </p:cNvSpPr>
          <p:nvPr/>
        </p:nvSpPr>
        <p:spPr>
          <a:xfrm>
            <a:off x="741501" y="2787496"/>
            <a:ext cx="10909004" cy="494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de-DE" sz="2800" dirty="0"/>
              <a:t>   </a:t>
            </a:r>
          </a:p>
        </p:txBody>
      </p:sp>
      <p:sp>
        <p:nvSpPr>
          <p:cNvPr id="19" name="Rechteck 18"/>
          <p:cNvSpPr/>
          <p:nvPr/>
        </p:nvSpPr>
        <p:spPr>
          <a:xfrm>
            <a:off x="350873" y="2654270"/>
            <a:ext cx="701749" cy="6814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/>
          </a:p>
        </p:txBody>
      </p:sp>
      <p:sp>
        <p:nvSpPr>
          <p:cNvPr id="20" name="Rechteck 19"/>
          <p:cNvSpPr/>
          <p:nvPr/>
        </p:nvSpPr>
        <p:spPr>
          <a:xfrm>
            <a:off x="350874" y="1637013"/>
            <a:ext cx="701749" cy="68140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/>
          </a:p>
        </p:txBody>
      </p:sp>
      <p:sp>
        <p:nvSpPr>
          <p:cNvPr id="22" name="Inhaltsplatzhalter 7"/>
          <p:cNvSpPr txBox="1">
            <a:spLocks/>
          </p:cNvSpPr>
          <p:nvPr/>
        </p:nvSpPr>
        <p:spPr>
          <a:xfrm>
            <a:off x="741500" y="1744681"/>
            <a:ext cx="11450499" cy="5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de-DE" sz="2800" b="1" dirty="0"/>
              <a:t>Sport </a:t>
            </a:r>
            <a:r>
              <a:rPr lang="de-DE" sz="2400" dirty="0"/>
              <a:t>Surfen, Schwimmen (Les </a:t>
            </a:r>
            <a:r>
              <a:rPr lang="de-DE" sz="2400" dirty="0" err="1"/>
              <a:t>Bains</a:t>
            </a:r>
            <a:r>
              <a:rPr lang="de-DE" sz="2400" dirty="0"/>
              <a:t> des Docks 10er Karte 39,90€ ), Fitness (ca. 50€)</a:t>
            </a:r>
          </a:p>
          <a:p>
            <a:pPr lvl="1" algn="l"/>
            <a:r>
              <a:rPr lang="de-DE" sz="2400" dirty="0"/>
              <a:t> </a:t>
            </a:r>
            <a:r>
              <a:rPr lang="de-DE" sz="2800" b="1" dirty="0"/>
              <a:t> </a:t>
            </a:r>
          </a:p>
        </p:txBody>
      </p:sp>
      <p:sp>
        <p:nvSpPr>
          <p:cNvPr id="17" name="Inhaltsplatzhalter 7"/>
          <p:cNvSpPr txBox="1">
            <a:spLocks/>
          </p:cNvSpPr>
          <p:nvPr/>
        </p:nvSpPr>
        <p:spPr>
          <a:xfrm>
            <a:off x="741501" y="2750103"/>
            <a:ext cx="11450499" cy="5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endParaRPr lang="de-DE" sz="2800" b="1" dirty="0"/>
          </a:p>
        </p:txBody>
      </p:sp>
      <p:sp>
        <p:nvSpPr>
          <p:cNvPr id="18" name="Inhaltsplatzhalter 7"/>
          <p:cNvSpPr txBox="1">
            <a:spLocks/>
          </p:cNvSpPr>
          <p:nvPr/>
        </p:nvSpPr>
        <p:spPr>
          <a:xfrm>
            <a:off x="701747" y="2719755"/>
            <a:ext cx="11450499" cy="5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de-DE" sz="2800" b="1" dirty="0"/>
              <a:t>Fußball-, Rugbyspiele, Kino </a:t>
            </a:r>
            <a:endParaRPr lang="de-DE" sz="2400" dirty="0"/>
          </a:p>
          <a:p>
            <a:pPr lvl="1" algn="l"/>
            <a:r>
              <a:rPr lang="de-DE" sz="2400" dirty="0"/>
              <a:t> </a:t>
            </a:r>
            <a:r>
              <a:rPr lang="de-DE" sz="2800" b="1" dirty="0"/>
              <a:t> </a:t>
            </a:r>
          </a:p>
        </p:txBody>
      </p:sp>
      <p:sp>
        <p:nvSpPr>
          <p:cNvPr id="21" name="Rechteck 20"/>
          <p:cNvSpPr/>
          <p:nvPr/>
        </p:nvSpPr>
        <p:spPr>
          <a:xfrm>
            <a:off x="350873" y="3758075"/>
            <a:ext cx="701749" cy="68140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/>
          </a:p>
        </p:txBody>
      </p:sp>
      <p:sp>
        <p:nvSpPr>
          <p:cNvPr id="23" name="Inhaltsplatzhalter 7"/>
          <p:cNvSpPr txBox="1">
            <a:spLocks/>
          </p:cNvSpPr>
          <p:nvPr/>
        </p:nvSpPr>
        <p:spPr>
          <a:xfrm>
            <a:off x="701747" y="3877791"/>
            <a:ext cx="11450499" cy="5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de-DE" sz="2800" b="1" dirty="0"/>
              <a:t>Global Office </a:t>
            </a:r>
            <a:r>
              <a:rPr lang="de-DE" sz="2800" dirty="0"/>
              <a:t>Disneyland, Eislaufen..</a:t>
            </a:r>
            <a:endParaRPr lang="de-DE" sz="2400" dirty="0"/>
          </a:p>
          <a:p>
            <a:pPr lvl="1" algn="l"/>
            <a:r>
              <a:rPr lang="de-DE" sz="2400" dirty="0"/>
              <a:t> </a:t>
            </a:r>
            <a:r>
              <a:rPr lang="de-DE" sz="2800" b="1" dirty="0"/>
              <a:t> </a:t>
            </a:r>
          </a:p>
        </p:txBody>
      </p:sp>
      <p:sp>
        <p:nvSpPr>
          <p:cNvPr id="24" name="Rechteck 23"/>
          <p:cNvSpPr/>
          <p:nvPr/>
        </p:nvSpPr>
        <p:spPr>
          <a:xfrm>
            <a:off x="350872" y="4900063"/>
            <a:ext cx="701749" cy="6814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/>
          </a:p>
        </p:txBody>
      </p:sp>
      <p:sp>
        <p:nvSpPr>
          <p:cNvPr id="25" name="Inhaltsplatzhalter 7"/>
          <p:cNvSpPr txBox="1">
            <a:spLocks/>
          </p:cNvSpPr>
          <p:nvPr/>
        </p:nvSpPr>
        <p:spPr>
          <a:xfrm>
            <a:off x="701746" y="5045323"/>
            <a:ext cx="11450499" cy="5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de-DE" sz="2800" b="1" dirty="0"/>
              <a:t>Caen </a:t>
            </a:r>
            <a:r>
              <a:rPr lang="de-DE" sz="2800" b="1" dirty="0" err="1"/>
              <a:t>Carneval</a:t>
            </a:r>
            <a:endParaRPr lang="de-DE" sz="2400" b="1" dirty="0"/>
          </a:p>
          <a:p>
            <a:pPr lvl="1" algn="l"/>
            <a:r>
              <a:rPr lang="de-DE" sz="2400" dirty="0"/>
              <a:t> </a:t>
            </a:r>
            <a:r>
              <a:rPr lang="de-DE" sz="2800" b="1" dirty="0"/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341" y="2909626"/>
            <a:ext cx="4541164" cy="301098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722" y="2910137"/>
            <a:ext cx="4523178" cy="30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9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20" grpId="0" animBg="1"/>
      <p:bldP spid="22" grpId="0"/>
      <p:bldP spid="17" grpId="0"/>
      <p:bldP spid="18" grpId="0"/>
      <p:bldP spid="21" grpId="0" animBg="1"/>
      <p:bldP spid="23" grpId="0"/>
      <p:bldP spid="24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/>
        </p:nvCxnSpPr>
        <p:spPr>
          <a:xfrm rot="16200000">
            <a:off x="3443630" y="-2246684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0" y="997974"/>
            <a:ext cx="9702803" cy="26398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-44186"/>
            <a:ext cx="9144000" cy="1001137"/>
          </a:xfrm>
        </p:spPr>
        <p:txBody>
          <a:bodyPr lIns="324000">
            <a:normAutofit/>
          </a:bodyPr>
          <a:lstStyle/>
          <a:p>
            <a:pPr algn="l"/>
            <a:r>
              <a:rPr lang="de-DE" sz="4800" b="1" dirty="0">
                <a:latin typeface="Bahnschrift SemiCondensed" panose="020B0502040204020203" pitchFamily="34" charset="0"/>
              </a:rPr>
              <a:t>Ausflugsziele</a:t>
            </a:r>
          </a:p>
        </p:txBody>
      </p:sp>
      <p:pic>
        <p:nvPicPr>
          <p:cNvPr id="4" name="Grafik 3" descr="Bildschirmausschnitt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>
          <a:xfrm>
            <a:off x="11772900" y="6465674"/>
            <a:ext cx="419100" cy="41250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 flipV="1">
            <a:off x="-29255" y="6325974"/>
            <a:ext cx="12221257" cy="1"/>
          </a:xfrm>
          <a:prstGeom prst="line">
            <a:avLst/>
          </a:prstGeom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-29255" y="6206447"/>
            <a:ext cx="1222125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55" y="6379019"/>
            <a:ext cx="486455" cy="486455"/>
          </a:xfrm>
          <a:prstGeom prst="rect">
            <a:avLst/>
          </a:prstGeom>
        </p:spPr>
      </p:pic>
      <p:pic>
        <p:nvPicPr>
          <p:cNvPr id="13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1821377"/>
            <a:ext cx="90011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1800739"/>
            <a:ext cx="90011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1065727"/>
            <a:ext cx="1423987" cy="2533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87" y="1416739"/>
            <a:ext cx="1423988" cy="2532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5377377"/>
            <a:ext cx="2533650" cy="1423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Gerade Verbindung mit Pfeil 22"/>
          <p:cNvCxnSpPr/>
          <p:nvPr/>
        </p:nvCxnSpPr>
        <p:spPr>
          <a:xfrm>
            <a:off x="9462655" y="3988314"/>
            <a:ext cx="486208" cy="6049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21" idx="0"/>
          </p:cNvCxnSpPr>
          <p:nvPr/>
        </p:nvCxnSpPr>
        <p:spPr>
          <a:xfrm flipV="1">
            <a:off x="8434388" y="4872552"/>
            <a:ext cx="1173162" cy="5048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7181850" y="2424627"/>
            <a:ext cx="550863" cy="5762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Grafik 5" descr="DSC02387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3988314"/>
            <a:ext cx="2359025" cy="176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Gerade Verbindung mit Pfeil 26"/>
          <p:cNvCxnSpPr>
            <a:stCxn id="26" idx="0"/>
          </p:cNvCxnSpPr>
          <p:nvPr/>
        </p:nvCxnSpPr>
        <p:spPr>
          <a:xfrm flipV="1">
            <a:off x="3810000" y="3720027"/>
            <a:ext cx="1152525" cy="2682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328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/>
        </p:nvCxnSpPr>
        <p:spPr>
          <a:xfrm rot="16200000">
            <a:off x="3443630" y="-2246684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0" y="997974"/>
            <a:ext cx="9702803" cy="26398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-44186"/>
            <a:ext cx="9144000" cy="1001137"/>
          </a:xfrm>
        </p:spPr>
        <p:txBody>
          <a:bodyPr lIns="324000">
            <a:normAutofit/>
          </a:bodyPr>
          <a:lstStyle/>
          <a:p>
            <a:pPr algn="l"/>
            <a:r>
              <a:rPr lang="de-DE" sz="4800" b="1" dirty="0">
                <a:latin typeface="Bahnschrift SemiCondensed" panose="020B0502040204020203" pitchFamily="34" charset="0"/>
              </a:rPr>
              <a:t>Ausflugsziele</a:t>
            </a:r>
            <a:endParaRPr lang="en-GB" sz="4800" b="1" dirty="0">
              <a:latin typeface="Bahnschrift SemiCondensed" panose="020B0502040204020203" pitchFamily="34" charset="0"/>
            </a:endParaRPr>
          </a:p>
        </p:txBody>
      </p:sp>
      <p:pic>
        <p:nvPicPr>
          <p:cNvPr id="4" name="Grafik 3" descr="Bildschirmausschnitt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>
          <a:xfrm>
            <a:off x="11772900" y="6445500"/>
            <a:ext cx="419100" cy="41250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 flipV="1">
            <a:off x="-29255" y="6325974"/>
            <a:ext cx="12221257" cy="1"/>
          </a:xfrm>
          <a:prstGeom prst="line">
            <a:avLst/>
          </a:prstGeom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-29255" y="6206447"/>
            <a:ext cx="1222125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55" y="6379019"/>
            <a:ext cx="486455" cy="486455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838200" y="365126"/>
            <a:ext cx="8438322" cy="933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pic>
        <p:nvPicPr>
          <p:cNvPr id="13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456" y="1640423"/>
            <a:ext cx="90011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943" y="1619785"/>
            <a:ext cx="90011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447" y="415302"/>
            <a:ext cx="2987675" cy="1679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331" y="1380073"/>
            <a:ext cx="2987675" cy="1679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06" y="3507323"/>
            <a:ext cx="1260475" cy="2239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Gerade Verbindung mit Pfeil 20"/>
          <p:cNvCxnSpPr/>
          <p:nvPr/>
        </p:nvCxnSpPr>
        <p:spPr>
          <a:xfrm>
            <a:off x="5391006" y="2746910"/>
            <a:ext cx="823912" cy="1444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19" idx="2"/>
          </p:cNvCxnSpPr>
          <p:nvPr/>
        </p:nvCxnSpPr>
        <p:spPr>
          <a:xfrm flipH="1" flipV="1">
            <a:off x="1895332" y="5267860"/>
            <a:ext cx="2200780" cy="10443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20" idx="2"/>
          </p:cNvCxnSpPr>
          <p:nvPr/>
        </p:nvCxnSpPr>
        <p:spPr>
          <a:xfrm flipH="1">
            <a:off x="4198793" y="4628098"/>
            <a:ext cx="2322513" cy="2476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17" idx="1"/>
          </p:cNvCxnSpPr>
          <p:nvPr/>
        </p:nvCxnSpPr>
        <p:spPr>
          <a:xfrm flipH="1">
            <a:off x="6504822" y="1255089"/>
            <a:ext cx="936625" cy="7254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feld 22"/>
          <p:cNvSpPr txBox="1">
            <a:spLocks noChangeArrowheads="1"/>
          </p:cNvSpPr>
          <p:nvPr/>
        </p:nvSpPr>
        <p:spPr bwMode="auto">
          <a:xfrm>
            <a:off x="8878743" y="730785"/>
            <a:ext cx="10636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/>
              <a:t>ÊTRETAT</a:t>
            </a:r>
          </a:p>
        </p:txBody>
      </p:sp>
      <p:sp>
        <p:nvSpPr>
          <p:cNvPr id="26" name="Textfeld 23"/>
          <p:cNvSpPr txBox="1">
            <a:spLocks noChangeArrowheads="1"/>
          </p:cNvSpPr>
          <p:nvPr/>
        </p:nvSpPr>
        <p:spPr bwMode="auto">
          <a:xfrm>
            <a:off x="3982893" y="1456273"/>
            <a:ext cx="12795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dirty="0"/>
              <a:t>HONFLEUR</a:t>
            </a:r>
          </a:p>
        </p:txBody>
      </p:sp>
      <p:pic>
        <p:nvPicPr>
          <p:cNvPr id="19" name="Grafi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3" b="40959"/>
          <a:stretch>
            <a:fillRect/>
          </a:stretch>
        </p:blipFill>
        <p:spPr bwMode="auto">
          <a:xfrm>
            <a:off x="3190732" y="4993223"/>
            <a:ext cx="1810760" cy="13190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23"/>
          <p:cNvSpPr txBox="1">
            <a:spLocks noChangeArrowheads="1"/>
          </p:cNvSpPr>
          <p:nvPr/>
        </p:nvSpPr>
        <p:spPr bwMode="auto">
          <a:xfrm>
            <a:off x="3109408" y="5996523"/>
            <a:ext cx="197340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dirty="0" err="1"/>
              <a:t>Mont</a:t>
            </a:r>
            <a:r>
              <a:rPr lang="de-DE" altLang="de-DE" dirty="0"/>
              <a:t> Saint Michel</a:t>
            </a:r>
          </a:p>
        </p:txBody>
      </p:sp>
    </p:spTree>
    <p:extLst>
      <p:ext uri="{BB962C8B-B14F-4D97-AF65-F5344CB8AC3E}">
        <p14:creationId xmlns:p14="http://schemas.microsoft.com/office/powerpoint/2010/main" val="383594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/>
        </p:nvCxnSpPr>
        <p:spPr>
          <a:xfrm rot="16200000">
            <a:off x="3443630" y="-2246684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0" y="997974"/>
            <a:ext cx="9702803" cy="26398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-44186"/>
            <a:ext cx="9144000" cy="1001137"/>
          </a:xfrm>
        </p:spPr>
        <p:txBody>
          <a:bodyPr lIns="324000">
            <a:normAutofit/>
          </a:bodyPr>
          <a:lstStyle/>
          <a:p>
            <a:pPr algn="l"/>
            <a:r>
              <a:rPr lang="en-GB" sz="4800" b="1" dirty="0" err="1">
                <a:latin typeface="Bahnschrift SemiCondensed" panose="020B0502040204020203" pitchFamily="34" charset="0"/>
              </a:rPr>
              <a:t>Sonstiges</a:t>
            </a:r>
            <a:endParaRPr lang="en-GB" sz="4800" b="1" dirty="0">
              <a:latin typeface="Bahnschrift SemiCondensed" panose="020B0502040204020203" pitchFamily="34" charset="0"/>
            </a:endParaRPr>
          </a:p>
        </p:txBody>
      </p:sp>
      <p:pic>
        <p:nvPicPr>
          <p:cNvPr id="4" name="Grafik 3" descr="Bildschirmausschnitt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>
          <a:xfrm>
            <a:off x="11772900" y="6445500"/>
            <a:ext cx="419100" cy="41250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 flipV="1">
            <a:off x="-29255" y="6325974"/>
            <a:ext cx="12221257" cy="1"/>
          </a:xfrm>
          <a:prstGeom prst="line">
            <a:avLst/>
          </a:prstGeom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-29255" y="6206447"/>
            <a:ext cx="1222125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55" y="6379019"/>
            <a:ext cx="486455" cy="486455"/>
          </a:xfrm>
          <a:prstGeom prst="rect">
            <a:avLst/>
          </a:prstGeom>
        </p:spPr>
      </p:pic>
      <p:sp>
        <p:nvSpPr>
          <p:cNvPr id="10" name="Inhaltsplatzhalter 7"/>
          <p:cNvSpPr txBox="1">
            <a:spLocks/>
          </p:cNvSpPr>
          <p:nvPr/>
        </p:nvSpPr>
        <p:spPr>
          <a:xfrm>
            <a:off x="741501" y="2787496"/>
            <a:ext cx="10909004" cy="494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de-DE" sz="2800" dirty="0"/>
              <a:t>  Erasmus ca. 360 € im Monat – 80% vorher 20% nachher </a:t>
            </a:r>
          </a:p>
        </p:txBody>
      </p:sp>
      <p:sp>
        <p:nvSpPr>
          <p:cNvPr id="19" name="Rechteck 18"/>
          <p:cNvSpPr/>
          <p:nvPr/>
        </p:nvSpPr>
        <p:spPr>
          <a:xfrm>
            <a:off x="350873" y="2654270"/>
            <a:ext cx="701749" cy="6814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/>
          </a:p>
        </p:txBody>
      </p:sp>
      <p:sp>
        <p:nvSpPr>
          <p:cNvPr id="20" name="Rechteck 19"/>
          <p:cNvSpPr/>
          <p:nvPr/>
        </p:nvSpPr>
        <p:spPr>
          <a:xfrm>
            <a:off x="350874" y="1637013"/>
            <a:ext cx="701749" cy="68140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/>
          </a:p>
        </p:txBody>
      </p:sp>
      <p:sp>
        <p:nvSpPr>
          <p:cNvPr id="22" name="Inhaltsplatzhalter 7"/>
          <p:cNvSpPr txBox="1">
            <a:spLocks/>
          </p:cNvSpPr>
          <p:nvPr/>
        </p:nvSpPr>
        <p:spPr>
          <a:xfrm>
            <a:off x="741500" y="1744681"/>
            <a:ext cx="11450499" cy="5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de-DE" sz="2800" dirty="0"/>
              <a:t>Günstiger öffentlicher Nahverkehr – 1,70 € pro Fahrt oder 27 € im Monat</a:t>
            </a:r>
          </a:p>
        </p:txBody>
      </p:sp>
    </p:spTree>
    <p:extLst>
      <p:ext uri="{BB962C8B-B14F-4D97-AF65-F5344CB8AC3E}">
        <p14:creationId xmlns:p14="http://schemas.microsoft.com/office/powerpoint/2010/main" val="45850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20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/>
        </p:nvCxnSpPr>
        <p:spPr>
          <a:xfrm>
            <a:off x="452063" y="-29255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>
            <a:off x="236306" y="0"/>
            <a:ext cx="0" cy="6858000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 descr="Bildschirmausschnitt">
            <a:hlinkClick r:id="rId2"/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>
          <a:xfrm>
            <a:off x="5010517" y="2388171"/>
            <a:ext cx="2182953" cy="2052399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>
            <a:off x="11967681" y="-29256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11751924" y="-1"/>
            <a:ext cx="0" cy="6858000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2970366" y="842837"/>
            <a:ext cx="62632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solidFill>
                  <a:srgbClr val="002060"/>
                </a:solidFill>
                <a:latin typeface="Bahnschrift SemiBold" panose="020B0502040204020203" pitchFamily="34" charset="0"/>
              </a:rPr>
              <a:t>Merci</a:t>
            </a:r>
            <a:r>
              <a:rPr lang="en-GB" sz="44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 de </a:t>
            </a:r>
            <a:r>
              <a:rPr lang="en-GB" sz="4400" dirty="0" err="1">
                <a:solidFill>
                  <a:srgbClr val="002060"/>
                </a:solidFill>
                <a:latin typeface="Bahnschrift SemiBold" panose="020B0502040204020203" pitchFamily="34" charset="0"/>
              </a:rPr>
              <a:t>votre</a:t>
            </a:r>
            <a:r>
              <a:rPr lang="en-GB" sz="4400" dirty="0">
                <a:solidFill>
                  <a:srgbClr val="002060"/>
                </a:solidFill>
                <a:latin typeface="Bahnschrift SemiBold" panose="020B0502040204020203" pitchFamily="34" charset="0"/>
              </a:rPr>
              <a:t> attention! 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185119" y="4953662"/>
            <a:ext cx="40495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  <a:latin typeface="Bahnschrift SemiBold" panose="020B0502040204020203" pitchFamily="34" charset="0"/>
              </a:rPr>
              <a:t>Weitere Fragen? </a:t>
            </a:r>
            <a:r>
              <a:rPr lang="en-GB" dirty="0">
                <a:solidFill>
                  <a:srgbClr val="002060"/>
                </a:solidFill>
                <a:latin typeface="Bahnschrift SemiBold" panose="020B0502040204020203" pitchFamily="34" charset="0"/>
              </a:rPr>
              <a:t>– </a:t>
            </a:r>
            <a:r>
              <a:rPr lang="en-GB" dirty="0" err="1">
                <a:solidFill>
                  <a:srgbClr val="002060"/>
                </a:solidFill>
                <a:latin typeface="Bahnschrift SemiBold" panose="020B0502040204020203" pitchFamily="34" charset="0"/>
              </a:rPr>
              <a:t>Meldet</a:t>
            </a:r>
            <a:r>
              <a:rPr lang="en-GB" dirty="0">
                <a:solidFill>
                  <a:srgbClr val="002060"/>
                </a:solidFill>
                <a:latin typeface="Bahnschrift SemiBold" panose="020B0502040204020203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Bahnschrift SemiBold" panose="020B0502040204020203" pitchFamily="34" charset="0"/>
              </a:rPr>
              <a:t>euch</a:t>
            </a:r>
            <a:r>
              <a:rPr lang="en-GB" dirty="0">
                <a:solidFill>
                  <a:srgbClr val="002060"/>
                </a:solidFill>
                <a:latin typeface="Bahnschrift SemiBold" panose="020B0502040204020203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Bahnschrift SemiBold" panose="020B0502040204020203" pitchFamily="34" charset="0"/>
              </a:rPr>
              <a:t>bei</a:t>
            </a:r>
            <a:r>
              <a:rPr lang="en-GB" dirty="0">
                <a:solidFill>
                  <a:srgbClr val="002060"/>
                </a:solidFill>
                <a:latin typeface="Bahnschrift SemiBold" panose="020B0502040204020203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Bahnschrift SemiBold" panose="020B0502040204020203" pitchFamily="34" charset="0"/>
              </a:rPr>
              <a:t>uns</a:t>
            </a:r>
            <a:endParaRPr lang="en-GB" dirty="0">
              <a:solidFill>
                <a:srgbClr val="002060"/>
              </a:solidFill>
              <a:latin typeface="Bahnschrift SemiBold" panose="020B0502040204020203" pitchFamily="34" charset="0"/>
            </a:endParaRPr>
          </a:p>
          <a:p>
            <a:endParaRPr lang="de-DE" dirty="0">
              <a:latin typeface="Bahnschrift SemiBold" panose="020B0502040204020203" pitchFamily="34" charset="0"/>
            </a:endParaRPr>
          </a:p>
          <a:p>
            <a:pPr algn="ctr"/>
            <a:r>
              <a:rPr lang="de-DE" dirty="0">
                <a:solidFill>
                  <a:srgbClr val="C00000"/>
                </a:solidFill>
                <a:latin typeface="Bahnschrift SemiBold" panose="020B0502040204020203" pitchFamily="34" charset="0"/>
              </a:rPr>
              <a:t>a.rickert@stud.hs-bremen.de</a:t>
            </a:r>
          </a:p>
          <a:p>
            <a:pPr algn="ctr"/>
            <a:r>
              <a:rPr lang="de-DE" dirty="0">
                <a:solidFill>
                  <a:srgbClr val="C00000"/>
                </a:solidFill>
                <a:latin typeface="Bahnschrift SemiBold" panose="020B0502040204020203" pitchFamily="34" charset="0"/>
              </a:rPr>
              <a:t>e.heinen@stud.hs-bremen.de</a:t>
            </a:r>
          </a:p>
          <a:p>
            <a:pPr algn="ctr"/>
            <a:r>
              <a:rPr lang="de-DE" dirty="0">
                <a:solidFill>
                  <a:srgbClr val="C00000"/>
                </a:solidFill>
                <a:latin typeface="Bahnschrift SemiBold" panose="020B0502040204020203" pitchFamily="34" charset="0"/>
              </a:rPr>
              <a:t>s.sicack@stud.hs-bremen.de</a:t>
            </a:r>
            <a:endParaRPr lang="en-GB" dirty="0">
              <a:solidFill>
                <a:srgbClr val="C00000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de-DE" dirty="0">
                <a:solidFill>
                  <a:srgbClr val="C00000"/>
                </a:solidFill>
                <a:latin typeface="Bahnschrift SemiBold" panose="020B0502040204020203" pitchFamily="34" charset="0"/>
              </a:rPr>
              <a:t>a.hellrung@stud.hs-bremen.de</a:t>
            </a:r>
          </a:p>
        </p:txBody>
      </p:sp>
    </p:spTree>
    <p:extLst>
      <p:ext uri="{BB962C8B-B14F-4D97-AF65-F5344CB8AC3E}">
        <p14:creationId xmlns:p14="http://schemas.microsoft.com/office/powerpoint/2010/main" val="1559393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envenue sur le campus du Havre de l'EM Normandie 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3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/>
        </p:nvCxnSpPr>
        <p:spPr>
          <a:xfrm rot="16200000">
            <a:off x="3443630" y="-2246684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0" y="997974"/>
            <a:ext cx="9702803" cy="26398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-44186"/>
            <a:ext cx="9144000" cy="1001137"/>
          </a:xfrm>
        </p:spPr>
        <p:txBody>
          <a:bodyPr lIns="324000">
            <a:normAutofit/>
          </a:bodyPr>
          <a:lstStyle/>
          <a:p>
            <a:pPr algn="l"/>
            <a:r>
              <a:rPr lang="en-GB" sz="4800" b="1" dirty="0">
                <a:latin typeface="Bahnschrift SemiCondensed" panose="020B0502040204020203" pitchFamily="34" charset="0"/>
              </a:rPr>
              <a:t>Le Havre – Die </a:t>
            </a:r>
            <a:r>
              <a:rPr lang="en-GB" sz="4800" b="1" dirty="0" err="1">
                <a:latin typeface="Bahnschrift SemiCondensed" panose="020B0502040204020203" pitchFamily="34" charset="0"/>
              </a:rPr>
              <a:t>Stadt</a:t>
            </a:r>
            <a:endParaRPr lang="en-GB" sz="4800" b="1" dirty="0">
              <a:latin typeface="Bahnschrift SemiCondensed" panose="020B0502040204020203" pitchFamily="34" charset="0"/>
            </a:endParaRPr>
          </a:p>
        </p:txBody>
      </p:sp>
      <p:pic>
        <p:nvPicPr>
          <p:cNvPr id="4" name="Grafik 3" descr="Bildschirmausschnitt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>
          <a:xfrm>
            <a:off x="11772900" y="6445500"/>
            <a:ext cx="419100" cy="41250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 flipV="1">
            <a:off x="-29255" y="6325974"/>
            <a:ext cx="12221257" cy="1"/>
          </a:xfrm>
          <a:prstGeom prst="line">
            <a:avLst/>
          </a:prstGeom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-29255" y="6206447"/>
            <a:ext cx="1222125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55" y="6379019"/>
            <a:ext cx="486455" cy="486455"/>
          </a:xfrm>
          <a:prstGeom prst="rect">
            <a:avLst/>
          </a:prstGeom>
        </p:spPr>
      </p:pic>
      <p:sp>
        <p:nvSpPr>
          <p:cNvPr id="9" name="AutoShape 2" descr="Bildergebnis fÃ¼r icon einwoh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4" descr="Bildergebnis fÃ¼r icon einwohn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6" descr="Bildergebnis fÃ¼r icon einwohn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4" name="Gruppieren 23"/>
          <p:cNvGrpSpPr/>
          <p:nvPr/>
        </p:nvGrpSpPr>
        <p:grpSpPr>
          <a:xfrm>
            <a:off x="765175" y="3060459"/>
            <a:ext cx="5448457" cy="514523"/>
            <a:chOff x="369183" y="3310891"/>
            <a:chExt cx="5448457" cy="514523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9183" y="3310891"/>
              <a:ext cx="514523" cy="514523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1024533" y="3390000"/>
              <a:ext cx="4793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002060"/>
                  </a:solidFill>
                </a:rPr>
                <a:t>193.000 </a:t>
              </a:r>
              <a:r>
                <a:rPr lang="en-GB" sz="2000" dirty="0" err="1">
                  <a:solidFill>
                    <a:srgbClr val="002060"/>
                  </a:solidFill>
                </a:rPr>
                <a:t>Einwohner</a:t>
              </a:r>
              <a:r>
                <a:rPr lang="en-GB" sz="2000" dirty="0">
                  <a:solidFill>
                    <a:srgbClr val="002060"/>
                  </a:solidFill>
                </a:rPr>
                <a:t>    	</a:t>
              </a:r>
              <a:r>
                <a:rPr lang="en-GB" sz="2000" dirty="0">
                  <a:solidFill>
                    <a:srgbClr val="C00000"/>
                  </a:solidFill>
                </a:rPr>
                <a:t> </a:t>
              </a:r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</a:rPr>
                <a:t>557.464  Bremen</a:t>
              </a: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1420525" y="3866910"/>
            <a:ext cx="3155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UNESCO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Welterbe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seit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2005 </a:t>
            </a:r>
          </a:p>
        </p:txBody>
      </p:sp>
      <p:pic>
        <p:nvPicPr>
          <p:cNvPr id="22" name="Picture 2" descr="Ãhnliches Foto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82" b="81067" l="5750" r="52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8" t="45985" r="45331" b="19770"/>
          <a:stretch/>
        </p:blipFill>
        <p:spPr bwMode="auto">
          <a:xfrm>
            <a:off x="6043961" y="479503"/>
            <a:ext cx="6536735" cy="565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/>
          <p:cNvSpPr/>
          <p:nvPr/>
        </p:nvSpPr>
        <p:spPr>
          <a:xfrm>
            <a:off x="7981633" y="2708446"/>
            <a:ext cx="144000" cy="144000"/>
          </a:xfrm>
          <a:prstGeom prst="ellipse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402" y="3892574"/>
            <a:ext cx="372070" cy="277621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3" name="Textfeld 22"/>
          <p:cNvSpPr txBox="1"/>
          <p:nvPr/>
        </p:nvSpPr>
        <p:spPr>
          <a:xfrm>
            <a:off x="765175" y="1713203"/>
            <a:ext cx="64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Bahnschrift SemiBold" panose="020B0502040204020203" pitchFamily="34" charset="0"/>
              </a:rPr>
              <a:t>“From laughing stock to hipster heaven”</a:t>
            </a:r>
          </a:p>
          <a:p>
            <a:pPr algn="ctr"/>
            <a:r>
              <a:rPr lang="de-DE" b="1" dirty="0">
                <a:solidFill>
                  <a:srgbClr val="00B050"/>
                </a:solidFill>
                <a:latin typeface="Bahnschrift SemiBold" panose="020B0502040204020203" pitchFamily="34" charset="0"/>
                <a:hlinkClick r:id="rId9"/>
              </a:rPr>
              <a:t>The Independent</a:t>
            </a:r>
            <a:endParaRPr lang="en-GB" b="1" dirty="0">
              <a:solidFill>
                <a:srgbClr val="00B05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58947" y="4823245"/>
            <a:ext cx="6214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C00000"/>
                </a:solidFill>
              </a:rPr>
              <a:t>Normandie</a:t>
            </a:r>
            <a:r>
              <a:rPr lang="en-GB" sz="2000" dirty="0">
                <a:solidFill>
                  <a:srgbClr val="C00000"/>
                </a:solidFill>
              </a:rPr>
              <a:t>, </a:t>
            </a:r>
            <a:r>
              <a:rPr lang="en-GB" sz="2000" dirty="0" err="1">
                <a:solidFill>
                  <a:srgbClr val="C00000"/>
                </a:solidFill>
              </a:rPr>
              <a:t>Hafenstadt</a:t>
            </a:r>
            <a:r>
              <a:rPr lang="en-GB" sz="2000" dirty="0">
                <a:solidFill>
                  <a:srgbClr val="C00000"/>
                </a:solidFill>
              </a:rPr>
              <a:t>, </a:t>
            </a:r>
            <a:r>
              <a:rPr lang="en-GB" sz="2000" dirty="0" err="1">
                <a:solidFill>
                  <a:srgbClr val="C00000"/>
                </a:solidFill>
              </a:rPr>
              <a:t>Kieselstrand</a:t>
            </a:r>
            <a:r>
              <a:rPr lang="en-GB" sz="2000" dirty="0">
                <a:solidFill>
                  <a:srgbClr val="C00000"/>
                </a:solidFill>
              </a:rPr>
              <a:t>, </a:t>
            </a:r>
            <a:r>
              <a:rPr lang="en-GB" sz="2000" dirty="0" err="1">
                <a:solidFill>
                  <a:srgbClr val="C00000"/>
                </a:solidFill>
              </a:rPr>
              <a:t>Zweiter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en-GB" sz="2000" dirty="0" err="1">
                <a:solidFill>
                  <a:srgbClr val="C00000"/>
                </a:solidFill>
              </a:rPr>
              <a:t>Weltkrieg</a:t>
            </a:r>
            <a:r>
              <a:rPr lang="en-GB" sz="2000" dirty="0">
                <a:solidFill>
                  <a:srgbClr val="C00000"/>
                </a:solidFill>
              </a:rPr>
              <a:t>, </a:t>
            </a:r>
            <a:r>
              <a:rPr lang="en-GB" sz="2000" dirty="0" err="1">
                <a:solidFill>
                  <a:srgbClr val="C00000"/>
                </a:solidFill>
              </a:rPr>
              <a:t>Stahlbetonarchitektur</a:t>
            </a:r>
            <a:r>
              <a:rPr lang="en-GB" sz="2000" dirty="0">
                <a:solidFill>
                  <a:srgbClr val="C00000"/>
                </a:solidFill>
              </a:rPr>
              <a:t>, </a:t>
            </a:r>
            <a:r>
              <a:rPr lang="en-GB" sz="2000" dirty="0" err="1">
                <a:solidFill>
                  <a:srgbClr val="C00000"/>
                </a:solidFill>
              </a:rPr>
              <a:t>Kunst</a:t>
            </a:r>
            <a:endParaRPr lang="en-GB" sz="2000" dirty="0">
              <a:solidFill>
                <a:srgbClr val="C00000"/>
              </a:solidFill>
            </a:endParaRPr>
          </a:p>
          <a:p>
            <a:endParaRPr lang="de-DE" sz="2000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506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-44186"/>
            <a:ext cx="9144000" cy="1001137"/>
          </a:xfrm>
        </p:spPr>
        <p:txBody>
          <a:bodyPr lIns="324000">
            <a:normAutofit/>
          </a:bodyPr>
          <a:lstStyle/>
          <a:p>
            <a:pPr algn="l"/>
            <a:r>
              <a:rPr lang="en-GB" sz="4800" b="1" dirty="0">
                <a:latin typeface="Bahnschrift SemiCondensed" panose="020B0502040204020203" pitchFamily="34" charset="0"/>
              </a:rPr>
              <a:t>Le Havre – Die </a:t>
            </a:r>
            <a:r>
              <a:rPr lang="en-GB" sz="4800" b="1" dirty="0" err="1">
                <a:latin typeface="Bahnschrift SemiCondensed" panose="020B0502040204020203" pitchFamily="34" charset="0"/>
              </a:rPr>
              <a:t>Anreise</a:t>
            </a:r>
            <a:endParaRPr lang="en-GB" sz="4800" b="1" dirty="0">
              <a:latin typeface="Bahnschrift SemiCondensed" panose="020B0502040204020203" pitchFamily="34" charset="0"/>
            </a:endParaRPr>
          </a:p>
        </p:txBody>
      </p:sp>
      <p:pic>
        <p:nvPicPr>
          <p:cNvPr id="4" name="Grafik 3" descr="Bildschirmausschnitt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>
          <a:xfrm>
            <a:off x="11772900" y="6445500"/>
            <a:ext cx="419100" cy="41250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 flipV="1">
            <a:off x="-29255" y="6325974"/>
            <a:ext cx="12221257" cy="1"/>
          </a:xfrm>
          <a:prstGeom prst="line">
            <a:avLst/>
          </a:prstGeom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-29255" y="6206447"/>
            <a:ext cx="1222125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55" y="6379019"/>
            <a:ext cx="486455" cy="486455"/>
          </a:xfrm>
          <a:prstGeom prst="rect">
            <a:avLst/>
          </a:prstGeom>
        </p:spPr>
      </p:pic>
      <p:pic>
        <p:nvPicPr>
          <p:cNvPr id="1026" name="Picture 2" descr="Ãhnliches Foto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282" b="81067" l="5750" r="52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8" t="45985" r="45331" b="19770"/>
          <a:stretch/>
        </p:blipFill>
        <p:spPr bwMode="auto">
          <a:xfrm>
            <a:off x="6043961" y="479503"/>
            <a:ext cx="6536735" cy="565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/>
          <p:cNvSpPr/>
          <p:nvPr/>
        </p:nvSpPr>
        <p:spPr>
          <a:xfrm>
            <a:off x="8006571" y="2743201"/>
            <a:ext cx="144000" cy="144000"/>
          </a:xfrm>
          <a:prstGeom prst="ellipse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Gerader Verbinder 19"/>
          <p:cNvCxnSpPr/>
          <p:nvPr/>
        </p:nvCxnSpPr>
        <p:spPr>
          <a:xfrm flipV="1">
            <a:off x="0" y="997974"/>
            <a:ext cx="9702803" cy="26398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 rot="16200000">
            <a:off x="3443630" y="-2246684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8375401" y="3294393"/>
            <a:ext cx="144000" cy="14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1333" l="0" r="100000">
                        <a14:foregroundMark x1="13778" y1="65778" x2="13778" y2="65778"/>
                        <a14:foregroundMark x1="72000" y1="66667" x2="72000" y2="66667"/>
                        <a14:foregroundMark x1="12000" y1="33333" x2="90667" y2="34222"/>
                        <a14:foregroundMark x1="79556" y1="44000" x2="89778" y2="26222"/>
                        <a14:foregroundMark x1="77778" y1="69333" x2="77778" y2="69333"/>
                        <a14:foregroundMark x1="21778" y1="71556" x2="21778" y2="71556"/>
                        <a14:foregroundMark x1="10222" y1="32889" x2="20889" y2="40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5561" y="1027978"/>
            <a:ext cx="591756" cy="591756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1333" l="0" r="100000">
                        <a14:foregroundMark x1="13778" y1="65778" x2="13778" y2="65778"/>
                        <a14:foregroundMark x1="72000" y1="66667" x2="72000" y2="66667"/>
                        <a14:foregroundMark x1="12000" y1="33333" x2="90667" y2="34222"/>
                        <a14:foregroundMark x1="79556" y1="44000" x2="89778" y2="26222"/>
                        <a14:foregroundMark x1="77778" y1="69333" x2="77778" y2="69333"/>
                        <a14:foregroundMark x1="21778" y1="71556" x2="21778" y2="71556"/>
                        <a14:foregroundMark x1="10222" y1="32889" x2="20889" y2="40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0571" y="3107974"/>
            <a:ext cx="591756" cy="59175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667" l="0" r="10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10490365" y="1068172"/>
            <a:ext cx="404042" cy="414565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173611" y="1821128"/>
            <a:ext cx="7181687" cy="707414"/>
            <a:chOff x="268752" y="1789971"/>
            <a:chExt cx="7181687" cy="707414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78" b="81333" l="0" r="100000">
                          <a14:foregroundMark x1="13778" y1="65778" x2="13778" y2="65778"/>
                          <a14:foregroundMark x1="72000" y1="66667" x2="72000" y2="66667"/>
                          <a14:foregroundMark x1="12000" y1="33333" x2="90667" y2="34222"/>
                          <a14:foregroundMark x1="79556" y1="44000" x2="89778" y2="26222"/>
                          <a14:foregroundMark x1="77778" y1="69333" x2="77778" y2="69333"/>
                          <a14:foregroundMark x1="21778" y1="71556" x2="21778" y2="71556"/>
                          <a14:foregroundMark x1="10222" y1="32889" x2="20889" y2="40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8752" y="1789971"/>
              <a:ext cx="591756" cy="591756"/>
            </a:xfrm>
            <a:prstGeom prst="rect">
              <a:avLst/>
            </a:prstGeom>
          </p:spPr>
        </p:pic>
        <p:sp>
          <p:nvSpPr>
            <p:cNvPr id="3" name="Textfeld 2"/>
            <p:cNvSpPr txBox="1"/>
            <p:nvPr/>
          </p:nvSpPr>
          <p:spPr>
            <a:xfrm>
              <a:off x="1842044" y="1851054"/>
              <a:ext cx="56083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/>
                <a:t>Flixbus</a:t>
              </a:r>
              <a:r>
                <a:rPr lang="de-DE" b="1" dirty="0"/>
                <a:t> ab Bremen Umsteigen in Paris zwischen 16 - 20 h </a:t>
              </a:r>
            </a:p>
            <a:p>
              <a:r>
                <a:rPr lang="de-DE" b="1" dirty="0">
                  <a:solidFill>
                    <a:srgbClr val="C00000"/>
                  </a:solidFill>
                </a:rPr>
                <a:t>40 - 60 € inkl. 2 Gepäckstücke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173611" y="4175521"/>
            <a:ext cx="6833578" cy="646331"/>
            <a:chOff x="249917" y="3652026"/>
            <a:chExt cx="6833578" cy="646331"/>
          </a:xfrm>
        </p:grpSpPr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667" l="0" r="100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255179" y="3725568"/>
              <a:ext cx="404042" cy="414565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78" b="81333" l="0" r="100000">
                          <a14:foregroundMark x1="13778" y1="65778" x2="13778" y2="65778"/>
                          <a14:foregroundMark x1="72000" y1="66667" x2="72000" y2="66667"/>
                          <a14:foregroundMark x1="12000" y1="33333" x2="90667" y2="34222"/>
                          <a14:foregroundMark x1="79556" y1="44000" x2="89778" y2="26222"/>
                          <a14:foregroundMark x1="77778" y1="69333" x2="77778" y2="69333"/>
                          <a14:foregroundMark x1="21778" y1="71556" x2="21778" y2="71556"/>
                          <a14:foregroundMark x1="10222" y1="32889" x2="20889" y2="40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5132" y="3679314"/>
              <a:ext cx="591756" cy="591756"/>
            </a:xfrm>
            <a:prstGeom prst="rect">
              <a:avLst/>
            </a:prstGeom>
          </p:spPr>
        </p:pic>
        <p:sp>
          <p:nvSpPr>
            <p:cNvPr id="28" name="Textfeld 27"/>
            <p:cNvSpPr txBox="1"/>
            <p:nvPr/>
          </p:nvSpPr>
          <p:spPr>
            <a:xfrm>
              <a:off x="1823209" y="3652026"/>
              <a:ext cx="52602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Flüge ab Bremen oder Hamburg + </a:t>
              </a:r>
              <a:r>
                <a:rPr lang="de-DE" b="1" dirty="0" err="1"/>
                <a:t>Flixbus</a:t>
              </a:r>
              <a:r>
                <a:rPr lang="de-DE" b="1" dirty="0"/>
                <a:t> P-LH ca. 8 h</a:t>
              </a:r>
            </a:p>
            <a:p>
              <a:r>
                <a:rPr lang="de-DE" b="1" dirty="0">
                  <a:solidFill>
                    <a:srgbClr val="C00000"/>
                  </a:solidFill>
                </a:rPr>
                <a:t>Flugtickets 70-120 € + Bus ca. 10 € </a:t>
              </a:r>
              <a:r>
                <a:rPr lang="de-DE" b="1" dirty="0"/>
                <a:t> 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664483" y="3775137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/>
                <a:t>+</a:t>
              </a:r>
              <a:endParaRPr lang="en-GB" sz="2000" b="1" dirty="0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173611" y="2915082"/>
            <a:ext cx="4507621" cy="1008285"/>
            <a:chOff x="249917" y="2701060"/>
            <a:chExt cx="4507621" cy="1008285"/>
          </a:xfrm>
        </p:grpSpPr>
        <p:sp>
          <p:nvSpPr>
            <p:cNvPr id="27" name="Textfeld 26"/>
            <p:cNvSpPr txBox="1"/>
            <p:nvPr/>
          </p:nvSpPr>
          <p:spPr>
            <a:xfrm>
              <a:off x="1823209" y="2786015"/>
              <a:ext cx="293432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Auto ab Bremen ca. 10 h</a:t>
              </a:r>
            </a:p>
            <a:p>
              <a:r>
                <a:rPr lang="de-DE" b="1" dirty="0">
                  <a:solidFill>
                    <a:srgbClr val="C00000"/>
                  </a:solidFill>
                </a:rPr>
                <a:t>Sprit ca. 70 € + Maut ca. 20 €</a:t>
              </a:r>
              <a:endParaRPr lang="en-GB" b="1" dirty="0">
                <a:solidFill>
                  <a:srgbClr val="C00000"/>
                </a:solidFill>
              </a:endParaRPr>
            </a:p>
            <a:p>
              <a:r>
                <a:rPr lang="de-DE" b="1" dirty="0"/>
                <a:t> </a:t>
              </a:r>
              <a:endParaRPr lang="en-GB" b="1" dirty="0"/>
            </a:p>
          </p:txBody>
        </p:sp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95556" l="0" r="98667">
                          <a14:foregroundMark x1="91556" y1="80444" x2="91556" y2="80444"/>
                          <a14:foregroundMark x1="10667" y1="81778" x2="10667" y2="81778"/>
                          <a14:foregroundMark x1="90222" y1="73778" x2="56444" y2="56444"/>
                          <a14:foregroundMark x1="34222" y1="56444" x2="32444" y2="85333"/>
                          <a14:foregroundMark x1="45333" y1="56889" x2="22222" y2="55556"/>
                          <a14:foregroundMark x1="68889" y1="86667" x2="71556" y2="817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9917" y="2701060"/>
              <a:ext cx="629426" cy="629426"/>
            </a:xfrm>
            <a:prstGeom prst="rect">
              <a:avLst/>
            </a:prstGeom>
          </p:spPr>
        </p:pic>
      </p:grpSp>
      <p:pic>
        <p:nvPicPr>
          <p:cNvPr id="33" name="Grafik 32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5556" l="0" r="98667">
                        <a14:foregroundMark x1="91556" y1="80444" x2="91556" y2="80444"/>
                        <a14:foregroundMark x1="10667" y1="81778" x2="10667" y2="81778"/>
                        <a14:foregroundMark x1="90222" y1="73778" x2="56444" y2="56444"/>
                        <a14:foregroundMark x1="34222" y1="56444" x2="32444" y2="85333"/>
                        <a14:foregroundMark x1="45333" y1="56889" x2="22222" y2="55556"/>
                        <a14:foregroundMark x1="68889" y1="86667" x2="71556" y2="81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307891" y="882230"/>
            <a:ext cx="629426" cy="629426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4000" b="93000" l="2000" r="99500">
                        <a14:foregroundMark x1="82000" y1="47000" x2="15500" y2="45000"/>
                        <a14:backgroundMark x1="69500" y1="72500" x2="69500" y2="72500"/>
                        <a14:backgroundMark x1="92000" y1="71500" x2="6500" y2="72000"/>
                      </a14:backgroundRemoval>
                    </a14:imgEffect>
                  </a14:imgLayer>
                </a14:imgProps>
              </a:ext>
            </a:extLst>
          </a:blip>
          <a:srcRect l="253" t="34284"/>
          <a:stretch/>
        </p:blipFill>
        <p:spPr>
          <a:xfrm flipH="1">
            <a:off x="10179097" y="1132711"/>
            <a:ext cx="887013" cy="584381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173611" y="5192312"/>
            <a:ext cx="6816972" cy="765342"/>
            <a:chOff x="213972" y="4425161"/>
            <a:chExt cx="6816972" cy="765342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4000" b="93000" l="2000" r="99500">
                          <a14:foregroundMark x1="82000" y1="47000" x2="15500" y2="45000"/>
                          <a14:backgroundMark x1="69500" y1="72500" x2="69500" y2="72500"/>
                          <a14:backgroundMark x1="92000" y1="71500" x2="6500" y2="72000"/>
                        </a14:backgroundRemoval>
                      </a14:imgEffect>
                    </a14:imgLayer>
                  </a14:imgProps>
                </a:ext>
              </a:extLst>
            </a:blip>
            <a:srcRect l="253" t="34284"/>
            <a:stretch/>
          </p:blipFill>
          <p:spPr>
            <a:xfrm flipH="1">
              <a:off x="213972" y="4606122"/>
              <a:ext cx="887013" cy="584381"/>
            </a:xfrm>
            <a:prstGeom prst="rect">
              <a:avLst/>
            </a:prstGeom>
          </p:spPr>
        </p:pic>
        <p:sp>
          <p:nvSpPr>
            <p:cNvPr id="35" name="Textfeld 34"/>
            <p:cNvSpPr txBox="1"/>
            <p:nvPr/>
          </p:nvSpPr>
          <p:spPr>
            <a:xfrm>
              <a:off x="1787264" y="4425161"/>
              <a:ext cx="52436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Zug Umsteigen Köln oder Frankfurt und Paris ca. 13 h</a:t>
              </a:r>
            </a:p>
            <a:p>
              <a:r>
                <a:rPr lang="de-DE" b="1" dirty="0">
                  <a:solidFill>
                    <a:srgbClr val="C00000"/>
                  </a:solidFill>
                </a:rPr>
                <a:t>Tickets insgesamt ca. 130 € - P-LH ca. 30 €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16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17292 0.31203 L -0.203 0.22731 " pathEditMode="relative" ptsTypes="AAA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3.33333E-6 L -0.044 0.05509 L -0.06406 0.20625 L -0.20481 0.2081 " pathEditMode="relative" ptsTypes="AAAA">
                                      <p:cBhvr>
                                        <p:cTn id="23" dur="5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5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2 -0.00208 L -0.18463 0.30671 " pathEditMode="relative" ptsTypes="AA">
                                      <p:cBhvr>
                                        <p:cTn id="38" dur="5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56 0.00277 L -0.02865 -0.08334 " pathEditMode="relative" ptsTypes="AA">
                                      <p:cBhvr>
                                        <p:cTn id="48" dur="2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3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4.81481E-6 C -0.00104 0.00416 -0.00169 0.00879 -0.00286 0.01296 C -0.00325 0.01435 -0.0039 0.01527 -0.00469 0.0162 C -0.00638 0.01875 -0.00898 0.02106 -0.01107 0.02268 C -0.01198 0.02338 -0.01289 0.02361 -0.0138 0.0243 C -0.01497 0.02592 -0.0164 0.02708 -0.01745 0.02916 C -0.0181 0.03055 -0.01797 0.0324 -0.01836 0.03402 C -0.01888 0.03564 -0.01953 0.03726 -0.02018 0.03888 C -0.02044 0.0405 -0.0207 0.04213 -0.02109 0.04375 C -0.02304 0.05069 -0.02291 0.04606 -0.02383 0.05347 C -0.02422 0.05694 -0.025 0.07013 -0.02656 0.07291 L -0.02838 0.07615 C -0.0306 0.08796 -0.02916 0.0831 -0.03203 0.09097 C -0.03242 0.09421 -0.03255 0.09745 -0.03294 0.10069 C -0.03346 0.10393 -0.03424 0.10717 -0.03476 0.11041 L -0.03659 0.12013 L -0.0375 0.125 C -0.03789 0.12662 -0.03789 0.12847 -0.03841 0.12986 C -0.03906 0.13148 -0.03984 0.1331 -0.04023 0.13472 C -0.04023 0.13472 -0.04258 0.14699 -0.0431 0.1493 L -0.04401 0.15416 C -0.04453 0.15763 -0.04635 0.1662 -0.04583 0.16898 C -0.04544 0.1706 -0.04401 0.16782 -0.0431 0.16736 L -0.04114 0.1625 L -0.04114 0.1625 L -0.18385 0.31041 L -0.21302 0.23217 " pathEditMode="relative" ptsTypes="AAAAAAAAAAAAAAAAAAAAAAAAAAAA">
                                      <p:cBhvr>
                                        <p:cTn id="5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/>
        </p:nvCxnSpPr>
        <p:spPr>
          <a:xfrm rot="16200000">
            <a:off x="3443630" y="-2246684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0" y="997974"/>
            <a:ext cx="9702803" cy="26398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-44186"/>
            <a:ext cx="9144000" cy="1001137"/>
          </a:xfrm>
        </p:spPr>
        <p:txBody>
          <a:bodyPr lIns="324000">
            <a:normAutofit/>
          </a:bodyPr>
          <a:lstStyle/>
          <a:p>
            <a:pPr algn="l"/>
            <a:r>
              <a:rPr lang="en-GB" sz="4800" b="1" dirty="0">
                <a:latin typeface="Bahnschrift SemiCondensed" panose="020B0502040204020203" pitchFamily="34" charset="0"/>
              </a:rPr>
              <a:t>Le Havre – Das </a:t>
            </a:r>
            <a:r>
              <a:rPr lang="en-GB" sz="4800" b="1" dirty="0" err="1">
                <a:latin typeface="Bahnschrift SemiCondensed" panose="020B0502040204020203" pitchFamily="34" charset="0"/>
              </a:rPr>
              <a:t>Wohnen</a:t>
            </a:r>
            <a:endParaRPr lang="en-GB" sz="4800" b="1" dirty="0">
              <a:latin typeface="Bahnschrift SemiCondensed" panose="020B0502040204020203" pitchFamily="34" charset="0"/>
            </a:endParaRPr>
          </a:p>
        </p:txBody>
      </p:sp>
      <p:pic>
        <p:nvPicPr>
          <p:cNvPr id="4" name="Grafik 3" descr="Bildschirmausschnitt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>
          <a:xfrm>
            <a:off x="11772900" y="6445500"/>
            <a:ext cx="419100" cy="41250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 flipV="1">
            <a:off x="-29255" y="6325974"/>
            <a:ext cx="12221257" cy="1"/>
          </a:xfrm>
          <a:prstGeom prst="line">
            <a:avLst/>
          </a:prstGeom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-29255" y="6206447"/>
            <a:ext cx="1222125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55" y="6379019"/>
            <a:ext cx="486455" cy="48645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685675" y="4747009"/>
            <a:ext cx="90088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Staatliches Wohngeld (CAF)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/>
              <a:t>Ca. 33-50 % der Mieten - Bafög angerechnet - Französisches Bankkonto erforderlich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/>
              <a:t>Zum Beispiel Miete </a:t>
            </a:r>
            <a:r>
              <a:rPr lang="de-DE" dirty="0" err="1"/>
              <a:t>Crous</a:t>
            </a:r>
            <a:r>
              <a:rPr lang="de-DE" dirty="0"/>
              <a:t> rd. 370€ - rd. 180 € CAF</a:t>
            </a:r>
          </a:p>
          <a:p>
            <a:r>
              <a:rPr lang="de-DE" b="1" dirty="0"/>
              <a:t>Hausratsversicherung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/>
              <a:t>Ca. 30 € im Jahr, oft kombiniert mit Haftpflichtversicherung</a:t>
            </a:r>
          </a:p>
        </p:txBody>
      </p:sp>
      <p:sp>
        <p:nvSpPr>
          <p:cNvPr id="13" name="Rechteck 12"/>
          <p:cNvSpPr/>
          <p:nvPr/>
        </p:nvSpPr>
        <p:spPr>
          <a:xfrm>
            <a:off x="342900" y="4858342"/>
            <a:ext cx="751114" cy="75111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/>
              <a:t>!</a:t>
            </a:r>
            <a:endParaRPr lang="en-GB" sz="3200" b="1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342900" y="1797516"/>
            <a:ext cx="11503114" cy="1477328"/>
            <a:chOff x="342900" y="1797516"/>
            <a:chExt cx="11503114" cy="1477328"/>
          </a:xfrm>
        </p:grpSpPr>
        <p:sp>
          <p:nvSpPr>
            <p:cNvPr id="8" name="Rechteck 7"/>
            <p:cNvSpPr/>
            <p:nvPr/>
          </p:nvSpPr>
          <p:spPr>
            <a:xfrm>
              <a:off x="342900" y="1972956"/>
              <a:ext cx="751114" cy="75111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200" b="1" dirty="0"/>
                <a:t>1</a:t>
              </a:r>
              <a:endParaRPr lang="en-GB" b="1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558454" y="1797516"/>
              <a:ext cx="1028756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Student </a:t>
              </a:r>
              <a:r>
                <a:rPr lang="de-DE" b="1" dirty="0" err="1"/>
                <a:t>Residence</a:t>
              </a:r>
              <a:r>
                <a:rPr lang="de-DE" b="1" dirty="0"/>
                <a:t> (CROUS)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de-DE" dirty="0"/>
                <a:t>Einzelzimmer mit Kochnische sowie Bad inkl. Wifi und Nebenkosten, um die 370 €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de-DE" dirty="0"/>
                <a:t>6er-WG mit zwei Badezimmern und </a:t>
              </a:r>
              <a:r>
                <a:rPr lang="de-DE" dirty="0" err="1"/>
                <a:t>WC´s</a:t>
              </a:r>
              <a:r>
                <a:rPr lang="de-DE" dirty="0"/>
                <a:t>, Gemeinschaftsküche, um die 260€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de-DE" dirty="0"/>
                <a:t>EMN International Office gibt weitere Informationen nach Bestätigung </a:t>
              </a:r>
              <a:r>
                <a:rPr lang="de-DE" dirty="0">
                  <a:solidFill>
                    <a:srgbClr val="C00000"/>
                  </a:solidFill>
                </a:rPr>
                <a:t>(Vorher bei Google angucken)</a:t>
              </a:r>
            </a:p>
            <a:p>
              <a:endParaRPr lang="en-GB" dirty="0"/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342900" y="3325904"/>
            <a:ext cx="8991930" cy="923330"/>
            <a:chOff x="342900" y="3325904"/>
            <a:chExt cx="8991930" cy="923330"/>
          </a:xfrm>
        </p:grpSpPr>
        <p:sp>
          <p:nvSpPr>
            <p:cNvPr id="12" name="Rechteck 11"/>
            <p:cNvSpPr/>
            <p:nvPr/>
          </p:nvSpPr>
          <p:spPr>
            <a:xfrm>
              <a:off x="342900" y="3415649"/>
              <a:ext cx="751114" cy="751115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200" b="1" dirty="0"/>
                <a:t>2</a:t>
              </a:r>
              <a:endParaRPr lang="en-GB" sz="3200" b="1" dirty="0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1685675" y="3325904"/>
              <a:ext cx="764915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b="1" dirty="0"/>
                <a:t>Private WG-Zimmer 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de-DE" dirty="0"/>
                <a:t>Nebenkosten und Wifi inklusive, zwischen 350 und 450 €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de-DE" dirty="0"/>
                <a:t>EMN Wohnungsvermittlung oder </a:t>
              </a:r>
              <a:r>
                <a:rPr lang="de-DE" dirty="0" err="1"/>
                <a:t>airbnb</a:t>
              </a:r>
              <a:endParaRPr lang="de-DE" dirty="0"/>
            </a:p>
          </p:txBody>
        </p:sp>
      </p:grpSp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252851" y="5232057"/>
            <a:ext cx="939149" cy="93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8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/>
        </p:nvCxnSpPr>
        <p:spPr>
          <a:xfrm rot="16200000">
            <a:off x="3443630" y="-2246684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0" y="997974"/>
            <a:ext cx="9702803" cy="26398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-44186"/>
            <a:ext cx="9144000" cy="1001137"/>
          </a:xfrm>
        </p:spPr>
        <p:txBody>
          <a:bodyPr lIns="324000">
            <a:normAutofit/>
          </a:bodyPr>
          <a:lstStyle/>
          <a:p>
            <a:pPr algn="l"/>
            <a:r>
              <a:rPr lang="en-GB" sz="4800" b="1" dirty="0">
                <a:latin typeface="Bahnschrift SemiCondensed" panose="020B0502040204020203" pitchFamily="34" charset="0"/>
              </a:rPr>
              <a:t>Le Havre - </a:t>
            </a:r>
            <a:r>
              <a:rPr lang="en-GB" sz="4800" b="1" dirty="0" err="1">
                <a:latin typeface="Bahnschrift SemiCondensed" panose="020B0502040204020203" pitchFamily="34" charset="0"/>
              </a:rPr>
              <a:t>Wohnen</a:t>
            </a:r>
            <a:endParaRPr lang="en-GB" sz="4800" b="1" dirty="0">
              <a:latin typeface="Bahnschrift SemiCondensed" panose="020B0502040204020203" pitchFamily="34" charset="0"/>
            </a:endParaRPr>
          </a:p>
        </p:txBody>
      </p:sp>
      <p:pic>
        <p:nvPicPr>
          <p:cNvPr id="4" name="Grafik 3" descr="Bildschirmausschnitt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>
          <a:xfrm>
            <a:off x="11772900" y="6445500"/>
            <a:ext cx="419100" cy="41250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 flipV="1">
            <a:off x="-29255" y="6325974"/>
            <a:ext cx="12221257" cy="1"/>
          </a:xfrm>
          <a:prstGeom prst="line">
            <a:avLst/>
          </a:prstGeom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-29255" y="6206447"/>
            <a:ext cx="1222125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55" y="6379019"/>
            <a:ext cx="486455" cy="486455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172823" y="1402962"/>
            <a:ext cx="5926895" cy="4649297"/>
            <a:chOff x="172823" y="1402962"/>
            <a:chExt cx="5926895" cy="4649297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823" y="1404862"/>
              <a:ext cx="2603831" cy="2176573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43629" y="1402962"/>
              <a:ext cx="2656089" cy="2246422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43629" y="3903069"/>
              <a:ext cx="2656089" cy="2149190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3972" y="4083646"/>
              <a:ext cx="2562682" cy="1950229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30222" y1="47556" x2="97333" y2="56444"/>
                          <a14:foregroundMark x1="44000" y1="59556" x2="99556" y2="49333"/>
                          <a14:foregroundMark x1="87556" y1="50667" x2="39556" y2="53778"/>
                          <a14:foregroundMark x1="40889" y1="46667" x2="75556" y2="50222"/>
                          <a14:foregroundMark x1="48000" y1="57333" x2="48000" y2="38667"/>
                          <a14:foregroundMark x1="51556" y1="45778" x2="60889" y2="48000"/>
                          <a14:foregroundMark x1="26667" y1="65778" x2="59111" y2="64889"/>
                          <a14:foregroundMark x1="27111" y1="76889" x2="71556" y2="751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38579" y="2664108"/>
              <a:ext cx="2143125" cy="2143125"/>
            </a:xfrm>
            <a:prstGeom prst="rect">
              <a:avLst/>
            </a:prstGeom>
          </p:spPr>
        </p:pic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3102" y="1996068"/>
            <a:ext cx="5486400" cy="337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/>
        </p:nvCxnSpPr>
        <p:spPr>
          <a:xfrm rot="16200000">
            <a:off x="3443630" y="-2246684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0" y="997974"/>
            <a:ext cx="9702803" cy="26398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-44186"/>
            <a:ext cx="9144000" cy="1001137"/>
          </a:xfrm>
        </p:spPr>
        <p:txBody>
          <a:bodyPr lIns="324000">
            <a:normAutofit/>
          </a:bodyPr>
          <a:lstStyle/>
          <a:p>
            <a:pPr algn="l"/>
            <a:r>
              <a:rPr lang="en-GB" sz="4800" b="1" dirty="0">
                <a:latin typeface="Bahnschrift SemiCondensed" panose="020B0502040204020203" pitchFamily="34" charset="0"/>
              </a:rPr>
              <a:t>Le Havre – Wo </a:t>
            </a:r>
            <a:r>
              <a:rPr lang="en-GB" sz="4800" b="1" dirty="0" err="1">
                <a:latin typeface="Bahnschrift SemiCondensed" panose="020B0502040204020203" pitchFamily="34" charset="0"/>
              </a:rPr>
              <a:t>ist</a:t>
            </a:r>
            <a:r>
              <a:rPr lang="en-GB" sz="4800" b="1" dirty="0">
                <a:latin typeface="Bahnschrift SemiCondensed" panose="020B0502040204020203" pitchFamily="34" charset="0"/>
              </a:rPr>
              <a:t>  was?</a:t>
            </a:r>
          </a:p>
        </p:txBody>
      </p:sp>
      <p:pic>
        <p:nvPicPr>
          <p:cNvPr id="4" name="Grafik 3" descr="Bildschirmausschnitt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>
          <a:xfrm>
            <a:off x="11772900" y="6445500"/>
            <a:ext cx="419100" cy="41250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 flipV="1">
            <a:off x="-29255" y="6325974"/>
            <a:ext cx="12221257" cy="1"/>
          </a:xfrm>
          <a:prstGeom prst="line">
            <a:avLst/>
          </a:prstGeom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-29255" y="6206447"/>
            <a:ext cx="1222125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55" y="6379019"/>
            <a:ext cx="486455" cy="48645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19" y="1429380"/>
            <a:ext cx="4728305" cy="4601275"/>
          </a:xfrm>
          <a:prstGeom prst="rect">
            <a:avLst/>
          </a:prstGeom>
        </p:spPr>
      </p:pic>
      <p:sp>
        <p:nvSpPr>
          <p:cNvPr id="3" name="Legende mit Linie 1 (Rahmen und Akzentuierungsbalken) 2"/>
          <p:cNvSpPr/>
          <p:nvPr/>
        </p:nvSpPr>
        <p:spPr>
          <a:xfrm>
            <a:off x="9144000" y="1429380"/>
            <a:ext cx="2628900" cy="612648"/>
          </a:xfrm>
          <a:prstGeom prst="accentBorderCallout1">
            <a:avLst>
              <a:gd name="adj1" fmla="val 18750"/>
              <a:gd name="adj2" fmla="val -8333"/>
              <a:gd name="adj3" fmla="val 491095"/>
              <a:gd name="adj4" fmla="val -11510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rgbClr val="C00000"/>
                </a:solidFill>
              </a:rPr>
              <a:t>Stadtzentrum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2" name="Legende mit Linie 1 (Rahmen und Akzentuierungsbalken) 11"/>
          <p:cNvSpPr/>
          <p:nvPr/>
        </p:nvSpPr>
        <p:spPr>
          <a:xfrm>
            <a:off x="9144000" y="2710251"/>
            <a:ext cx="2628900" cy="603439"/>
          </a:xfrm>
          <a:prstGeom prst="accentBorderCallout1">
            <a:avLst>
              <a:gd name="adj1" fmla="val 27990"/>
              <a:gd name="adj2" fmla="val -8333"/>
              <a:gd name="adj3" fmla="val 379076"/>
              <a:gd name="adj4" fmla="val -14461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rgbClr val="C00000"/>
                </a:solidFill>
              </a:rPr>
              <a:t>EM Normandie 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3" name="Legende mit Linie 1 (Rahmen und Akzentuierungsbalken) 12"/>
          <p:cNvSpPr/>
          <p:nvPr/>
        </p:nvSpPr>
        <p:spPr>
          <a:xfrm>
            <a:off x="9144000" y="3981913"/>
            <a:ext cx="2628900" cy="603439"/>
          </a:xfrm>
          <a:prstGeom prst="accentBorderCallout1">
            <a:avLst>
              <a:gd name="adj1" fmla="val 27990"/>
              <a:gd name="adj2" fmla="val -8333"/>
              <a:gd name="adj3" fmla="val 280845"/>
              <a:gd name="adj4" fmla="val -5657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rgbClr val="C00000"/>
                </a:solidFill>
              </a:rPr>
              <a:t>Les Docks Vauban</a:t>
            </a:r>
          </a:p>
          <a:p>
            <a:pPr algn="ctr"/>
            <a:r>
              <a:rPr lang="de-DE" sz="2000" b="1" dirty="0">
                <a:solidFill>
                  <a:srgbClr val="C00000"/>
                </a:solidFill>
              </a:rPr>
              <a:t>neuer Standort EMN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6" name="Legende mit Linie 1 (Rahmen und Akzentuierungsbalken) 15"/>
          <p:cNvSpPr/>
          <p:nvPr/>
        </p:nvSpPr>
        <p:spPr>
          <a:xfrm>
            <a:off x="9144000" y="5121370"/>
            <a:ext cx="2628900" cy="603439"/>
          </a:xfrm>
          <a:prstGeom prst="accentBorderCallout1">
            <a:avLst>
              <a:gd name="adj1" fmla="val 27990"/>
              <a:gd name="adj2" fmla="val -8333"/>
              <a:gd name="adj3" fmla="val 97898"/>
              <a:gd name="adj4" fmla="val -3027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rgbClr val="C00000"/>
                </a:solidFill>
              </a:rPr>
              <a:t>Clubs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7" name="Legende mit Linie 1 (Rahmen und Akzentuierungsbalken) 16"/>
          <p:cNvSpPr/>
          <p:nvPr/>
        </p:nvSpPr>
        <p:spPr>
          <a:xfrm flipH="1">
            <a:off x="389843" y="1516749"/>
            <a:ext cx="2628900" cy="612648"/>
          </a:xfrm>
          <a:prstGeom prst="accentBorderCallout1">
            <a:avLst>
              <a:gd name="adj1" fmla="val 18750"/>
              <a:gd name="adj2" fmla="val -8333"/>
              <a:gd name="adj3" fmla="val 83378"/>
              <a:gd name="adj4" fmla="val -4427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rgbClr val="C00000"/>
                </a:solidFill>
              </a:rPr>
              <a:t>Sainte</a:t>
            </a:r>
            <a:r>
              <a:rPr lang="de-DE" sz="2000" b="1" dirty="0">
                <a:solidFill>
                  <a:srgbClr val="C00000"/>
                </a:solidFill>
              </a:rPr>
              <a:t>-Adresse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8" name="Legende mit Linie 1 (Rahmen und Akzentuierungsbalken) 17"/>
          <p:cNvSpPr/>
          <p:nvPr/>
        </p:nvSpPr>
        <p:spPr>
          <a:xfrm flipH="1">
            <a:off x="389843" y="2749331"/>
            <a:ext cx="2628900" cy="612648"/>
          </a:xfrm>
          <a:prstGeom prst="accentBorderCallout1">
            <a:avLst>
              <a:gd name="adj1" fmla="val 18750"/>
              <a:gd name="adj2" fmla="val -8333"/>
              <a:gd name="adj3" fmla="val 8751"/>
              <a:gd name="adj4" fmla="val -83721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>
                <a:solidFill>
                  <a:srgbClr val="C00000"/>
                </a:solidFill>
              </a:rPr>
              <a:t>Jardins</a:t>
            </a:r>
            <a:r>
              <a:rPr lang="de-DE" sz="2000" b="1" dirty="0">
                <a:solidFill>
                  <a:srgbClr val="C00000"/>
                </a:solidFill>
              </a:rPr>
              <a:t> </a:t>
            </a:r>
            <a:r>
              <a:rPr lang="de-DE" sz="2000" b="1" dirty="0" err="1">
                <a:solidFill>
                  <a:srgbClr val="C00000"/>
                </a:solidFill>
              </a:rPr>
              <a:t>Suspendus</a:t>
            </a:r>
            <a:endParaRPr lang="de-DE" sz="2000" b="1" dirty="0">
              <a:solidFill>
                <a:srgbClr val="C00000"/>
              </a:solidFill>
            </a:endParaRPr>
          </a:p>
          <a:p>
            <a:pPr algn="ctr"/>
            <a:r>
              <a:rPr lang="de-DE" sz="2000" b="1" dirty="0">
                <a:solidFill>
                  <a:srgbClr val="C00000"/>
                </a:solidFill>
              </a:rPr>
              <a:t>Aussichtspunkt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9" name="Legende mit Linie 1 (Rahmen und Akzentuierungsbalken) 18"/>
          <p:cNvSpPr/>
          <p:nvPr/>
        </p:nvSpPr>
        <p:spPr>
          <a:xfrm flipH="1">
            <a:off x="389843" y="3981913"/>
            <a:ext cx="2628900" cy="612648"/>
          </a:xfrm>
          <a:prstGeom prst="accentBorderCallout1">
            <a:avLst>
              <a:gd name="adj1" fmla="val 18750"/>
              <a:gd name="adj2" fmla="val -8333"/>
              <a:gd name="adj3" fmla="val -78616"/>
              <a:gd name="adj4" fmla="val -5954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rgbClr val="C00000"/>
                </a:solidFill>
              </a:rPr>
              <a:t>Strand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20" name="Legende mit Linie 1 (Rahmen und Akzentuierungsbalken) 19"/>
          <p:cNvSpPr/>
          <p:nvPr/>
        </p:nvSpPr>
        <p:spPr>
          <a:xfrm flipH="1">
            <a:off x="389843" y="5116765"/>
            <a:ext cx="2628900" cy="612648"/>
          </a:xfrm>
          <a:prstGeom prst="accentBorderCallout1">
            <a:avLst>
              <a:gd name="adj1" fmla="val 18750"/>
              <a:gd name="adj2" fmla="val -8333"/>
              <a:gd name="adj3" fmla="val -47674"/>
              <a:gd name="adj4" fmla="val -90455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rgbClr val="C00000"/>
                </a:solidFill>
              </a:rPr>
              <a:t>Vulkan </a:t>
            </a:r>
          </a:p>
          <a:p>
            <a:pPr algn="ctr"/>
            <a:r>
              <a:rPr lang="de-DE" sz="2000" b="1" dirty="0">
                <a:solidFill>
                  <a:srgbClr val="C00000"/>
                </a:solidFill>
              </a:rPr>
              <a:t>Bars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323" y="0"/>
            <a:ext cx="12317387" cy="6858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7323" y="-14948"/>
            <a:ext cx="12269323" cy="7023327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325" y="-241431"/>
            <a:ext cx="12456358" cy="7744208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255" y="-3699"/>
            <a:ext cx="12269319" cy="6905885"/>
          </a:xfrm>
          <a:prstGeom prst="rect">
            <a:avLst/>
          </a:prstGeom>
        </p:spPr>
      </p:pic>
      <p:pic>
        <p:nvPicPr>
          <p:cNvPr id="27" name="Inhaltsplatzhalter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23" y="-7474"/>
            <a:ext cx="12317387" cy="698584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21473" y="-3167837"/>
            <a:ext cx="12557619" cy="1175617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64358" y="-568592"/>
            <a:ext cx="12643391" cy="8071368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7323" y="0"/>
            <a:ext cx="12317387" cy="6948487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7323" y="-44186"/>
            <a:ext cx="12317387" cy="702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5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/>
        </p:nvCxnSpPr>
        <p:spPr>
          <a:xfrm rot="16200000">
            <a:off x="3443630" y="-2246684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0" y="997974"/>
            <a:ext cx="9702803" cy="26398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-44186"/>
            <a:ext cx="9144000" cy="1001137"/>
          </a:xfrm>
        </p:spPr>
        <p:txBody>
          <a:bodyPr lIns="324000">
            <a:normAutofit/>
          </a:bodyPr>
          <a:lstStyle/>
          <a:p>
            <a:pPr algn="l"/>
            <a:r>
              <a:rPr lang="en-GB" sz="4800" b="1" dirty="0">
                <a:latin typeface="Bahnschrift SemiCondensed" panose="020B0502040204020203" pitchFamily="34" charset="0"/>
              </a:rPr>
              <a:t>EM </a:t>
            </a:r>
            <a:r>
              <a:rPr lang="en-GB" sz="4800" b="1" dirty="0" err="1">
                <a:latin typeface="Bahnschrift SemiCondensed" panose="020B0502040204020203" pitchFamily="34" charset="0"/>
              </a:rPr>
              <a:t>Normandie</a:t>
            </a:r>
            <a:endParaRPr lang="en-GB" sz="4800" b="1" dirty="0">
              <a:latin typeface="Bahnschrift SemiCondensed" panose="020B0502040204020203" pitchFamily="34" charset="0"/>
            </a:endParaRPr>
          </a:p>
        </p:txBody>
      </p:sp>
      <p:pic>
        <p:nvPicPr>
          <p:cNvPr id="4" name="Grafik 3" descr="Bildschirmausschnitt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>
          <a:xfrm>
            <a:off x="11772900" y="6445500"/>
            <a:ext cx="419100" cy="41250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 flipV="1">
            <a:off x="-29255" y="6325974"/>
            <a:ext cx="12221257" cy="1"/>
          </a:xfrm>
          <a:prstGeom prst="line">
            <a:avLst/>
          </a:prstGeom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-29255" y="6206447"/>
            <a:ext cx="1222125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55" y="6379019"/>
            <a:ext cx="486455" cy="486455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6511701" y="5200290"/>
            <a:ext cx="751114" cy="75111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/>
              <a:t>2</a:t>
            </a:r>
            <a:endParaRPr lang="en-GB" b="1" dirty="0"/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94" y="2732484"/>
            <a:ext cx="3958788" cy="1957572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355436" y="5110545"/>
            <a:ext cx="8991930" cy="923330"/>
            <a:chOff x="342900" y="3325904"/>
            <a:chExt cx="8991930" cy="923330"/>
          </a:xfrm>
        </p:grpSpPr>
        <p:sp>
          <p:nvSpPr>
            <p:cNvPr id="13" name="Rechteck 12"/>
            <p:cNvSpPr/>
            <p:nvPr/>
          </p:nvSpPr>
          <p:spPr>
            <a:xfrm>
              <a:off x="342900" y="3415649"/>
              <a:ext cx="751114" cy="751115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200" b="1" dirty="0"/>
                <a:t>1</a:t>
              </a:r>
              <a:endParaRPr lang="en-GB" sz="3200" b="1" dirty="0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1685675" y="3325904"/>
              <a:ext cx="764915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b="1" dirty="0"/>
                <a:t>Englisches Programm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de-DE" dirty="0"/>
                <a:t>Bachelor Management International</a:t>
              </a:r>
            </a:p>
            <a:p>
              <a:pPr marL="742950" lvl="1" indent="-285750">
                <a:buFont typeface="Wingdings" panose="05000000000000000000" pitchFamily="2" charset="2"/>
                <a:buChar char="§"/>
              </a:pPr>
              <a:r>
                <a:rPr lang="de-DE" dirty="0"/>
                <a:t>Option International Business</a:t>
              </a:r>
            </a:p>
          </p:txBody>
        </p:sp>
      </p:grpSp>
      <p:sp>
        <p:nvSpPr>
          <p:cNvPr id="17" name="Rechteck 16"/>
          <p:cNvSpPr/>
          <p:nvPr/>
        </p:nvSpPr>
        <p:spPr>
          <a:xfrm>
            <a:off x="7847553" y="5113420"/>
            <a:ext cx="76491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Französisches Programm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/>
              <a:t>Grande </a:t>
            </a:r>
            <a:r>
              <a:rPr lang="de-DE" dirty="0" err="1"/>
              <a:t>École</a:t>
            </a:r>
            <a:r>
              <a:rPr lang="de-DE" dirty="0"/>
              <a:t> – U3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/>
              <a:t>Zertifikat</a:t>
            </a:r>
          </a:p>
        </p:txBody>
      </p:sp>
      <p:sp>
        <p:nvSpPr>
          <p:cNvPr id="18" name="Rechteck 17"/>
          <p:cNvSpPr/>
          <p:nvPr/>
        </p:nvSpPr>
        <p:spPr>
          <a:xfrm>
            <a:off x="550214" y="1457679"/>
            <a:ext cx="99451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solidFill>
                  <a:srgbClr val="7030A0"/>
                </a:solidFill>
              </a:rPr>
              <a:t>Business School mit mehrere Standorten in Europa </a:t>
            </a:r>
          </a:p>
          <a:p>
            <a:pPr algn="ctr"/>
            <a:endParaRPr lang="de-DE" sz="2000" b="1" dirty="0"/>
          </a:p>
          <a:p>
            <a:pPr algn="ctr"/>
            <a:r>
              <a:rPr lang="de-DE" sz="2000" dirty="0">
                <a:solidFill>
                  <a:srgbClr val="C00000"/>
                </a:solidFill>
              </a:rPr>
              <a:t>Le Havre mit ca. 400 Studenten und ca. 60-80 internationale Studenten und Lehrenden</a:t>
            </a:r>
          </a:p>
        </p:txBody>
      </p:sp>
    </p:spTree>
    <p:extLst>
      <p:ext uri="{BB962C8B-B14F-4D97-AF65-F5344CB8AC3E}">
        <p14:creationId xmlns:p14="http://schemas.microsoft.com/office/powerpoint/2010/main" val="172935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/>
        </p:nvCxnSpPr>
        <p:spPr>
          <a:xfrm rot="16200000">
            <a:off x="3443630" y="-2246684"/>
            <a:ext cx="0" cy="6887255"/>
          </a:xfrm>
          <a:prstGeom prst="line">
            <a:avLst/>
          </a:prstGeom>
          <a:ln w="1143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/>
          <p:nvPr/>
        </p:nvCxnSpPr>
        <p:spPr>
          <a:xfrm flipV="1">
            <a:off x="0" y="997974"/>
            <a:ext cx="9702803" cy="26398"/>
          </a:xfrm>
          <a:prstGeom prst="line">
            <a:avLst/>
          </a:prstGeom>
          <a:ln w="1143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-44186"/>
            <a:ext cx="9144000" cy="1001137"/>
          </a:xfrm>
        </p:spPr>
        <p:txBody>
          <a:bodyPr lIns="324000">
            <a:normAutofit/>
          </a:bodyPr>
          <a:lstStyle/>
          <a:p>
            <a:pPr algn="l"/>
            <a:r>
              <a:rPr lang="en-GB" sz="4800" b="1" dirty="0">
                <a:latin typeface="Bahnschrift SemiCondensed" panose="020B0502040204020203" pitchFamily="34" charset="0"/>
              </a:rPr>
              <a:t>EM </a:t>
            </a:r>
            <a:r>
              <a:rPr lang="en-GB" sz="4800" b="1" dirty="0" err="1">
                <a:latin typeface="Bahnschrift SemiCondensed" panose="020B0502040204020203" pitchFamily="34" charset="0"/>
              </a:rPr>
              <a:t>Normandie</a:t>
            </a:r>
            <a:r>
              <a:rPr lang="en-GB" sz="4800" b="1" dirty="0">
                <a:latin typeface="Bahnschrift SemiCondensed" panose="020B0502040204020203" pitchFamily="34" charset="0"/>
              </a:rPr>
              <a:t> – BMI 3 </a:t>
            </a:r>
          </a:p>
        </p:txBody>
      </p:sp>
      <p:pic>
        <p:nvPicPr>
          <p:cNvPr id="4" name="Grafik 3" descr="Bildschirmausschnitt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>
          <a:xfrm>
            <a:off x="11772900" y="6445500"/>
            <a:ext cx="419100" cy="41250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 flipV="1">
            <a:off x="-29255" y="6325974"/>
            <a:ext cx="12221257" cy="1"/>
          </a:xfrm>
          <a:prstGeom prst="line">
            <a:avLst/>
          </a:prstGeom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-29255" y="6206447"/>
            <a:ext cx="1222125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55" y="6379019"/>
            <a:ext cx="486455" cy="486455"/>
          </a:xfrm>
          <a:prstGeom prst="rect">
            <a:avLst/>
          </a:prstGeom>
        </p:spPr>
      </p:pic>
      <p:grpSp>
        <p:nvGrpSpPr>
          <p:cNvPr id="19" name="Gruppieren 18"/>
          <p:cNvGrpSpPr/>
          <p:nvPr/>
        </p:nvGrpSpPr>
        <p:grpSpPr>
          <a:xfrm>
            <a:off x="286941" y="1476211"/>
            <a:ext cx="5026491" cy="4683995"/>
            <a:chOff x="286941" y="1476211"/>
            <a:chExt cx="5026491" cy="4683995"/>
          </a:xfrm>
        </p:grpSpPr>
        <p:sp>
          <p:nvSpPr>
            <p:cNvPr id="3" name="Rechteck 2"/>
            <p:cNvSpPr/>
            <p:nvPr/>
          </p:nvSpPr>
          <p:spPr>
            <a:xfrm>
              <a:off x="846976" y="1897501"/>
              <a:ext cx="4203405" cy="4262705"/>
            </a:xfrm>
            <a:prstGeom prst="rect">
              <a:avLst/>
            </a:prstGeom>
          </p:spPr>
          <p:txBody>
            <a:bodyPr wrap="square" spcCol="72000">
              <a:spAutoFit/>
            </a:bodyPr>
            <a:lstStyle/>
            <a:p>
              <a:pPr lvl="1">
                <a:spcBef>
                  <a:spcPts val="600"/>
                </a:spcBef>
              </a:pPr>
              <a:r>
                <a:rPr lang="de-DE" dirty="0"/>
                <a:t>Business </a:t>
              </a:r>
              <a:r>
                <a:rPr lang="de-DE" dirty="0" err="1"/>
                <a:t>Intelligence</a:t>
              </a:r>
              <a:endParaRPr lang="de-DE" dirty="0"/>
            </a:p>
            <a:p>
              <a:pPr lvl="1">
                <a:spcBef>
                  <a:spcPts val="600"/>
                </a:spcBef>
              </a:pPr>
              <a:r>
                <a:rPr lang="de-DE" dirty="0"/>
                <a:t>Business Law</a:t>
              </a:r>
            </a:p>
            <a:p>
              <a:pPr lvl="1">
                <a:spcBef>
                  <a:spcPts val="600"/>
                </a:spcBef>
              </a:pPr>
              <a:r>
                <a:rPr lang="de-DE" dirty="0" err="1"/>
                <a:t>Coding</a:t>
              </a:r>
              <a:endParaRPr lang="de-DE" dirty="0"/>
            </a:p>
            <a:p>
              <a:pPr lvl="1">
                <a:spcBef>
                  <a:spcPts val="600"/>
                </a:spcBef>
              </a:pPr>
              <a:r>
                <a:rPr lang="de-DE" dirty="0"/>
                <a:t>Customer </a:t>
              </a:r>
              <a:r>
                <a:rPr lang="de-DE" dirty="0" err="1"/>
                <a:t>Relationship</a:t>
              </a:r>
              <a:r>
                <a:rPr lang="de-DE" dirty="0"/>
                <a:t> Management</a:t>
              </a:r>
            </a:p>
            <a:p>
              <a:pPr lvl="1">
                <a:spcBef>
                  <a:spcPts val="600"/>
                </a:spcBef>
              </a:pPr>
              <a:r>
                <a:rPr lang="de-DE" dirty="0"/>
                <a:t>French</a:t>
              </a:r>
            </a:p>
            <a:p>
              <a:pPr lvl="1">
                <a:spcBef>
                  <a:spcPts val="600"/>
                </a:spcBef>
              </a:pPr>
              <a:r>
                <a:rPr lang="de-DE" dirty="0"/>
                <a:t>Human Ressource Management</a:t>
              </a:r>
            </a:p>
            <a:p>
              <a:pPr lvl="1">
                <a:spcBef>
                  <a:spcPts val="600"/>
                </a:spcBef>
              </a:pPr>
              <a:r>
                <a:rPr lang="de-DE" dirty="0"/>
                <a:t>International Trade</a:t>
              </a:r>
            </a:p>
            <a:p>
              <a:pPr lvl="1">
                <a:spcBef>
                  <a:spcPts val="600"/>
                </a:spcBef>
              </a:pPr>
              <a:r>
                <a:rPr lang="de-DE" dirty="0"/>
                <a:t>Job Research </a:t>
              </a:r>
            </a:p>
            <a:p>
              <a:pPr lvl="1">
                <a:spcBef>
                  <a:spcPts val="600"/>
                </a:spcBef>
              </a:pPr>
              <a:r>
                <a:rPr lang="de-DE" dirty="0" err="1"/>
                <a:t>Logistics</a:t>
              </a:r>
              <a:endParaRPr lang="de-DE" dirty="0"/>
            </a:p>
            <a:p>
              <a:pPr lvl="1">
                <a:spcBef>
                  <a:spcPts val="600"/>
                </a:spcBef>
              </a:pPr>
              <a:r>
                <a:rPr lang="de-DE" dirty="0"/>
                <a:t>Press Review</a:t>
              </a:r>
            </a:p>
            <a:p>
              <a:pPr lvl="1">
                <a:spcBef>
                  <a:spcPts val="600"/>
                </a:spcBef>
              </a:pPr>
              <a:r>
                <a:rPr lang="de-DE" dirty="0"/>
                <a:t>Start-Up</a:t>
              </a:r>
            </a:p>
            <a:p>
              <a:pPr lvl="1">
                <a:spcBef>
                  <a:spcPts val="600"/>
                </a:spcBef>
              </a:pPr>
              <a:r>
                <a:rPr lang="de-DE" dirty="0"/>
                <a:t>Stress Management</a:t>
              </a: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1215644" y="1476211"/>
              <a:ext cx="40977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rgbClr val="C00000"/>
                  </a:solidFill>
                </a:rPr>
                <a:t>Semester – September bis Dezember</a:t>
              </a:r>
              <a:endParaRPr lang="en-GB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286941" y="1500763"/>
              <a:ext cx="751114" cy="751115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200" b="1" dirty="0"/>
                <a:t>1</a:t>
              </a:r>
              <a:endParaRPr lang="en-GB" sz="3200" b="1" dirty="0"/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6887258" y="1434550"/>
            <a:ext cx="4689693" cy="4379211"/>
            <a:chOff x="6887258" y="1434550"/>
            <a:chExt cx="4689693" cy="4379211"/>
          </a:xfrm>
        </p:grpSpPr>
        <p:sp>
          <p:nvSpPr>
            <p:cNvPr id="16" name="Rechteck 15"/>
            <p:cNvSpPr/>
            <p:nvPr/>
          </p:nvSpPr>
          <p:spPr>
            <a:xfrm>
              <a:off x="6887258" y="1500763"/>
              <a:ext cx="751114" cy="75111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200" b="1" dirty="0"/>
                <a:t>2</a:t>
              </a:r>
              <a:endParaRPr lang="en-GB" b="1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7807834" y="1434550"/>
              <a:ext cx="30576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rgbClr val="002060"/>
                  </a:solidFill>
                </a:rPr>
                <a:t>Semester – Januar bis April</a:t>
              </a:r>
              <a:endParaRPr lang="en-GB" sz="2000" b="1" dirty="0">
                <a:solidFill>
                  <a:srgbClr val="002060"/>
                </a:solidFill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7373546" y="1904999"/>
              <a:ext cx="4203405" cy="3908762"/>
            </a:xfrm>
            <a:prstGeom prst="rect">
              <a:avLst/>
            </a:prstGeom>
          </p:spPr>
          <p:txBody>
            <a:bodyPr wrap="square" spcCol="72000">
              <a:spAutoFit/>
            </a:bodyPr>
            <a:lstStyle/>
            <a:p>
              <a:pPr lvl="1">
                <a:spcBef>
                  <a:spcPts val="600"/>
                </a:spcBef>
              </a:pPr>
              <a:r>
                <a:rPr lang="de-DE" dirty="0"/>
                <a:t>Business </a:t>
              </a:r>
              <a:r>
                <a:rPr lang="de-DE" dirty="0" err="1"/>
                <a:t>Ethics</a:t>
              </a:r>
              <a:endParaRPr lang="de-DE" dirty="0"/>
            </a:p>
            <a:p>
              <a:pPr lvl="1">
                <a:spcBef>
                  <a:spcPts val="600"/>
                </a:spcBef>
              </a:pPr>
              <a:r>
                <a:rPr lang="de-DE" dirty="0" err="1"/>
                <a:t>Multicultural</a:t>
              </a:r>
              <a:r>
                <a:rPr lang="de-DE" dirty="0"/>
                <a:t> Management</a:t>
              </a:r>
            </a:p>
            <a:p>
              <a:pPr lvl="1">
                <a:spcBef>
                  <a:spcPts val="600"/>
                </a:spcBef>
              </a:pPr>
              <a:r>
                <a:rPr lang="de-DE" dirty="0"/>
                <a:t>Global </a:t>
              </a:r>
              <a:r>
                <a:rPr lang="de-DE" dirty="0" err="1"/>
                <a:t>Negociation</a:t>
              </a:r>
              <a:endParaRPr lang="de-DE" dirty="0"/>
            </a:p>
            <a:p>
              <a:pPr lvl="1">
                <a:spcBef>
                  <a:spcPts val="600"/>
                </a:spcBef>
              </a:pPr>
              <a:r>
                <a:rPr lang="de-DE" dirty="0"/>
                <a:t>Financial Analysis</a:t>
              </a:r>
            </a:p>
            <a:p>
              <a:pPr lvl="1">
                <a:spcBef>
                  <a:spcPts val="600"/>
                </a:spcBef>
              </a:pPr>
              <a:r>
                <a:rPr lang="de-DE" dirty="0"/>
                <a:t>Business Plan</a:t>
              </a:r>
            </a:p>
            <a:p>
              <a:pPr lvl="1">
                <a:spcBef>
                  <a:spcPts val="600"/>
                </a:spcBef>
              </a:pPr>
              <a:r>
                <a:rPr lang="de-DE" dirty="0"/>
                <a:t>Human Ressource Management II</a:t>
              </a:r>
            </a:p>
            <a:p>
              <a:pPr lvl="1">
                <a:spcBef>
                  <a:spcPts val="600"/>
                </a:spcBef>
              </a:pPr>
              <a:r>
                <a:rPr lang="de-DE" dirty="0"/>
                <a:t>Innovative Entrepreneurship</a:t>
              </a:r>
            </a:p>
            <a:p>
              <a:pPr lvl="1">
                <a:spcBef>
                  <a:spcPts val="600"/>
                </a:spcBef>
              </a:pPr>
              <a:r>
                <a:rPr lang="de-DE" dirty="0"/>
                <a:t>Professional Contest</a:t>
              </a:r>
            </a:p>
            <a:p>
              <a:pPr lvl="1">
                <a:spcBef>
                  <a:spcPts val="600"/>
                </a:spcBef>
              </a:pPr>
              <a:r>
                <a:rPr lang="de-DE" dirty="0"/>
                <a:t>French</a:t>
              </a:r>
            </a:p>
            <a:p>
              <a:pPr lvl="1">
                <a:spcBef>
                  <a:spcPts val="600"/>
                </a:spcBef>
              </a:pPr>
              <a:r>
                <a:rPr lang="de-DE" dirty="0"/>
                <a:t>Praktikum oder Thesis </a:t>
              </a:r>
              <a:r>
                <a:rPr lang="de-DE" dirty="0">
                  <a:solidFill>
                    <a:srgbClr val="C00000"/>
                  </a:solidFill>
                </a:rPr>
                <a:t>(bis November)</a:t>
              </a:r>
            </a:p>
            <a:p>
              <a:pPr lvl="1">
                <a:spcBef>
                  <a:spcPts val="600"/>
                </a:spcBef>
              </a:pPr>
              <a:endParaRPr lang="de-DE" dirty="0"/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7917562" y="5604563"/>
            <a:ext cx="213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Anwesenheitspflicht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9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616</Words>
  <Application>Microsoft Office PowerPoint</Application>
  <PresentationFormat>Breitbild</PresentationFormat>
  <Paragraphs>136</Paragraphs>
  <Slides>16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Arial</vt:lpstr>
      <vt:lpstr>Bahnschrift SemiBold</vt:lpstr>
      <vt:lpstr>Bahnschrift SemiCondensed</vt:lpstr>
      <vt:lpstr>Calibri</vt:lpstr>
      <vt:lpstr>Calibri Light</vt:lpstr>
      <vt:lpstr>Wingdings</vt:lpstr>
      <vt:lpstr>Office</vt:lpstr>
      <vt:lpstr>École de Management de Normandie </vt:lpstr>
      <vt:lpstr>PowerPoint-Präsentation</vt:lpstr>
      <vt:lpstr>Le Havre – Die Stadt</vt:lpstr>
      <vt:lpstr>Le Havre – Die Anreise</vt:lpstr>
      <vt:lpstr>Le Havre – Das Wohnen</vt:lpstr>
      <vt:lpstr>Le Havre - Wohnen</vt:lpstr>
      <vt:lpstr>Le Havre – Wo ist  was?</vt:lpstr>
      <vt:lpstr>EM Normandie</vt:lpstr>
      <vt:lpstr>EM Normandie – BMI 3 </vt:lpstr>
      <vt:lpstr>EM Normandie – BMI 3 </vt:lpstr>
      <vt:lpstr>EM Normandie – BMI 3 </vt:lpstr>
      <vt:lpstr>Freizeit</vt:lpstr>
      <vt:lpstr>Ausflugsziele</vt:lpstr>
      <vt:lpstr>Ausflugsziele</vt:lpstr>
      <vt:lpstr>Sonstiges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École de Management de Normandie</dc:title>
  <dc:creator>Alessa Rickert</dc:creator>
  <cp:lastModifiedBy>Alessa Rickert</cp:lastModifiedBy>
  <cp:revision>90</cp:revision>
  <dcterms:created xsi:type="dcterms:W3CDTF">2018-12-17T13:47:00Z</dcterms:created>
  <dcterms:modified xsi:type="dcterms:W3CDTF">2018-12-20T17:10:31Z</dcterms:modified>
</cp:coreProperties>
</file>