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2" r:id="rId5"/>
    <p:sldId id="266" r:id="rId6"/>
    <p:sldId id="261" r:id="rId7"/>
    <p:sldId id="269" r:id="rId8"/>
    <p:sldId id="259" r:id="rId9"/>
    <p:sldId id="264" r:id="rId10"/>
    <p:sldId id="260" r:id="rId11"/>
    <p:sldId id="263" r:id="rId12"/>
    <p:sldId id="270" r:id="rId1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256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20DC6-01BE-414C-86AE-60A7ACC114F1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ECD7-006B-4AC2-A407-68394CE0F695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463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Frontalunterricht</a:t>
            </a:r>
          </a:p>
          <a:p>
            <a:r>
              <a:rPr lang="de-DE" dirty="0" smtClean="0"/>
              <a:t>Referenzbuch</a:t>
            </a:r>
            <a:endParaRPr lang="es-ES_trad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D7-006B-4AC2-A407-68394CE0F695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6147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Für den doppelten Bachelor</a:t>
            </a:r>
            <a:r>
              <a:rPr lang="de-DE" baseline="0" dirty="0" smtClean="0"/>
              <a:t> müssen im gesamten Jahr 30 ECTS mehr erreicht werden ( je Sprachkurs 6 ECTS mehr, 2 Fächer á 6 ECTS mehr, Sportkurs in den gesamten 2 Semestern á insgesamt 6 ECTS oder Praktikum statt 2. Sprachkurs und Sportkurs)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D7-006B-4AC2-A407-68394CE0F695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-Man sollte</a:t>
            </a:r>
            <a:r>
              <a:rPr lang="de-DE" baseline="0" dirty="0" smtClean="0"/>
              <a:t>  bereits relative gute </a:t>
            </a:r>
            <a:r>
              <a:rPr lang="de-DE" baseline="0" dirty="0" err="1" smtClean="0"/>
              <a:t>Spanischkenntnisse</a:t>
            </a:r>
            <a:r>
              <a:rPr lang="de-DE" baseline="0" dirty="0" smtClean="0"/>
              <a:t> haben, um sich zurechtzufinden </a:t>
            </a:r>
            <a:endParaRPr lang="de-DE" dirty="0" smtClean="0"/>
          </a:p>
          <a:p>
            <a:r>
              <a:rPr lang="de-DE" dirty="0" smtClean="0"/>
              <a:t>-Sprachkurs beim </a:t>
            </a:r>
            <a:r>
              <a:rPr lang="de-DE" dirty="0" err="1" smtClean="0"/>
              <a:t>Centro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Lenguas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Modernas</a:t>
            </a:r>
            <a:r>
              <a:rPr lang="de-DE" baseline="0" dirty="0" smtClean="0"/>
              <a:t> ( Oktober bis Dezember inkl. Förderung und bis zu bestimmten Level nur ca. 130 €)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D7-006B-4AC2-A407-68394CE0F695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926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371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2343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0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0846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758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8030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0274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8766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61898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15296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s-ES_tradnl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_tradnl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7B92-7397-4F0E-88A8-8C35EF3097BC}" type="datetimeFigureOut">
              <a:rPr lang="es-ES_tradnl" smtClean="0"/>
              <a:pPr/>
              <a:t>15/12/2014</a:t>
            </a:fld>
            <a:endParaRPr lang="es-ES_trad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AF51-E15C-4F90-8280-E1E3AB9EB3CE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531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18815"/>
            <a:ext cx="7772400" cy="147002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tx2">
                    <a:lumMod val="50000"/>
                  </a:schemeClr>
                </a:solidFill>
              </a:rPr>
              <a:t>STUDIEREN IN GRANADA</a:t>
            </a:r>
            <a:endParaRPr lang="es-ES_tradnl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7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LEBENSKOSTEN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348880"/>
            <a:ext cx="8640960" cy="410445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Lebensmittel etwa gleich teuer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Getränk inkl. Tapas 2 €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Bus: Stadtfahrt 0,50-0,70 €, nach Madrid 25 €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Taxi: Stadtfahrt 4-7 €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Mobil telefonieren: ab 9 </a:t>
            </a:r>
            <a:r>
              <a:rPr lang="de-DE" sz="4000" b="1" dirty="0" err="1" smtClean="0">
                <a:solidFill>
                  <a:schemeClr val="tx2">
                    <a:lumMod val="50000"/>
                  </a:schemeClr>
                </a:solidFill>
              </a:rPr>
              <a:t>ct</a:t>
            </a: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. (Prepaid)</a:t>
            </a:r>
          </a:p>
        </p:txBody>
      </p:sp>
    </p:spTree>
    <p:extLst>
      <p:ext uri="{BB962C8B-B14F-4D97-AF65-F5344CB8AC3E}">
        <p14:creationId xmlns:p14="http://schemas.microsoft.com/office/powerpoint/2010/main" xmlns="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ZUSAMMENFASSUNG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579296" cy="34563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Anspruchsvolles, aber </a:t>
            </a:r>
            <a:r>
              <a:rPr lang="de-DE" sz="4000" b="1" dirty="0">
                <a:solidFill>
                  <a:schemeClr val="tx2">
                    <a:lumMod val="50000"/>
                  </a:schemeClr>
                </a:solidFill>
              </a:rPr>
              <a:t>machbares Studienniveau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Plus am Arbeitsmarkt mit Spanisch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Relativ geringe Kosten und volle Erasmus-Förderung</a:t>
            </a:r>
          </a:p>
          <a:p>
            <a:pPr>
              <a:lnSpc>
                <a:spcPct val="15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Viele studentische Aktivitäten</a:t>
            </a:r>
          </a:p>
        </p:txBody>
      </p:sp>
    </p:spTree>
    <p:extLst>
      <p:ext uri="{BB962C8B-B14F-4D97-AF65-F5344CB8AC3E}">
        <p14:creationId xmlns:p14="http://schemas.microsoft.com/office/powerpoint/2010/main" xmlns="" val="2567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117311" cy="36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AUF NACH GRANADA!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1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WARUM GRANADA?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579296" cy="3816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SPRACHLICHE &amp; INTERKULTURELLE KOMPETENZ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TOP UNIVERSITÄT</a:t>
            </a:r>
          </a:p>
          <a:p>
            <a:pPr>
              <a:lnSpc>
                <a:spcPct val="170000"/>
              </a:lnSpc>
            </a:pPr>
            <a:r>
              <a:rPr lang="de-DE" sz="4000" b="1" dirty="0">
                <a:solidFill>
                  <a:schemeClr val="tx2">
                    <a:lumMod val="50000"/>
                  </a:schemeClr>
                </a:solidFill>
              </a:rPr>
              <a:t>ERASMUS-FÖRDERUNG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STUDENTENFREUNDLICHE STADT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MILDES KLIMA</a:t>
            </a:r>
          </a:p>
          <a:p>
            <a:pPr>
              <a:lnSpc>
                <a:spcPct val="170000"/>
              </a:lnSpc>
            </a:pPr>
            <a:endParaRPr lang="es-ES_tradnl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D:\Bilder\Granada\CIMG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069632" cy="2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UNIVERSIDAD DE GRANADA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528392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</a:rPr>
              <a:t>Gegründet 1531</a:t>
            </a:r>
          </a:p>
          <a:p>
            <a:pPr>
              <a:lnSpc>
                <a:spcPct val="170000"/>
              </a:lnSpc>
            </a:pP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</a:rPr>
              <a:t>70.000 Studenten, 13% internationale</a:t>
            </a:r>
          </a:p>
          <a:p>
            <a:pPr>
              <a:lnSpc>
                <a:spcPct val="150000"/>
              </a:lnSpc>
            </a:pPr>
            <a:r>
              <a:rPr lang="de-DE" sz="3600" b="1" dirty="0" smtClean="0">
                <a:solidFill>
                  <a:schemeClr val="tx2">
                    <a:lumMod val="50000"/>
                  </a:schemeClr>
                </a:solidFill>
              </a:rPr>
              <a:t>Favorit unter Erasmus-Studenten</a:t>
            </a:r>
          </a:p>
          <a:p>
            <a:pPr lvl="1"/>
            <a:r>
              <a:rPr lang="de-DE" sz="3200" b="1" dirty="0" smtClean="0">
                <a:solidFill>
                  <a:schemeClr val="tx2">
                    <a:lumMod val="50000"/>
                  </a:schemeClr>
                </a:solidFill>
              </a:rPr>
              <a:t>2007: Erasmus Programme Gold Star Award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243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8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MODULE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3284216"/>
              </p:ext>
            </p:extLst>
          </p:nvPr>
        </p:nvGraphicFramePr>
        <p:xfrm>
          <a:off x="827584" y="1044804"/>
          <a:ext cx="7416824" cy="530135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{125E5076-3810-47DD-B79F-674D7AD40C01}</a:tableStyleId>
              </a:tblPr>
              <a:tblGrid>
                <a:gridCol w="5976664"/>
                <a:gridCol w="1440160"/>
              </a:tblGrid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GB" sz="2000" u="none" strike="noStrike" dirty="0">
                          <a:effectLst/>
                        </a:rPr>
                        <a:t>Credits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Dirección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Financiera I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3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Contabilidad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de Gestión I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Instrumentos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y Mercados Financieros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Fundamentos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de Dirección y Administración de Empresas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Introducción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a las Operaciones Financieras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Dirección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Financiera II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Contabilidad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de Gestión II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Finanzas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Internacionales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Productos</a:t>
                      </a:r>
                      <a:r>
                        <a:rPr lang="es-ES" sz="2000" u="none" strike="noStrike" baseline="0" dirty="0" smtClean="0">
                          <a:effectLst/>
                          <a:latin typeface="Times New Roman"/>
                          <a:ea typeface="Times New Roman"/>
                        </a:rPr>
                        <a:t> Bancarios y Financieros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 smtClean="0">
                          <a:effectLst/>
                        </a:rPr>
                        <a:t>Auditoría</a:t>
                      </a:r>
                      <a:r>
                        <a:rPr lang="es-ES" sz="2000" u="none" strike="noStrike" baseline="0" dirty="0" smtClean="0">
                          <a:effectLst/>
                        </a:rPr>
                        <a:t> de Estados Financieros</a:t>
                      </a:r>
                      <a:endParaRPr lang="es-ES_tradnl" sz="3200" dirty="0" smtClean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s-ES" sz="2000" u="none" strike="noStrike" dirty="0">
                          <a:effectLst/>
                        </a:rPr>
                        <a:t>6</a:t>
                      </a:r>
                      <a:endParaRPr lang="es-ES_tradnl" sz="32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endParaRPr lang="es-ES_tradnl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PRÜFUNGSFORMEN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579296" cy="35283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Finale Klausur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Evtl. partielle Klausur (freiwillig)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Extraarbeiten und mündliche Mitarbeit können die Note verbessern (bis zu 20%)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53" b="6401"/>
          <a:stretch/>
        </p:blipFill>
        <p:spPr>
          <a:xfrm>
            <a:off x="4644008" y="1594644"/>
            <a:ext cx="4235534" cy="22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ORGANISATORISCHES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564904"/>
            <a:ext cx="8579296" cy="352839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Online-Einschreibung (provisorisch)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Immatrikulation vor Ort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Geduld…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80904"/>
            <a:ext cx="3240360" cy="10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SPANISCHE SPRACHE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2204864"/>
            <a:ext cx="6336704" cy="3672408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Sprachausbildung an der HS Bremen sehr gut</a:t>
            </a:r>
          </a:p>
          <a:p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Sprachkurs vor Ort möglich ( CLM)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7704856" cy="17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83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STUDENTISCHES LEBEN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432048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TÄGLICH AKTIVITÄTEN AN DEN FAKULTÄTEN: Kino, Konzerte, Tanzshows etc.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etliche BARS &amp; DISCOS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MEER und SIERRA NEVADA in 1 Std. erreichbar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kulturelle &amp; touristische Sehenswürdigkeiten</a:t>
            </a:r>
          </a:p>
          <a:p>
            <a:pPr>
              <a:lnSpc>
                <a:spcPct val="150000"/>
              </a:lnSpc>
            </a:pPr>
            <a:r>
              <a:rPr lang="de-DE" sz="2800" b="1" dirty="0" smtClean="0">
                <a:solidFill>
                  <a:schemeClr val="tx2">
                    <a:lumMod val="50000"/>
                  </a:schemeClr>
                </a:solidFill>
              </a:rPr>
              <a:t>Erasmus-Ausflüge</a:t>
            </a:r>
          </a:p>
        </p:txBody>
      </p:sp>
    </p:spTree>
    <p:extLst>
      <p:ext uri="{BB962C8B-B14F-4D97-AF65-F5344CB8AC3E}">
        <p14:creationId xmlns:p14="http://schemas.microsoft.com/office/powerpoint/2010/main" xmlns="" val="3479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980728"/>
            <a:ext cx="5482952" cy="1143000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50000"/>
                  </a:schemeClr>
                </a:solidFill>
              </a:rPr>
              <a:t>WOHNEN</a:t>
            </a:r>
            <a:endParaRPr lang="es-ES_tradn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718148"/>
            <a:ext cx="8712968" cy="39604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Wohnungssuche am besten vor Ort!</a:t>
            </a:r>
          </a:p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Eigene Wohnung: ab 400 €</a:t>
            </a:r>
          </a:p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WG: 150-300 € inkl. Nebenkosten</a:t>
            </a:r>
          </a:p>
          <a:p>
            <a:pPr>
              <a:lnSpc>
                <a:spcPct val="170000"/>
              </a:lnSpc>
            </a:pPr>
            <a:r>
              <a:rPr lang="de-DE" sz="4500" b="1" dirty="0" smtClean="0">
                <a:solidFill>
                  <a:schemeClr val="tx2">
                    <a:lumMod val="50000"/>
                  </a:schemeClr>
                </a:solidFill>
              </a:rPr>
              <a:t>Studentenwohnheim: ab 600 € inkl. Vollpension</a:t>
            </a:r>
          </a:p>
          <a:p>
            <a:pPr>
              <a:lnSpc>
                <a:spcPct val="170000"/>
              </a:lnSpc>
            </a:pPr>
            <a:r>
              <a:rPr lang="de-DE" sz="4000" b="1" dirty="0" smtClean="0">
                <a:solidFill>
                  <a:schemeClr val="tx2">
                    <a:lumMod val="50000"/>
                  </a:schemeClr>
                </a:solidFill>
              </a:rPr>
              <a:t>Zentrum aus allen Stadtteilen in 30 Min. zu Fuß zu erreichen</a:t>
            </a:r>
          </a:p>
          <a:p>
            <a:pPr marL="0" indent="0">
              <a:lnSpc>
                <a:spcPct val="170000"/>
              </a:lnSpc>
              <a:buNone/>
            </a:pPr>
            <a:endParaRPr lang="de-DE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endParaRPr lang="de-DE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Bilder\Granada\CIMG0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65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Bildschirmpräsentation (4:3)</PresentationFormat>
  <Paragraphs>77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STUDIEREN IN GRANADA</vt:lpstr>
      <vt:lpstr>WARUM GRANADA?</vt:lpstr>
      <vt:lpstr>UNIVERSIDAD DE GRANADA</vt:lpstr>
      <vt:lpstr>MODULE</vt:lpstr>
      <vt:lpstr>PRÜFUNGSFORMEN</vt:lpstr>
      <vt:lpstr>ORGANISATORISCHES</vt:lpstr>
      <vt:lpstr>SPANISCHE SPRACHE</vt:lpstr>
      <vt:lpstr>STUDENTISCHES LEBEN</vt:lpstr>
      <vt:lpstr>WOHNEN</vt:lpstr>
      <vt:lpstr>LEBENSKOSTEN</vt:lpstr>
      <vt:lpstr>ZUSAMMENFASSUNG</vt:lpstr>
      <vt:lpstr>AUF NACH GRANADA!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 IN GRANADA</dc:title>
  <dc:creator>admin</dc:creator>
  <cp:lastModifiedBy>Rebecca</cp:lastModifiedBy>
  <cp:revision>28</cp:revision>
  <dcterms:created xsi:type="dcterms:W3CDTF">2010-11-07T19:08:16Z</dcterms:created>
  <dcterms:modified xsi:type="dcterms:W3CDTF">2014-12-15T20:18:48Z</dcterms:modified>
</cp:coreProperties>
</file>