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sldIdLst>
    <p:sldId id="256" r:id="rId2"/>
    <p:sldId id="257" r:id="rId3"/>
    <p:sldId id="258" r:id="rId4"/>
    <p:sldId id="259" r:id="rId5"/>
    <p:sldId id="271" r:id="rId6"/>
    <p:sldId id="264" r:id="rId7"/>
    <p:sldId id="260" r:id="rId8"/>
    <p:sldId id="268" r:id="rId9"/>
    <p:sldId id="266" r:id="rId10"/>
    <p:sldId id="274" r:id="rId11"/>
    <p:sldId id="275" r:id="rId12"/>
    <p:sldId id="273" r:id="rId13"/>
    <p:sldId id="261" r:id="rId14"/>
    <p:sldId id="262" r:id="rId15"/>
    <p:sldId id="272" r:id="rId16"/>
    <p:sldId id="263" r:id="rId17"/>
    <p:sldId id="267" r:id="rId18"/>
    <p:sldId id="265" r:id="rId19"/>
    <p:sldId id="269" r:id="rId2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EFBF"/>
    <a:srgbClr val="E9CB86"/>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71917"/>
  </p:normalViewPr>
  <p:slideViewPr>
    <p:cSldViewPr snapToGrid="0" snapToObjects="1">
      <p:cViewPr varScale="1">
        <p:scale>
          <a:sx n="62" d="100"/>
          <a:sy n="62" d="100"/>
        </p:scale>
        <p:origin x="196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75B08F-F302-7644-97FA-FADBDF5B62DA}" type="datetimeFigureOut">
              <a:rPr lang="es-ES_tradnl" smtClean="0"/>
              <a:t>12/12/19</a:t>
            </a:fld>
            <a:endParaRPr lang="es-ES_tradnl"/>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s-ES_tradnl"/>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06C781-36AA-B640-96D7-C63B0BBED24A}" type="slidenum">
              <a:rPr lang="es-ES_tradnl" smtClean="0"/>
              <a:t>‹Nr.›</a:t>
            </a:fld>
            <a:endParaRPr lang="es-ES_tradnl"/>
          </a:p>
        </p:txBody>
      </p:sp>
    </p:spTree>
    <p:extLst>
      <p:ext uri="{BB962C8B-B14F-4D97-AF65-F5344CB8AC3E}">
        <p14:creationId xmlns:p14="http://schemas.microsoft.com/office/powerpoint/2010/main" val="1345102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dirty="0"/>
          </a:p>
        </p:txBody>
      </p:sp>
      <p:sp>
        <p:nvSpPr>
          <p:cNvPr id="4" name="Foliennummernplatzhalter 3"/>
          <p:cNvSpPr>
            <a:spLocks noGrp="1"/>
          </p:cNvSpPr>
          <p:nvPr>
            <p:ph type="sldNum" sz="quarter" idx="5"/>
          </p:nvPr>
        </p:nvSpPr>
        <p:spPr/>
        <p:txBody>
          <a:bodyPr/>
          <a:lstStyle/>
          <a:p>
            <a:fld id="{1D06C781-36AA-B640-96D7-C63B0BBED24A}" type="slidenum">
              <a:rPr lang="es-ES_tradnl" smtClean="0"/>
              <a:t>2</a:t>
            </a:fld>
            <a:endParaRPr lang="es-ES_tradnl"/>
          </a:p>
        </p:txBody>
      </p:sp>
    </p:spTree>
    <p:extLst>
      <p:ext uri="{BB962C8B-B14F-4D97-AF65-F5344CB8AC3E}">
        <p14:creationId xmlns:p14="http://schemas.microsoft.com/office/powerpoint/2010/main" val="444341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_tradnl" dirty="0"/>
              <a:t>DN = Deutsche Note </a:t>
            </a:r>
          </a:p>
          <a:p>
            <a:r>
              <a:rPr lang="es-ES_tradnl" dirty="0"/>
              <a:t>SN = </a:t>
            </a:r>
            <a:r>
              <a:rPr lang="es-ES_tradnl" dirty="0" err="1"/>
              <a:t>Spanische</a:t>
            </a:r>
            <a:r>
              <a:rPr lang="es-ES_tradnl" dirty="0"/>
              <a:t> Note </a:t>
            </a:r>
          </a:p>
        </p:txBody>
      </p:sp>
      <p:sp>
        <p:nvSpPr>
          <p:cNvPr id="4" name="Foliennummernplatzhalter 3"/>
          <p:cNvSpPr>
            <a:spLocks noGrp="1"/>
          </p:cNvSpPr>
          <p:nvPr>
            <p:ph type="sldNum" sz="quarter" idx="5"/>
          </p:nvPr>
        </p:nvSpPr>
        <p:spPr/>
        <p:txBody>
          <a:bodyPr/>
          <a:lstStyle/>
          <a:p>
            <a:fld id="{1D06C781-36AA-B640-96D7-C63B0BBED24A}" type="slidenum">
              <a:rPr lang="es-ES_tradnl" smtClean="0"/>
              <a:t>11</a:t>
            </a:fld>
            <a:endParaRPr lang="es-ES_tradnl"/>
          </a:p>
        </p:txBody>
      </p:sp>
    </p:spTree>
    <p:extLst>
      <p:ext uri="{BB962C8B-B14F-4D97-AF65-F5344CB8AC3E}">
        <p14:creationId xmlns:p14="http://schemas.microsoft.com/office/powerpoint/2010/main" val="2567812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_tradnl" dirty="0" err="1"/>
              <a:t>Prinzipiell</a:t>
            </a:r>
            <a:r>
              <a:rPr lang="es-ES_tradnl" dirty="0"/>
              <a:t> </a:t>
            </a:r>
            <a:r>
              <a:rPr lang="es-ES_tradnl" dirty="0" err="1"/>
              <a:t>können</a:t>
            </a:r>
            <a:r>
              <a:rPr lang="es-ES_tradnl" dirty="0"/>
              <a:t> </a:t>
            </a:r>
            <a:r>
              <a:rPr lang="es-ES_tradnl" dirty="0" err="1"/>
              <a:t>während</a:t>
            </a:r>
            <a:r>
              <a:rPr lang="es-ES_tradnl" dirty="0"/>
              <a:t> des </a:t>
            </a:r>
            <a:r>
              <a:rPr lang="es-ES_tradnl" dirty="0" err="1"/>
              <a:t>Studiums</a:t>
            </a:r>
            <a:r>
              <a:rPr lang="es-ES_tradnl" dirty="0"/>
              <a:t> </a:t>
            </a:r>
            <a:r>
              <a:rPr lang="es-ES_tradnl" dirty="0" err="1"/>
              <a:t>sowohl</a:t>
            </a:r>
            <a:r>
              <a:rPr lang="es-ES_tradnl" dirty="0"/>
              <a:t> in Bremen </a:t>
            </a:r>
            <a:r>
              <a:rPr lang="es-ES_tradnl" dirty="0" err="1"/>
              <a:t>als</a:t>
            </a:r>
            <a:r>
              <a:rPr lang="es-ES_tradnl" dirty="0"/>
              <a:t> </a:t>
            </a:r>
            <a:r>
              <a:rPr lang="es-ES_tradnl" dirty="0" err="1"/>
              <a:t>auch</a:t>
            </a:r>
            <a:r>
              <a:rPr lang="es-ES_tradnl" dirty="0"/>
              <a:t> in Granada </a:t>
            </a:r>
            <a:r>
              <a:rPr lang="es-ES_tradnl" dirty="0" err="1"/>
              <a:t>zusätzliche</a:t>
            </a:r>
            <a:r>
              <a:rPr lang="es-ES_tradnl" dirty="0"/>
              <a:t> </a:t>
            </a:r>
            <a:r>
              <a:rPr lang="es-ES_tradnl" dirty="0" err="1"/>
              <a:t>Kurse</a:t>
            </a:r>
            <a:r>
              <a:rPr lang="es-ES_tradnl" dirty="0"/>
              <a:t> </a:t>
            </a:r>
            <a:r>
              <a:rPr lang="es-ES_tradnl" dirty="0" err="1"/>
              <a:t>belegt</a:t>
            </a:r>
            <a:r>
              <a:rPr lang="es-ES_tradnl" dirty="0"/>
              <a:t> </a:t>
            </a:r>
            <a:r>
              <a:rPr lang="es-ES_tradnl" dirty="0" err="1"/>
              <a:t>werden</a:t>
            </a:r>
            <a:r>
              <a:rPr lang="es-ES_tradnl" dirty="0"/>
              <a:t>. Die </a:t>
            </a:r>
            <a:r>
              <a:rPr lang="es-ES_tradnl" dirty="0" err="1"/>
              <a:t>Frage</a:t>
            </a:r>
            <a:r>
              <a:rPr lang="es-ES_tradnl" dirty="0"/>
              <a:t> </a:t>
            </a:r>
            <a:r>
              <a:rPr lang="es-ES_tradnl" dirty="0" err="1"/>
              <a:t>ist</a:t>
            </a:r>
            <a:r>
              <a:rPr lang="es-ES_tradnl" dirty="0"/>
              <a:t>, </a:t>
            </a:r>
            <a:r>
              <a:rPr lang="es-ES_tradnl" dirty="0" err="1"/>
              <a:t>welche</a:t>
            </a:r>
            <a:r>
              <a:rPr lang="es-ES_tradnl" dirty="0"/>
              <a:t> ECTS </a:t>
            </a:r>
            <a:r>
              <a:rPr lang="es-ES_tradnl" dirty="0" err="1"/>
              <a:t>dann</a:t>
            </a:r>
            <a:r>
              <a:rPr lang="es-ES_tradnl" dirty="0"/>
              <a:t> </a:t>
            </a:r>
            <a:r>
              <a:rPr lang="es-ES_tradnl" dirty="0" err="1"/>
              <a:t>letztendlich</a:t>
            </a:r>
            <a:r>
              <a:rPr lang="es-ES_tradnl" dirty="0"/>
              <a:t> von der UGR </a:t>
            </a:r>
            <a:r>
              <a:rPr lang="es-ES_tradnl" dirty="0" err="1"/>
              <a:t>anerkannt</a:t>
            </a:r>
            <a:r>
              <a:rPr lang="es-ES_tradnl" dirty="0"/>
              <a:t> </a:t>
            </a:r>
            <a:r>
              <a:rPr lang="es-ES_tradnl" dirty="0" err="1"/>
              <a:t>werden</a:t>
            </a:r>
            <a:r>
              <a:rPr lang="es-ES_tradnl" dirty="0"/>
              <a:t>, </a:t>
            </a:r>
            <a:r>
              <a:rPr lang="es-ES_tradnl" dirty="0" err="1"/>
              <a:t>sodass</a:t>
            </a:r>
            <a:r>
              <a:rPr lang="es-ES_tradnl" dirty="0"/>
              <a:t> diese den </a:t>
            </a:r>
            <a:r>
              <a:rPr lang="es-ES_tradnl" dirty="0" err="1"/>
              <a:t>Bachelor</a:t>
            </a:r>
            <a:r>
              <a:rPr lang="es-ES_tradnl" dirty="0"/>
              <a:t> </a:t>
            </a:r>
            <a:r>
              <a:rPr lang="es-ES_tradnl" dirty="0" err="1"/>
              <a:t>ausstellt</a:t>
            </a:r>
            <a:r>
              <a:rPr lang="es-ES_tradnl" dirty="0"/>
              <a:t>. </a:t>
            </a:r>
          </a:p>
        </p:txBody>
      </p:sp>
      <p:sp>
        <p:nvSpPr>
          <p:cNvPr id="4" name="Foliennummernplatzhalter 3"/>
          <p:cNvSpPr>
            <a:spLocks noGrp="1"/>
          </p:cNvSpPr>
          <p:nvPr>
            <p:ph type="sldNum" sz="quarter" idx="5"/>
          </p:nvPr>
        </p:nvSpPr>
        <p:spPr/>
        <p:txBody>
          <a:bodyPr/>
          <a:lstStyle/>
          <a:p>
            <a:fld id="{1D06C781-36AA-B640-96D7-C63B0BBED24A}" type="slidenum">
              <a:rPr lang="es-ES_tradnl" smtClean="0"/>
              <a:t>12</a:t>
            </a:fld>
            <a:endParaRPr lang="es-ES_tradnl"/>
          </a:p>
        </p:txBody>
      </p:sp>
    </p:spTree>
    <p:extLst>
      <p:ext uri="{BB962C8B-B14F-4D97-AF65-F5344CB8AC3E}">
        <p14:creationId xmlns:p14="http://schemas.microsoft.com/office/powerpoint/2010/main" val="922130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_tradnl" dirty="0" err="1"/>
              <a:t>Im</a:t>
            </a:r>
            <a:r>
              <a:rPr lang="es-ES_tradnl" dirty="0"/>
              <a:t> </a:t>
            </a:r>
            <a:r>
              <a:rPr lang="es-ES_tradnl" dirty="0" err="1"/>
              <a:t>Groben</a:t>
            </a:r>
            <a:r>
              <a:rPr lang="es-ES_tradnl" dirty="0"/>
              <a:t> </a:t>
            </a:r>
            <a:r>
              <a:rPr lang="es-ES_tradnl" dirty="0" err="1"/>
              <a:t>und</a:t>
            </a:r>
            <a:r>
              <a:rPr lang="es-ES_tradnl" dirty="0"/>
              <a:t> </a:t>
            </a:r>
            <a:r>
              <a:rPr lang="es-ES_tradnl" dirty="0" err="1"/>
              <a:t>Ganzen</a:t>
            </a:r>
            <a:r>
              <a:rPr lang="es-ES_tradnl" dirty="0"/>
              <a:t> </a:t>
            </a:r>
            <a:r>
              <a:rPr lang="es-ES_tradnl" dirty="0" err="1"/>
              <a:t>bekommt</a:t>
            </a:r>
            <a:r>
              <a:rPr lang="es-ES_tradnl" dirty="0"/>
              <a:t> </a:t>
            </a:r>
            <a:r>
              <a:rPr lang="es-ES_tradnl" dirty="0" err="1"/>
              <a:t>man</a:t>
            </a:r>
            <a:r>
              <a:rPr lang="es-ES_tradnl" dirty="0"/>
              <a:t> die </a:t>
            </a:r>
            <a:r>
              <a:rPr lang="es-ES_tradnl" dirty="0" err="1"/>
              <a:t>gängigen</a:t>
            </a:r>
            <a:r>
              <a:rPr lang="es-ES_tradnl" dirty="0"/>
              <a:t> </a:t>
            </a:r>
            <a:r>
              <a:rPr lang="es-ES_tradnl" dirty="0" err="1"/>
              <a:t>Lebensmittel</a:t>
            </a:r>
            <a:r>
              <a:rPr lang="es-ES_tradnl" dirty="0"/>
              <a:t> in </a:t>
            </a:r>
            <a:r>
              <a:rPr lang="es-ES_tradnl" dirty="0" err="1"/>
              <a:t>Spanien</a:t>
            </a:r>
            <a:r>
              <a:rPr lang="es-ES_tradnl" dirty="0"/>
              <a:t> </a:t>
            </a:r>
            <a:r>
              <a:rPr lang="es-ES_tradnl" dirty="0" err="1"/>
              <a:t>auch</a:t>
            </a:r>
            <a:r>
              <a:rPr lang="es-ES_tradnl" dirty="0"/>
              <a:t>. </a:t>
            </a:r>
            <a:r>
              <a:rPr lang="es-ES_tradnl" dirty="0" err="1"/>
              <a:t>Dadurch</a:t>
            </a:r>
            <a:r>
              <a:rPr lang="es-ES_tradnl" dirty="0"/>
              <a:t> </a:t>
            </a:r>
            <a:r>
              <a:rPr lang="es-ES_tradnl" dirty="0" err="1"/>
              <a:t>dass</a:t>
            </a:r>
            <a:r>
              <a:rPr lang="es-ES_tradnl" dirty="0"/>
              <a:t> es </a:t>
            </a:r>
            <a:r>
              <a:rPr lang="es-ES_tradnl" dirty="0" err="1"/>
              <a:t>Lidl</a:t>
            </a:r>
            <a:r>
              <a:rPr lang="es-ES_tradnl" dirty="0"/>
              <a:t> </a:t>
            </a:r>
            <a:r>
              <a:rPr lang="es-ES_tradnl" dirty="0" err="1"/>
              <a:t>und</a:t>
            </a:r>
            <a:r>
              <a:rPr lang="es-ES_tradnl" dirty="0"/>
              <a:t> </a:t>
            </a:r>
            <a:r>
              <a:rPr lang="es-ES_tradnl" dirty="0" err="1"/>
              <a:t>Aldi</a:t>
            </a:r>
            <a:r>
              <a:rPr lang="es-ES_tradnl" dirty="0"/>
              <a:t> </a:t>
            </a:r>
            <a:r>
              <a:rPr lang="es-ES_tradnl" dirty="0" err="1"/>
              <a:t>gibt</a:t>
            </a:r>
            <a:r>
              <a:rPr lang="es-ES_tradnl" dirty="0"/>
              <a:t> </a:t>
            </a:r>
            <a:r>
              <a:rPr lang="es-ES_tradnl" dirty="0" err="1"/>
              <a:t>bekommt</a:t>
            </a:r>
            <a:r>
              <a:rPr lang="es-ES_tradnl" dirty="0"/>
              <a:t> </a:t>
            </a:r>
            <a:r>
              <a:rPr lang="es-ES_tradnl" dirty="0" err="1"/>
              <a:t>man</a:t>
            </a:r>
            <a:r>
              <a:rPr lang="es-ES_tradnl" dirty="0"/>
              <a:t> </a:t>
            </a:r>
            <a:r>
              <a:rPr lang="es-ES_tradnl" dirty="0" err="1"/>
              <a:t>auch</a:t>
            </a:r>
            <a:r>
              <a:rPr lang="es-ES_tradnl" dirty="0"/>
              <a:t> </a:t>
            </a:r>
            <a:r>
              <a:rPr lang="es-ES_tradnl" dirty="0" err="1"/>
              <a:t>sehr</a:t>
            </a:r>
            <a:r>
              <a:rPr lang="es-ES_tradnl" dirty="0"/>
              <a:t> </a:t>
            </a:r>
            <a:r>
              <a:rPr lang="es-ES_tradnl" dirty="0" err="1"/>
              <a:t>deutsche</a:t>
            </a:r>
            <a:r>
              <a:rPr lang="es-ES_tradnl" dirty="0"/>
              <a:t> </a:t>
            </a:r>
            <a:r>
              <a:rPr lang="es-ES_tradnl" dirty="0" err="1"/>
              <a:t>Produkte</a:t>
            </a:r>
            <a:r>
              <a:rPr lang="es-ES_tradnl" dirty="0"/>
              <a:t>. </a:t>
            </a:r>
          </a:p>
          <a:p>
            <a:r>
              <a:rPr lang="es-ES_tradnl" dirty="0"/>
              <a:t>Die </a:t>
            </a:r>
            <a:r>
              <a:rPr lang="es-ES_tradnl" dirty="0" err="1"/>
              <a:t>Stadt</a:t>
            </a:r>
            <a:r>
              <a:rPr lang="es-ES_tradnl" dirty="0"/>
              <a:t> Granada </a:t>
            </a:r>
            <a:r>
              <a:rPr lang="es-ES_tradnl" dirty="0" err="1"/>
              <a:t>ist</a:t>
            </a:r>
            <a:r>
              <a:rPr lang="es-ES_tradnl" dirty="0"/>
              <a:t> </a:t>
            </a:r>
            <a:r>
              <a:rPr lang="es-ES_tradnl" dirty="0" err="1"/>
              <a:t>historisch</a:t>
            </a:r>
            <a:r>
              <a:rPr lang="es-ES_tradnl" dirty="0"/>
              <a:t> von der </a:t>
            </a:r>
            <a:r>
              <a:rPr lang="es-ES_tradnl" dirty="0" err="1"/>
              <a:t>arabischen</a:t>
            </a:r>
            <a:r>
              <a:rPr lang="es-ES_tradnl" dirty="0"/>
              <a:t> </a:t>
            </a:r>
            <a:r>
              <a:rPr lang="es-ES_tradnl" dirty="0" err="1"/>
              <a:t>Kultur</a:t>
            </a:r>
            <a:r>
              <a:rPr lang="es-ES_tradnl" dirty="0"/>
              <a:t> </a:t>
            </a:r>
            <a:r>
              <a:rPr lang="es-ES_tradnl" dirty="0" err="1"/>
              <a:t>geprägt</a:t>
            </a:r>
            <a:r>
              <a:rPr lang="es-ES_tradnl" dirty="0"/>
              <a:t>, </a:t>
            </a:r>
            <a:r>
              <a:rPr lang="es-ES_tradnl" dirty="0" err="1"/>
              <a:t>was</a:t>
            </a:r>
            <a:r>
              <a:rPr lang="es-ES_tradnl" dirty="0"/>
              <a:t> </a:t>
            </a:r>
            <a:r>
              <a:rPr lang="es-ES_tradnl" dirty="0" err="1"/>
              <a:t>sich</a:t>
            </a:r>
            <a:r>
              <a:rPr lang="es-ES_tradnl" dirty="0"/>
              <a:t> </a:t>
            </a:r>
            <a:r>
              <a:rPr lang="es-ES_tradnl" dirty="0" err="1"/>
              <a:t>natürlich</a:t>
            </a:r>
            <a:r>
              <a:rPr lang="es-ES_tradnl" dirty="0"/>
              <a:t> </a:t>
            </a:r>
            <a:r>
              <a:rPr lang="es-ES_tradnl" dirty="0" err="1"/>
              <a:t>auch</a:t>
            </a:r>
            <a:r>
              <a:rPr lang="es-ES_tradnl" dirty="0"/>
              <a:t> in der </a:t>
            </a:r>
            <a:r>
              <a:rPr lang="es-ES_tradnl" dirty="0" err="1"/>
              <a:t>Gastronomie</a:t>
            </a:r>
            <a:r>
              <a:rPr lang="es-ES_tradnl" dirty="0"/>
              <a:t> </a:t>
            </a:r>
            <a:r>
              <a:rPr lang="es-ES_tradnl" dirty="0" err="1"/>
              <a:t>niederschlägt</a:t>
            </a:r>
            <a:r>
              <a:rPr lang="es-ES_tradnl" dirty="0"/>
              <a:t>. </a:t>
            </a:r>
            <a:r>
              <a:rPr lang="es-ES_tradnl" dirty="0" err="1"/>
              <a:t>Dadurch</a:t>
            </a:r>
            <a:r>
              <a:rPr lang="es-ES_tradnl" dirty="0"/>
              <a:t> </a:t>
            </a:r>
            <a:r>
              <a:rPr lang="es-ES_tradnl" dirty="0" err="1"/>
              <a:t>besteht</a:t>
            </a:r>
            <a:r>
              <a:rPr lang="es-ES_tradnl" dirty="0"/>
              <a:t> </a:t>
            </a:r>
            <a:r>
              <a:rPr lang="es-ES_tradnl" dirty="0" err="1"/>
              <a:t>ein</a:t>
            </a:r>
            <a:r>
              <a:rPr lang="es-ES_tradnl" dirty="0"/>
              <a:t> </a:t>
            </a:r>
            <a:r>
              <a:rPr lang="es-ES_tradnl" dirty="0" err="1"/>
              <a:t>sehr</a:t>
            </a:r>
            <a:r>
              <a:rPr lang="es-ES_tradnl" dirty="0"/>
              <a:t> </a:t>
            </a:r>
            <a:r>
              <a:rPr lang="es-ES_tradnl" dirty="0" err="1"/>
              <a:t>breites</a:t>
            </a:r>
            <a:r>
              <a:rPr lang="es-ES_tradnl" dirty="0"/>
              <a:t> </a:t>
            </a:r>
            <a:r>
              <a:rPr lang="es-ES_tradnl" dirty="0" err="1"/>
              <a:t>Angebot</a:t>
            </a:r>
            <a:r>
              <a:rPr lang="es-ES_tradnl" dirty="0"/>
              <a:t> </a:t>
            </a:r>
            <a:r>
              <a:rPr lang="es-ES_tradnl" dirty="0" err="1"/>
              <a:t>an</a:t>
            </a:r>
            <a:r>
              <a:rPr lang="es-ES_tradnl" dirty="0"/>
              <a:t> Restaurants etc. </a:t>
            </a:r>
          </a:p>
        </p:txBody>
      </p:sp>
      <p:sp>
        <p:nvSpPr>
          <p:cNvPr id="4" name="Foliennummernplatzhalter 3"/>
          <p:cNvSpPr>
            <a:spLocks noGrp="1"/>
          </p:cNvSpPr>
          <p:nvPr>
            <p:ph type="sldNum" sz="quarter" idx="5"/>
          </p:nvPr>
        </p:nvSpPr>
        <p:spPr/>
        <p:txBody>
          <a:bodyPr/>
          <a:lstStyle/>
          <a:p>
            <a:fld id="{1D06C781-36AA-B640-96D7-C63B0BBED24A}" type="slidenum">
              <a:rPr lang="es-ES_tradnl" smtClean="0"/>
              <a:t>13</a:t>
            </a:fld>
            <a:endParaRPr lang="es-ES_tradnl"/>
          </a:p>
        </p:txBody>
      </p:sp>
    </p:spTree>
    <p:extLst>
      <p:ext uri="{BB962C8B-B14F-4D97-AF65-F5344CB8AC3E}">
        <p14:creationId xmlns:p14="http://schemas.microsoft.com/office/powerpoint/2010/main" val="2819635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_tradnl" dirty="0"/>
              <a:t>Es </a:t>
            </a:r>
            <a:r>
              <a:rPr lang="es-ES_tradnl" dirty="0" err="1"/>
              <a:t>ist</a:t>
            </a:r>
            <a:r>
              <a:rPr lang="es-ES_tradnl" dirty="0"/>
              <a:t> </a:t>
            </a:r>
            <a:r>
              <a:rPr lang="es-ES_tradnl" dirty="0" err="1"/>
              <a:t>üblich</a:t>
            </a:r>
            <a:r>
              <a:rPr lang="es-ES_tradnl" dirty="0"/>
              <a:t> die </a:t>
            </a:r>
            <a:r>
              <a:rPr lang="es-ES_tradnl" dirty="0" err="1"/>
              <a:t>Miete</a:t>
            </a:r>
            <a:r>
              <a:rPr lang="es-ES_tradnl" dirty="0"/>
              <a:t> </a:t>
            </a:r>
            <a:r>
              <a:rPr lang="es-ES_tradnl" dirty="0" err="1"/>
              <a:t>monatlich</a:t>
            </a:r>
            <a:r>
              <a:rPr lang="es-ES_tradnl" dirty="0"/>
              <a:t> in Bar </a:t>
            </a:r>
            <a:r>
              <a:rPr lang="es-ES_tradnl" dirty="0" err="1"/>
              <a:t>zu</a:t>
            </a:r>
            <a:r>
              <a:rPr lang="es-ES_tradnl" dirty="0"/>
              <a:t> </a:t>
            </a:r>
            <a:r>
              <a:rPr lang="es-ES_tradnl" dirty="0" err="1"/>
              <a:t>zahlen</a:t>
            </a:r>
            <a:r>
              <a:rPr lang="es-ES_tradnl" dirty="0"/>
              <a:t>. </a:t>
            </a:r>
          </a:p>
          <a:p>
            <a:r>
              <a:rPr lang="es-ES_tradnl" dirty="0"/>
              <a:t>Es </a:t>
            </a:r>
            <a:r>
              <a:rPr lang="es-ES_tradnl" dirty="0" err="1"/>
              <a:t>gibt</a:t>
            </a:r>
            <a:r>
              <a:rPr lang="es-ES_tradnl" dirty="0"/>
              <a:t> </a:t>
            </a:r>
            <a:r>
              <a:rPr lang="es-ES_tradnl" dirty="0" err="1"/>
              <a:t>sehr</a:t>
            </a:r>
            <a:r>
              <a:rPr lang="es-ES_tradnl" dirty="0"/>
              <a:t> </a:t>
            </a:r>
            <a:r>
              <a:rPr lang="es-ES_tradnl" dirty="0" err="1"/>
              <a:t>viele</a:t>
            </a:r>
            <a:r>
              <a:rPr lang="es-ES_tradnl" dirty="0"/>
              <a:t> </a:t>
            </a:r>
            <a:r>
              <a:rPr lang="es-ES_tradnl" dirty="0" err="1"/>
              <a:t>alte</a:t>
            </a:r>
            <a:r>
              <a:rPr lang="es-ES_tradnl" dirty="0"/>
              <a:t> </a:t>
            </a:r>
            <a:r>
              <a:rPr lang="es-ES_tradnl" dirty="0" err="1"/>
              <a:t>Gebäude</a:t>
            </a:r>
            <a:r>
              <a:rPr lang="es-ES_tradnl" dirty="0"/>
              <a:t>, die </a:t>
            </a:r>
            <a:r>
              <a:rPr lang="es-ES_tradnl" dirty="0" err="1"/>
              <a:t>keine</a:t>
            </a:r>
            <a:r>
              <a:rPr lang="es-ES_tradnl" dirty="0"/>
              <a:t> “</a:t>
            </a:r>
            <a:r>
              <a:rPr lang="es-ES_tradnl" dirty="0" err="1"/>
              <a:t>dichten</a:t>
            </a:r>
            <a:r>
              <a:rPr lang="es-ES_tradnl" dirty="0"/>
              <a:t>” </a:t>
            </a:r>
            <a:r>
              <a:rPr lang="es-ES_tradnl" dirty="0" err="1"/>
              <a:t>Fenster</a:t>
            </a:r>
            <a:r>
              <a:rPr lang="es-ES_tradnl" dirty="0"/>
              <a:t> </a:t>
            </a:r>
            <a:r>
              <a:rPr lang="es-ES_tradnl" dirty="0" err="1"/>
              <a:t>haben</a:t>
            </a:r>
            <a:r>
              <a:rPr lang="es-ES_tradnl" dirty="0"/>
              <a:t> </a:t>
            </a:r>
            <a:r>
              <a:rPr lang="es-ES_tradnl" dirty="0" err="1"/>
              <a:t>und</a:t>
            </a:r>
            <a:r>
              <a:rPr lang="es-ES_tradnl" dirty="0"/>
              <a:t> </a:t>
            </a:r>
            <a:r>
              <a:rPr lang="es-ES_tradnl" dirty="0" err="1"/>
              <a:t>keine</a:t>
            </a:r>
            <a:r>
              <a:rPr lang="es-ES_tradnl" dirty="0"/>
              <a:t> </a:t>
            </a:r>
            <a:r>
              <a:rPr lang="es-ES_tradnl" dirty="0" err="1"/>
              <a:t>installierte</a:t>
            </a:r>
            <a:r>
              <a:rPr lang="es-ES_tradnl" dirty="0"/>
              <a:t> </a:t>
            </a:r>
            <a:r>
              <a:rPr lang="es-ES_tradnl" dirty="0" err="1"/>
              <a:t>Heizung</a:t>
            </a:r>
            <a:r>
              <a:rPr lang="es-ES_tradnl" dirty="0"/>
              <a:t>, </a:t>
            </a:r>
            <a:r>
              <a:rPr lang="es-ES_tradnl" dirty="0" err="1"/>
              <a:t>daher</a:t>
            </a:r>
            <a:r>
              <a:rPr lang="es-ES_tradnl" dirty="0"/>
              <a:t> </a:t>
            </a:r>
            <a:r>
              <a:rPr lang="es-ES_tradnl" dirty="0" err="1"/>
              <a:t>wird</a:t>
            </a:r>
            <a:r>
              <a:rPr lang="es-ES_tradnl" dirty="0"/>
              <a:t> es </a:t>
            </a:r>
            <a:r>
              <a:rPr lang="es-ES_tradnl" dirty="0" err="1"/>
              <a:t>schnell</a:t>
            </a:r>
            <a:r>
              <a:rPr lang="es-ES_tradnl" dirty="0"/>
              <a:t> </a:t>
            </a:r>
            <a:r>
              <a:rPr lang="es-ES_tradnl" dirty="0" err="1"/>
              <a:t>kalt</a:t>
            </a:r>
            <a:r>
              <a:rPr lang="es-ES_tradnl" dirty="0"/>
              <a:t> (</a:t>
            </a:r>
            <a:r>
              <a:rPr lang="es-ES_tradnl" dirty="0" err="1"/>
              <a:t>vor</a:t>
            </a:r>
            <a:r>
              <a:rPr lang="es-ES_tradnl" dirty="0"/>
              <a:t> </a:t>
            </a:r>
            <a:r>
              <a:rPr lang="es-ES_tradnl" dirty="0" err="1"/>
              <a:t>allem</a:t>
            </a:r>
            <a:r>
              <a:rPr lang="es-ES_tradnl" dirty="0"/>
              <a:t> </a:t>
            </a:r>
            <a:r>
              <a:rPr lang="es-ES_tradnl" dirty="0" err="1"/>
              <a:t>auf</a:t>
            </a:r>
            <a:r>
              <a:rPr lang="es-ES_tradnl" dirty="0"/>
              <a:t> </a:t>
            </a:r>
            <a:r>
              <a:rPr lang="es-ES_tradnl" dirty="0" err="1"/>
              <a:t>dem</a:t>
            </a:r>
            <a:r>
              <a:rPr lang="es-ES_tradnl" dirty="0"/>
              <a:t> </a:t>
            </a:r>
            <a:r>
              <a:rPr lang="es-ES_tradnl" dirty="0" err="1"/>
              <a:t>typischen</a:t>
            </a:r>
            <a:r>
              <a:rPr lang="es-ES_tradnl" dirty="0"/>
              <a:t> </a:t>
            </a:r>
            <a:r>
              <a:rPr lang="es-ES_tradnl" dirty="0" err="1"/>
              <a:t>spanischen</a:t>
            </a:r>
            <a:r>
              <a:rPr lang="es-ES_tradnl" dirty="0"/>
              <a:t> </a:t>
            </a:r>
            <a:r>
              <a:rPr lang="es-ES_tradnl" dirty="0" err="1"/>
              <a:t>Steinboden</a:t>
            </a:r>
            <a:r>
              <a:rPr lang="es-ES_tradnl" dirty="0"/>
              <a:t>). </a:t>
            </a:r>
            <a:r>
              <a:rPr lang="es-ES_tradnl" dirty="0" err="1"/>
              <a:t>Also</a:t>
            </a:r>
            <a:r>
              <a:rPr lang="es-ES_tradnl" dirty="0"/>
              <a:t> </a:t>
            </a:r>
            <a:r>
              <a:rPr lang="es-ES_tradnl" dirty="0" err="1"/>
              <a:t>genug</a:t>
            </a:r>
            <a:r>
              <a:rPr lang="es-ES_tradnl" dirty="0"/>
              <a:t> </a:t>
            </a:r>
            <a:r>
              <a:rPr lang="es-ES_tradnl" dirty="0" err="1"/>
              <a:t>warme</a:t>
            </a:r>
            <a:r>
              <a:rPr lang="es-ES_tradnl" dirty="0"/>
              <a:t> </a:t>
            </a:r>
            <a:r>
              <a:rPr lang="es-ES_tradnl" dirty="0" err="1"/>
              <a:t>Kleidung</a:t>
            </a:r>
            <a:r>
              <a:rPr lang="es-ES_tradnl" dirty="0"/>
              <a:t> </a:t>
            </a:r>
            <a:r>
              <a:rPr lang="es-ES_tradnl" dirty="0" err="1"/>
              <a:t>auch</a:t>
            </a:r>
            <a:r>
              <a:rPr lang="es-ES_tradnl" dirty="0"/>
              <a:t> </a:t>
            </a:r>
            <a:r>
              <a:rPr lang="es-ES_tradnl" dirty="0" err="1"/>
              <a:t>für</a:t>
            </a:r>
            <a:r>
              <a:rPr lang="es-ES_tradnl" dirty="0"/>
              <a:t> </a:t>
            </a:r>
            <a:r>
              <a:rPr lang="es-ES_tradnl" dirty="0" err="1"/>
              <a:t>zuhause</a:t>
            </a:r>
            <a:r>
              <a:rPr lang="es-ES_tradnl" dirty="0"/>
              <a:t> </a:t>
            </a:r>
            <a:r>
              <a:rPr lang="es-ES_tradnl" dirty="0" err="1"/>
              <a:t>und</a:t>
            </a:r>
            <a:r>
              <a:rPr lang="es-ES_tradnl" dirty="0"/>
              <a:t> </a:t>
            </a:r>
            <a:r>
              <a:rPr lang="es-ES_tradnl" dirty="0" err="1"/>
              <a:t>nachts</a:t>
            </a:r>
            <a:r>
              <a:rPr lang="es-ES_tradnl" dirty="0"/>
              <a:t> </a:t>
            </a:r>
            <a:r>
              <a:rPr lang="es-ES_tradnl" dirty="0" err="1"/>
              <a:t>mitnehmen</a:t>
            </a:r>
            <a:r>
              <a:rPr lang="es-ES_tradnl" dirty="0"/>
              <a:t>. </a:t>
            </a:r>
          </a:p>
          <a:p>
            <a:r>
              <a:rPr lang="es-ES_tradnl" dirty="0" err="1"/>
              <a:t>Viele</a:t>
            </a:r>
            <a:r>
              <a:rPr lang="es-ES_tradnl" dirty="0"/>
              <a:t> </a:t>
            </a:r>
            <a:r>
              <a:rPr lang="es-ES_tradnl" dirty="0" err="1"/>
              <a:t>Erasmusstudenten</a:t>
            </a:r>
            <a:r>
              <a:rPr lang="es-ES_tradnl" dirty="0"/>
              <a:t> </a:t>
            </a:r>
            <a:r>
              <a:rPr lang="es-ES_tradnl" dirty="0" err="1"/>
              <a:t>nehmen</a:t>
            </a:r>
            <a:r>
              <a:rPr lang="es-ES_tradnl" dirty="0"/>
              <a:t> </a:t>
            </a:r>
            <a:r>
              <a:rPr lang="es-ES_tradnl" dirty="0" err="1"/>
              <a:t>sich</a:t>
            </a:r>
            <a:r>
              <a:rPr lang="es-ES_tradnl" dirty="0"/>
              <a:t> </a:t>
            </a:r>
            <a:r>
              <a:rPr lang="es-ES_tradnl" dirty="0" err="1"/>
              <a:t>für</a:t>
            </a:r>
            <a:r>
              <a:rPr lang="es-ES_tradnl" dirty="0"/>
              <a:t> die </a:t>
            </a:r>
            <a:r>
              <a:rPr lang="es-ES_tradnl" dirty="0" err="1"/>
              <a:t>ersten</a:t>
            </a:r>
            <a:r>
              <a:rPr lang="es-ES_tradnl" dirty="0"/>
              <a:t> </a:t>
            </a:r>
            <a:r>
              <a:rPr lang="es-ES_tradnl" dirty="0" err="1"/>
              <a:t>Tage</a:t>
            </a:r>
            <a:r>
              <a:rPr lang="es-ES_tradnl" dirty="0"/>
              <a:t> </a:t>
            </a:r>
            <a:r>
              <a:rPr lang="es-ES_tradnl" dirty="0" err="1"/>
              <a:t>ein</a:t>
            </a:r>
            <a:r>
              <a:rPr lang="es-ES_tradnl" dirty="0"/>
              <a:t> </a:t>
            </a:r>
            <a:r>
              <a:rPr lang="es-ES_tradnl" dirty="0" err="1"/>
              <a:t>Hostel</a:t>
            </a:r>
            <a:r>
              <a:rPr lang="es-ES_tradnl" dirty="0"/>
              <a:t> </a:t>
            </a:r>
            <a:r>
              <a:rPr lang="es-ES_tradnl" dirty="0" err="1"/>
              <a:t>Zimmer</a:t>
            </a:r>
            <a:r>
              <a:rPr lang="es-ES_tradnl" dirty="0"/>
              <a:t> </a:t>
            </a:r>
            <a:r>
              <a:rPr lang="es-ES_tradnl" dirty="0" err="1"/>
              <a:t>und</a:t>
            </a:r>
            <a:r>
              <a:rPr lang="es-ES_tradnl" dirty="0"/>
              <a:t> </a:t>
            </a:r>
            <a:r>
              <a:rPr lang="es-ES_tradnl" dirty="0" err="1"/>
              <a:t>suchen</a:t>
            </a:r>
            <a:r>
              <a:rPr lang="es-ES_tradnl" dirty="0"/>
              <a:t> </a:t>
            </a:r>
            <a:r>
              <a:rPr lang="es-ES_tradnl" dirty="0" err="1"/>
              <a:t>dann</a:t>
            </a:r>
            <a:r>
              <a:rPr lang="es-ES_tradnl" dirty="0"/>
              <a:t> </a:t>
            </a:r>
            <a:r>
              <a:rPr lang="es-ES_tradnl" dirty="0" err="1"/>
              <a:t>vor</a:t>
            </a:r>
            <a:r>
              <a:rPr lang="es-ES_tradnl" dirty="0"/>
              <a:t> </a:t>
            </a:r>
            <a:r>
              <a:rPr lang="es-ES_tradnl" dirty="0" err="1"/>
              <a:t>Ort</a:t>
            </a:r>
            <a:r>
              <a:rPr lang="es-ES_tradnl" dirty="0"/>
              <a:t>. </a:t>
            </a:r>
            <a:r>
              <a:rPr lang="es-ES_tradnl" dirty="0" err="1"/>
              <a:t>Ich</a:t>
            </a:r>
            <a:r>
              <a:rPr lang="es-ES_tradnl" dirty="0"/>
              <a:t> </a:t>
            </a:r>
            <a:r>
              <a:rPr lang="es-ES_tradnl" dirty="0" err="1"/>
              <a:t>habe</a:t>
            </a:r>
            <a:r>
              <a:rPr lang="es-ES_tradnl" dirty="0"/>
              <a:t> </a:t>
            </a:r>
            <a:r>
              <a:rPr lang="es-ES_tradnl" dirty="0" err="1"/>
              <a:t>meine</a:t>
            </a:r>
            <a:r>
              <a:rPr lang="es-ES_tradnl" dirty="0"/>
              <a:t> </a:t>
            </a:r>
            <a:r>
              <a:rPr lang="es-ES_tradnl" dirty="0" err="1"/>
              <a:t>Wohnung</a:t>
            </a:r>
            <a:r>
              <a:rPr lang="es-ES_tradnl" dirty="0"/>
              <a:t> </a:t>
            </a:r>
            <a:r>
              <a:rPr lang="es-ES_tradnl" dirty="0" err="1"/>
              <a:t>schon</a:t>
            </a:r>
            <a:r>
              <a:rPr lang="es-ES_tradnl" dirty="0"/>
              <a:t> </a:t>
            </a:r>
            <a:r>
              <a:rPr lang="es-ES_tradnl" dirty="0" err="1"/>
              <a:t>im</a:t>
            </a:r>
            <a:r>
              <a:rPr lang="es-ES_tradnl" dirty="0"/>
              <a:t> </a:t>
            </a:r>
            <a:r>
              <a:rPr lang="es-ES_tradnl" dirty="0" err="1"/>
              <a:t>August</a:t>
            </a:r>
            <a:r>
              <a:rPr lang="es-ES_tradnl" dirty="0"/>
              <a:t> </a:t>
            </a:r>
            <a:r>
              <a:rPr lang="es-ES_tradnl" dirty="0" err="1"/>
              <a:t>vor</a:t>
            </a:r>
            <a:r>
              <a:rPr lang="es-ES_tradnl" dirty="0"/>
              <a:t> </a:t>
            </a:r>
            <a:r>
              <a:rPr lang="es-ES_tradnl" dirty="0" err="1"/>
              <a:t>Ort</a:t>
            </a:r>
            <a:r>
              <a:rPr lang="es-ES_tradnl" dirty="0"/>
              <a:t> </a:t>
            </a:r>
            <a:r>
              <a:rPr lang="es-ES_tradnl" dirty="0" err="1"/>
              <a:t>gesucht</a:t>
            </a:r>
            <a:r>
              <a:rPr lang="es-ES_tradnl" dirty="0"/>
              <a:t> </a:t>
            </a:r>
            <a:r>
              <a:rPr lang="es-ES_tradnl" dirty="0" err="1"/>
              <a:t>und</a:t>
            </a:r>
            <a:r>
              <a:rPr lang="es-ES_tradnl" dirty="0"/>
              <a:t> </a:t>
            </a:r>
            <a:r>
              <a:rPr lang="es-ES_tradnl" dirty="0" err="1"/>
              <a:t>bin</a:t>
            </a:r>
            <a:r>
              <a:rPr lang="es-ES_tradnl" dirty="0"/>
              <a:t> </a:t>
            </a:r>
            <a:r>
              <a:rPr lang="es-ES_tradnl" dirty="0" err="1"/>
              <a:t>dann</a:t>
            </a:r>
            <a:r>
              <a:rPr lang="es-ES_tradnl" dirty="0"/>
              <a:t> </a:t>
            </a:r>
            <a:r>
              <a:rPr lang="es-ES_tradnl" dirty="0" err="1"/>
              <a:t>im</a:t>
            </a:r>
            <a:r>
              <a:rPr lang="es-ES_tradnl" dirty="0"/>
              <a:t> </a:t>
            </a:r>
            <a:r>
              <a:rPr lang="es-ES_tradnl" dirty="0" err="1"/>
              <a:t>September</a:t>
            </a:r>
            <a:r>
              <a:rPr lang="es-ES_tradnl" dirty="0"/>
              <a:t> </a:t>
            </a:r>
            <a:r>
              <a:rPr lang="es-ES_tradnl" dirty="0" err="1"/>
              <a:t>angereist</a:t>
            </a:r>
            <a:r>
              <a:rPr lang="es-ES_tradnl" dirty="0"/>
              <a:t>. </a:t>
            </a:r>
          </a:p>
        </p:txBody>
      </p:sp>
      <p:sp>
        <p:nvSpPr>
          <p:cNvPr id="4" name="Foliennummernplatzhalter 3"/>
          <p:cNvSpPr>
            <a:spLocks noGrp="1"/>
          </p:cNvSpPr>
          <p:nvPr>
            <p:ph type="sldNum" sz="quarter" idx="5"/>
          </p:nvPr>
        </p:nvSpPr>
        <p:spPr/>
        <p:txBody>
          <a:bodyPr/>
          <a:lstStyle/>
          <a:p>
            <a:fld id="{1D06C781-36AA-B640-96D7-C63B0BBED24A}" type="slidenum">
              <a:rPr lang="es-ES_tradnl" smtClean="0"/>
              <a:t>14</a:t>
            </a:fld>
            <a:endParaRPr lang="es-ES_tradnl"/>
          </a:p>
        </p:txBody>
      </p:sp>
    </p:spTree>
    <p:extLst>
      <p:ext uri="{BB962C8B-B14F-4D97-AF65-F5344CB8AC3E}">
        <p14:creationId xmlns:p14="http://schemas.microsoft.com/office/powerpoint/2010/main" val="2452547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_tradnl" dirty="0"/>
              <a:t>Die </a:t>
            </a:r>
            <a:r>
              <a:rPr lang="es-ES_tradnl" dirty="0" err="1"/>
              <a:t>Auslandsversicherung</a:t>
            </a:r>
            <a:r>
              <a:rPr lang="es-ES_tradnl" dirty="0"/>
              <a:t> </a:t>
            </a:r>
            <a:r>
              <a:rPr lang="es-ES_tradnl" dirty="0" err="1"/>
              <a:t>wird</a:t>
            </a:r>
            <a:r>
              <a:rPr lang="es-ES_tradnl" dirty="0"/>
              <a:t> </a:t>
            </a:r>
            <a:r>
              <a:rPr lang="es-ES_tradnl" dirty="0" err="1"/>
              <a:t>mehr</a:t>
            </a:r>
            <a:r>
              <a:rPr lang="es-ES_tradnl" dirty="0"/>
              <a:t> </a:t>
            </a:r>
            <a:r>
              <a:rPr lang="es-ES_tradnl" dirty="0" err="1"/>
              <a:t>oder</a:t>
            </a:r>
            <a:r>
              <a:rPr lang="es-ES_tradnl" dirty="0"/>
              <a:t> </a:t>
            </a:r>
            <a:r>
              <a:rPr lang="es-ES_tradnl" dirty="0" err="1"/>
              <a:t>weniger</a:t>
            </a:r>
            <a:r>
              <a:rPr lang="es-ES_tradnl" dirty="0"/>
              <a:t> von der UGR </a:t>
            </a:r>
            <a:r>
              <a:rPr lang="es-ES_tradnl" dirty="0" err="1"/>
              <a:t>vorausgesetzt</a:t>
            </a:r>
            <a:r>
              <a:rPr lang="es-ES_tradnl" dirty="0"/>
              <a:t>, </a:t>
            </a:r>
            <a:r>
              <a:rPr lang="es-ES_tradnl" dirty="0" err="1"/>
              <a:t>ich</a:t>
            </a:r>
            <a:r>
              <a:rPr lang="es-ES_tradnl" dirty="0"/>
              <a:t> </a:t>
            </a:r>
            <a:r>
              <a:rPr lang="es-ES_tradnl" dirty="0" err="1"/>
              <a:t>musste</a:t>
            </a:r>
            <a:r>
              <a:rPr lang="es-ES_tradnl" dirty="0"/>
              <a:t> </a:t>
            </a:r>
            <a:r>
              <a:rPr lang="es-ES_tradnl" dirty="0" err="1"/>
              <a:t>allerdings</a:t>
            </a:r>
            <a:r>
              <a:rPr lang="es-ES_tradnl" dirty="0"/>
              <a:t> </a:t>
            </a:r>
            <a:r>
              <a:rPr lang="es-ES_tradnl" dirty="0" err="1"/>
              <a:t>zu</a:t>
            </a:r>
            <a:r>
              <a:rPr lang="es-ES_tradnl" dirty="0"/>
              <a:t> </a:t>
            </a:r>
            <a:r>
              <a:rPr lang="es-ES_tradnl" dirty="0" err="1"/>
              <a:t>keinem</a:t>
            </a:r>
            <a:r>
              <a:rPr lang="es-ES_tradnl" dirty="0"/>
              <a:t> </a:t>
            </a:r>
            <a:r>
              <a:rPr lang="es-ES_tradnl" dirty="0" err="1"/>
              <a:t>Zeitpunkt</a:t>
            </a:r>
            <a:r>
              <a:rPr lang="es-ES_tradnl" dirty="0"/>
              <a:t> </a:t>
            </a:r>
            <a:r>
              <a:rPr lang="es-ES_tradnl" dirty="0" err="1"/>
              <a:t>beweisen</a:t>
            </a:r>
            <a:r>
              <a:rPr lang="es-ES_tradnl" dirty="0"/>
              <a:t>, </a:t>
            </a:r>
            <a:r>
              <a:rPr lang="es-ES_tradnl" dirty="0" err="1"/>
              <a:t>dass</a:t>
            </a:r>
            <a:r>
              <a:rPr lang="es-ES_tradnl" dirty="0"/>
              <a:t> </a:t>
            </a:r>
            <a:r>
              <a:rPr lang="es-ES_tradnl" dirty="0" err="1"/>
              <a:t>ich</a:t>
            </a:r>
            <a:r>
              <a:rPr lang="es-ES_tradnl" dirty="0"/>
              <a:t> </a:t>
            </a:r>
            <a:r>
              <a:rPr lang="es-ES_tradnl" dirty="0" err="1"/>
              <a:t>sie</a:t>
            </a:r>
            <a:r>
              <a:rPr lang="es-ES_tradnl" dirty="0"/>
              <a:t> </a:t>
            </a:r>
            <a:r>
              <a:rPr lang="es-ES_tradnl" dirty="0" err="1"/>
              <a:t>abgeschlossen</a:t>
            </a:r>
            <a:r>
              <a:rPr lang="es-ES_tradnl" dirty="0"/>
              <a:t> </a:t>
            </a:r>
            <a:r>
              <a:rPr lang="es-ES_tradnl" dirty="0" err="1"/>
              <a:t>habe</a:t>
            </a:r>
            <a:r>
              <a:rPr lang="es-ES_tradnl" dirty="0"/>
              <a:t>. </a:t>
            </a:r>
            <a:r>
              <a:rPr lang="es-ES_tradnl" dirty="0" err="1"/>
              <a:t>Daher</a:t>
            </a:r>
            <a:r>
              <a:rPr lang="es-ES_tradnl" dirty="0"/>
              <a:t> </a:t>
            </a:r>
            <a:r>
              <a:rPr lang="es-ES_tradnl" dirty="0" err="1"/>
              <a:t>ist</a:t>
            </a:r>
            <a:r>
              <a:rPr lang="es-ES_tradnl" dirty="0"/>
              <a:t> es </a:t>
            </a:r>
            <a:r>
              <a:rPr lang="es-ES_tradnl" dirty="0" err="1"/>
              <a:t>wohl</a:t>
            </a:r>
            <a:r>
              <a:rPr lang="es-ES_tradnl" dirty="0"/>
              <a:t> </a:t>
            </a:r>
            <a:r>
              <a:rPr lang="es-ES_tradnl" dirty="0" err="1"/>
              <a:t>jedem</a:t>
            </a:r>
            <a:r>
              <a:rPr lang="es-ES_tradnl" dirty="0"/>
              <a:t> </a:t>
            </a:r>
            <a:r>
              <a:rPr lang="es-ES_tradnl" dirty="0" err="1"/>
              <a:t>selbst</a:t>
            </a:r>
            <a:r>
              <a:rPr lang="es-ES_tradnl" dirty="0"/>
              <a:t> </a:t>
            </a:r>
            <a:r>
              <a:rPr lang="es-ES_tradnl" dirty="0" err="1"/>
              <a:t>überlassen</a:t>
            </a:r>
            <a:r>
              <a:rPr lang="es-ES_tradnl" dirty="0"/>
              <a:t>. Die </a:t>
            </a:r>
            <a:r>
              <a:rPr lang="es-ES_tradnl" dirty="0" err="1"/>
              <a:t>Versicherung</a:t>
            </a:r>
            <a:r>
              <a:rPr lang="es-ES_tradnl" dirty="0"/>
              <a:t> </a:t>
            </a:r>
            <a:r>
              <a:rPr lang="es-ES_tradnl" dirty="0" err="1"/>
              <a:t>deckt</a:t>
            </a:r>
            <a:r>
              <a:rPr lang="es-ES_tradnl" dirty="0"/>
              <a:t> zum </a:t>
            </a:r>
            <a:r>
              <a:rPr lang="es-ES_tradnl" dirty="0" err="1"/>
              <a:t>Beispiel</a:t>
            </a:r>
            <a:r>
              <a:rPr lang="es-ES_tradnl" dirty="0"/>
              <a:t> en </a:t>
            </a:r>
            <a:r>
              <a:rPr lang="es-ES_tradnl" dirty="0" err="1"/>
              <a:t>Transport</a:t>
            </a:r>
            <a:r>
              <a:rPr lang="es-ES_tradnl" dirty="0"/>
              <a:t> </a:t>
            </a:r>
            <a:r>
              <a:rPr lang="es-ES_tradnl" dirty="0" err="1"/>
              <a:t>nach</a:t>
            </a:r>
            <a:r>
              <a:rPr lang="es-ES_tradnl" dirty="0"/>
              <a:t> </a:t>
            </a:r>
            <a:r>
              <a:rPr lang="es-ES_tradnl" dirty="0" err="1"/>
              <a:t>Deutschland</a:t>
            </a:r>
            <a:r>
              <a:rPr lang="es-ES_tradnl" dirty="0"/>
              <a:t> </a:t>
            </a:r>
            <a:r>
              <a:rPr lang="es-ES_tradnl" dirty="0" err="1"/>
              <a:t>im</a:t>
            </a:r>
            <a:r>
              <a:rPr lang="es-ES_tradnl" dirty="0"/>
              <a:t> Falle von </a:t>
            </a:r>
            <a:r>
              <a:rPr lang="es-ES_tradnl" dirty="0" err="1"/>
              <a:t>Krankheit</a:t>
            </a:r>
            <a:r>
              <a:rPr lang="es-ES_tradnl" dirty="0"/>
              <a:t>/</a:t>
            </a:r>
            <a:r>
              <a:rPr lang="es-ES_tradnl" dirty="0" err="1"/>
              <a:t>Unfall</a:t>
            </a:r>
            <a:r>
              <a:rPr lang="es-ES_tradnl" dirty="0"/>
              <a:t> ab. </a:t>
            </a:r>
          </a:p>
          <a:p>
            <a:r>
              <a:rPr lang="es-ES_tradnl" dirty="0" err="1"/>
              <a:t>Wenn</a:t>
            </a:r>
            <a:r>
              <a:rPr lang="es-ES_tradnl" dirty="0"/>
              <a:t> </a:t>
            </a:r>
            <a:r>
              <a:rPr lang="es-ES_tradnl" dirty="0" err="1"/>
              <a:t>man</a:t>
            </a:r>
            <a:r>
              <a:rPr lang="es-ES_tradnl" dirty="0"/>
              <a:t> </a:t>
            </a:r>
            <a:r>
              <a:rPr lang="es-ES_tradnl" dirty="0" err="1"/>
              <a:t>sich</a:t>
            </a:r>
            <a:r>
              <a:rPr lang="es-ES_tradnl" dirty="0"/>
              <a:t> in Granada </a:t>
            </a:r>
            <a:r>
              <a:rPr lang="es-ES_tradnl" dirty="0" err="1"/>
              <a:t>meldet</a:t>
            </a:r>
            <a:r>
              <a:rPr lang="es-ES_tradnl" dirty="0"/>
              <a:t>, </a:t>
            </a:r>
            <a:r>
              <a:rPr lang="es-ES_tradnl" dirty="0" err="1"/>
              <a:t>bekommt</a:t>
            </a:r>
            <a:r>
              <a:rPr lang="es-ES_tradnl" dirty="0"/>
              <a:t> </a:t>
            </a:r>
            <a:r>
              <a:rPr lang="es-ES_tradnl" dirty="0" err="1"/>
              <a:t>man</a:t>
            </a:r>
            <a:r>
              <a:rPr lang="es-ES_tradnl" dirty="0"/>
              <a:t> </a:t>
            </a:r>
            <a:r>
              <a:rPr lang="es-ES_tradnl" dirty="0" err="1"/>
              <a:t>eine</a:t>
            </a:r>
            <a:r>
              <a:rPr lang="es-ES_tradnl" dirty="0"/>
              <a:t> </a:t>
            </a:r>
            <a:r>
              <a:rPr lang="es-ES_tradnl" dirty="0" err="1"/>
              <a:t>Nummer</a:t>
            </a:r>
            <a:r>
              <a:rPr lang="es-ES_tradnl" dirty="0"/>
              <a:t> </a:t>
            </a:r>
            <a:r>
              <a:rPr lang="es-ES_tradnl" dirty="0" err="1"/>
              <a:t>zugewiesen</a:t>
            </a:r>
            <a:r>
              <a:rPr lang="es-ES_tradnl" dirty="0"/>
              <a:t> (die NIE), die zum </a:t>
            </a:r>
            <a:r>
              <a:rPr lang="es-ES_tradnl" dirty="0" err="1"/>
              <a:t>Beispiel</a:t>
            </a:r>
            <a:r>
              <a:rPr lang="es-ES_tradnl" dirty="0"/>
              <a:t> </a:t>
            </a:r>
            <a:r>
              <a:rPr lang="es-ES_tradnl" dirty="0" err="1"/>
              <a:t>erforderlich</a:t>
            </a:r>
            <a:r>
              <a:rPr lang="es-ES_tradnl" dirty="0"/>
              <a:t> </a:t>
            </a:r>
            <a:r>
              <a:rPr lang="es-ES_tradnl" dirty="0" err="1"/>
              <a:t>ist</a:t>
            </a:r>
            <a:r>
              <a:rPr lang="es-ES_tradnl" dirty="0"/>
              <a:t>, </a:t>
            </a:r>
            <a:r>
              <a:rPr lang="es-ES_tradnl" dirty="0" err="1"/>
              <a:t>wenn</a:t>
            </a:r>
            <a:r>
              <a:rPr lang="es-ES_tradnl" dirty="0"/>
              <a:t> </a:t>
            </a:r>
            <a:r>
              <a:rPr lang="es-ES_tradnl" dirty="0" err="1"/>
              <a:t>man</a:t>
            </a:r>
            <a:r>
              <a:rPr lang="es-ES_tradnl" dirty="0"/>
              <a:t> </a:t>
            </a:r>
            <a:r>
              <a:rPr lang="es-ES_tradnl" dirty="0" err="1"/>
              <a:t>ein</a:t>
            </a:r>
            <a:r>
              <a:rPr lang="es-ES_tradnl" dirty="0"/>
              <a:t> Auto </a:t>
            </a:r>
            <a:r>
              <a:rPr lang="es-ES_tradnl" dirty="0" err="1"/>
              <a:t>kaufen</a:t>
            </a:r>
            <a:r>
              <a:rPr lang="es-ES_tradnl" dirty="0"/>
              <a:t> </a:t>
            </a:r>
            <a:r>
              <a:rPr lang="es-ES_tradnl" dirty="0" err="1"/>
              <a:t>möchte</a:t>
            </a:r>
            <a:r>
              <a:rPr lang="es-ES_tradnl" dirty="0"/>
              <a:t>. </a:t>
            </a:r>
            <a:r>
              <a:rPr lang="es-ES_tradnl" dirty="0" err="1"/>
              <a:t>Für</a:t>
            </a:r>
            <a:r>
              <a:rPr lang="es-ES_tradnl" dirty="0"/>
              <a:t> </a:t>
            </a:r>
            <a:r>
              <a:rPr lang="es-ES_tradnl" dirty="0" err="1"/>
              <a:t>Studenten</a:t>
            </a:r>
            <a:r>
              <a:rPr lang="es-ES_tradnl" dirty="0"/>
              <a:t> </a:t>
            </a:r>
            <a:r>
              <a:rPr lang="es-ES_tradnl" dirty="0" err="1"/>
              <a:t>also</a:t>
            </a:r>
            <a:r>
              <a:rPr lang="es-ES_tradnl" dirty="0"/>
              <a:t> </a:t>
            </a:r>
            <a:r>
              <a:rPr lang="es-ES_tradnl" dirty="0" err="1"/>
              <a:t>nicht</a:t>
            </a:r>
            <a:r>
              <a:rPr lang="es-ES_tradnl" dirty="0"/>
              <a:t> </a:t>
            </a:r>
            <a:r>
              <a:rPr lang="es-ES_tradnl" dirty="0" err="1"/>
              <a:t>unbedingt</a:t>
            </a:r>
            <a:r>
              <a:rPr lang="es-ES_tradnl" dirty="0"/>
              <a:t> </a:t>
            </a:r>
            <a:r>
              <a:rPr lang="es-ES_tradnl" dirty="0" err="1"/>
              <a:t>notwendig</a:t>
            </a:r>
            <a:r>
              <a:rPr lang="es-ES_tradnl" dirty="0"/>
              <a:t>. </a:t>
            </a:r>
          </a:p>
        </p:txBody>
      </p:sp>
      <p:sp>
        <p:nvSpPr>
          <p:cNvPr id="4" name="Foliennummernplatzhalter 3"/>
          <p:cNvSpPr>
            <a:spLocks noGrp="1"/>
          </p:cNvSpPr>
          <p:nvPr>
            <p:ph type="sldNum" sz="quarter" idx="5"/>
          </p:nvPr>
        </p:nvSpPr>
        <p:spPr/>
        <p:txBody>
          <a:bodyPr/>
          <a:lstStyle/>
          <a:p>
            <a:fld id="{1D06C781-36AA-B640-96D7-C63B0BBED24A}" type="slidenum">
              <a:rPr lang="es-ES_tradnl" smtClean="0"/>
              <a:t>15</a:t>
            </a:fld>
            <a:endParaRPr lang="es-ES_tradnl"/>
          </a:p>
        </p:txBody>
      </p:sp>
    </p:spTree>
    <p:extLst>
      <p:ext uri="{BB962C8B-B14F-4D97-AF65-F5344CB8AC3E}">
        <p14:creationId xmlns:p14="http://schemas.microsoft.com/office/powerpoint/2010/main" val="2934741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dirty="0"/>
          </a:p>
        </p:txBody>
      </p:sp>
      <p:sp>
        <p:nvSpPr>
          <p:cNvPr id="4" name="Foliennummernplatzhalter 3"/>
          <p:cNvSpPr>
            <a:spLocks noGrp="1"/>
          </p:cNvSpPr>
          <p:nvPr>
            <p:ph type="sldNum" sz="quarter" idx="5"/>
          </p:nvPr>
        </p:nvSpPr>
        <p:spPr/>
        <p:txBody>
          <a:bodyPr/>
          <a:lstStyle/>
          <a:p>
            <a:fld id="{1D06C781-36AA-B640-96D7-C63B0BBED24A}" type="slidenum">
              <a:rPr lang="es-ES_tradnl" smtClean="0"/>
              <a:t>16</a:t>
            </a:fld>
            <a:endParaRPr lang="es-ES_tradnl"/>
          </a:p>
        </p:txBody>
      </p:sp>
    </p:spTree>
    <p:extLst>
      <p:ext uri="{BB962C8B-B14F-4D97-AF65-F5344CB8AC3E}">
        <p14:creationId xmlns:p14="http://schemas.microsoft.com/office/powerpoint/2010/main" val="538608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_tradnl" dirty="0" err="1"/>
              <a:t>Sprich</a:t>
            </a:r>
            <a:r>
              <a:rPr lang="es-ES_tradnl" dirty="0"/>
              <a:t>, </a:t>
            </a:r>
            <a:r>
              <a:rPr lang="es-ES_tradnl" dirty="0" err="1"/>
              <a:t>man</a:t>
            </a:r>
            <a:r>
              <a:rPr lang="es-ES_tradnl" dirty="0"/>
              <a:t> </a:t>
            </a:r>
            <a:r>
              <a:rPr lang="es-ES_tradnl" dirty="0" err="1"/>
              <a:t>ist</a:t>
            </a:r>
            <a:r>
              <a:rPr lang="es-ES_tradnl" dirty="0"/>
              <a:t> </a:t>
            </a:r>
            <a:r>
              <a:rPr lang="es-ES_tradnl" dirty="0" err="1"/>
              <a:t>nicht</a:t>
            </a:r>
            <a:r>
              <a:rPr lang="es-ES_tradnl" dirty="0"/>
              <a:t> </a:t>
            </a:r>
            <a:r>
              <a:rPr lang="es-ES_tradnl" dirty="0" err="1"/>
              <a:t>völlig</a:t>
            </a:r>
            <a:r>
              <a:rPr lang="es-ES_tradnl" dirty="0"/>
              <a:t> </a:t>
            </a:r>
            <a:r>
              <a:rPr lang="es-ES_tradnl" dirty="0" err="1"/>
              <a:t>unterfordert</a:t>
            </a:r>
            <a:r>
              <a:rPr lang="es-ES_tradnl" dirty="0"/>
              <a:t>, das </a:t>
            </a:r>
            <a:r>
              <a:rPr lang="es-ES_tradnl" dirty="0" err="1"/>
              <a:t>Studium</a:t>
            </a:r>
            <a:r>
              <a:rPr lang="es-ES_tradnl" dirty="0"/>
              <a:t> </a:t>
            </a:r>
            <a:r>
              <a:rPr lang="es-ES_tradnl" dirty="0" err="1"/>
              <a:t>an</a:t>
            </a:r>
            <a:r>
              <a:rPr lang="es-ES_tradnl" dirty="0"/>
              <a:t> der UGR </a:t>
            </a:r>
            <a:r>
              <a:rPr lang="es-ES_tradnl" dirty="0" err="1"/>
              <a:t>ist</a:t>
            </a:r>
            <a:r>
              <a:rPr lang="es-ES_tradnl" dirty="0"/>
              <a:t> </a:t>
            </a:r>
            <a:r>
              <a:rPr lang="es-ES_tradnl" dirty="0" err="1"/>
              <a:t>aber</a:t>
            </a:r>
            <a:r>
              <a:rPr lang="es-ES_tradnl" dirty="0"/>
              <a:t> </a:t>
            </a:r>
            <a:r>
              <a:rPr lang="es-ES_tradnl" dirty="0" err="1"/>
              <a:t>auch</a:t>
            </a:r>
            <a:r>
              <a:rPr lang="es-ES_tradnl" dirty="0"/>
              <a:t> </a:t>
            </a:r>
            <a:r>
              <a:rPr lang="es-ES_tradnl" dirty="0" err="1"/>
              <a:t>keine</a:t>
            </a:r>
            <a:r>
              <a:rPr lang="es-ES_tradnl" dirty="0"/>
              <a:t> </a:t>
            </a:r>
            <a:r>
              <a:rPr lang="es-ES_tradnl" dirty="0" err="1"/>
              <a:t>rocket</a:t>
            </a:r>
            <a:r>
              <a:rPr lang="es-ES_tradnl" dirty="0"/>
              <a:t> </a:t>
            </a:r>
            <a:r>
              <a:rPr lang="es-ES_tradnl" dirty="0" err="1"/>
              <a:t>science</a:t>
            </a:r>
            <a:r>
              <a:rPr lang="es-ES_tradnl" dirty="0"/>
              <a:t>. </a:t>
            </a:r>
            <a:r>
              <a:rPr lang="es-ES_tradnl" dirty="0" err="1"/>
              <a:t>Ein</a:t>
            </a:r>
            <a:r>
              <a:rPr lang="es-ES_tradnl" dirty="0"/>
              <a:t> </a:t>
            </a:r>
            <a:r>
              <a:rPr lang="es-ES_tradnl" dirty="0" err="1"/>
              <a:t>gutes</a:t>
            </a:r>
            <a:r>
              <a:rPr lang="es-ES_tradnl" dirty="0"/>
              <a:t> </a:t>
            </a:r>
            <a:r>
              <a:rPr lang="es-ES_tradnl" dirty="0" err="1"/>
              <a:t>Mittelmaß</a:t>
            </a:r>
            <a:r>
              <a:rPr lang="es-ES_tradnl" dirty="0"/>
              <a:t> </a:t>
            </a:r>
            <a:r>
              <a:rPr lang="es-ES_tradnl" dirty="0" err="1"/>
              <a:t>also</a:t>
            </a:r>
            <a:r>
              <a:rPr lang="es-ES_tradnl" dirty="0"/>
              <a:t>! Die </a:t>
            </a:r>
            <a:r>
              <a:rPr lang="es-ES_tradnl" dirty="0" err="1"/>
              <a:t>meistens</a:t>
            </a:r>
            <a:r>
              <a:rPr lang="es-ES_tradnl" dirty="0"/>
              <a:t> </a:t>
            </a:r>
            <a:r>
              <a:rPr lang="es-ES_tradnl" dirty="0" err="1"/>
              <a:t>Profs</a:t>
            </a:r>
            <a:r>
              <a:rPr lang="es-ES_tradnl" dirty="0"/>
              <a:t> </a:t>
            </a:r>
            <a:r>
              <a:rPr lang="es-ES_tradnl" dirty="0" err="1"/>
              <a:t>haben</a:t>
            </a:r>
            <a:r>
              <a:rPr lang="es-ES_tradnl" dirty="0"/>
              <a:t> </a:t>
            </a:r>
            <a:r>
              <a:rPr lang="es-ES_tradnl" dirty="0" err="1"/>
              <a:t>außerdem</a:t>
            </a:r>
            <a:r>
              <a:rPr lang="es-ES_tradnl" dirty="0"/>
              <a:t> </a:t>
            </a:r>
            <a:r>
              <a:rPr lang="es-ES_tradnl" dirty="0" err="1"/>
              <a:t>Verständnis</a:t>
            </a:r>
            <a:r>
              <a:rPr lang="es-ES_tradnl" dirty="0"/>
              <a:t> </a:t>
            </a:r>
            <a:r>
              <a:rPr lang="es-ES_tradnl" dirty="0" err="1"/>
              <a:t>und</a:t>
            </a:r>
            <a:r>
              <a:rPr lang="es-ES_tradnl" dirty="0"/>
              <a:t> </a:t>
            </a:r>
            <a:r>
              <a:rPr lang="es-ES_tradnl" dirty="0" err="1"/>
              <a:t>sind</a:t>
            </a:r>
            <a:r>
              <a:rPr lang="es-ES_tradnl" dirty="0"/>
              <a:t> es </a:t>
            </a:r>
            <a:r>
              <a:rPr lang="es-ES_tradnl" dirty="0" err="1"/>
              <a:t>gewohnt</a:t>
            </a:r>
            <a:r>
              <a:rPr lang="es-ES_tradnl" dirty="0"/>
              <a:t>, </a:t>
            </a:r>
            <a:r>
              <a:rPr lang="es-ES_tradnl" dirty="0" err="1"/>
              <a:t>mit</a:t>
            </a:r>
            <a:r>
              <a:rPr lang="es-ES_tradnl" dirty="0"/>
              <a:t> Erasmus </a:t>
            </a:r>
            <a:r>
              <a:rPr lang="es-ES_tradnl" dirty="0" err="1"/>
              <a:t>Studenten</a:t>
            </a:r>
            <a:r>
              <a:rPr lang="es-ES_tradnl" dirty="0"/>
              <a:t>/-</a:t>
            </a:r>
            <a:r>
              <a:rPr lang="es-ES_tradnl" dirty="0" err="1"/>
              <a:t>innen</a:t>
            </a:r>
            <a:r>
              <a:rPr lang="es-ES_tradnl" dirty="0"/>
              <a:t> </a:t>
            </a:r>
            <a:r>
              <a:rPr lang="es-ES_tradnl" dirty="0" err="1"/>
              <a:t>zu</a:t>
            </a:r>
            <a:r>
              <a:rPr lang="es-ES_tradnl" dirty="0"/>
              <a:t> </a:t>
            </a:r>
            <a:r>
              <a:rPr lang="es-ES_tradnl" dirty="0" err="1"/>
              <a:t>arbeiten</a:t>
            </a:r>
            <a:r>
              <a:rPr lang="es-ES_tradnl" dirty="0"/>
              <a:t>. </a:t>
            </a:r>
          </a:p>
        </p:txBody>
      </p:sp>
      <p:sp>
        <p:nvSpPr>
          <p:cNvPr id="4" name="Foliennummernplatzhalter 3"/>
          <p:cNvSpPr>
            <a:spLocks noGrp="1"/>
          </p:cNvSpPr>
          <p:nvPr>
            <p:ph type="sldNum" sz="quarter" idx="5"/>
          </p:nvPr>
        </p:nvSpPr>
        <p:spPr/>
        <p:txBody>
          <a:bodyPr/>
          <a:lstStyle/>
          <a:p>
            <a:fld id="{1D06C781-36AA-B640-96D7-C63B0BBED24A}" type="slidenum">
              <a:rPr lang="es-ES_tradnl" smtClean="0"/>
              <a:t>17</a:t>
            </a:fld>
            <a:endParaRPr lang="es-ES_tradnl"/>
          </a:p>
        </p:txBody>
      </p:sp>
    </p:spTree>
    <p:extLst>
      <p:ext uri="{BB962C8B-B14F-4D97-AF65-F5344CB8AC3E}">
        <p14:creationId xmlns:p14="http://schemas.microsoft.com/office/powerpoint/2010/main" val="4047505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dirty="0"/>
          </a:p>
        </p:txBody>
      </p:sp>
      <p:sp>
        <p:nvSpPr>
          <p:cNvPr id="4" name="Foliennummernplatzhalter 3"/>
          <p:cNvSpPr>
            <a:spLocks noGrp="1"/>
          </p:cNvSpPr>
          <p:nvPr>
            <p:ph type="sldNum" sz="quarter" idx="5"/>
          </p:nvPr>
        </p:nvSpPr>
        <p:spPr/>
        <p:txBody>
          <a:bodyPr/>
          <a:lstStyle/>
          <a:p>
            <a:fld id="{1D06C781-36AA-B640-96D7-C63B0BBED24A}" type="slidenum">
              <a:rPr lang="es-ES_tradnl" smtClean="0"/>
              <a:t>18</a:t>
            </a:fld>
            <a:endParaRPr lang="es-ES_tradnl"/>
          </a:p>
        </p:txBody>
      </p:sp>
    </p:spTree>
    <p:extLst>
      <p:ext uri="{BB962C8B-B14F-4D97-AF65-F5344CB8AC3E}">
        <p14:creationId xmlns:p14="http://schemas.microsoft.com/office/powerpoint/2010/main" val="1477053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noProof="0" dirty="0"/>
              <a:t>Granada ist deutlich kleiner als Bremen und dadurch ist fast alles fußläufig zu erreichen. Trotzdem ist immer viel los, da sowohl sehr viele Studenten/-innen in Granada wohnen als auch rund ums Jahr viele Touristen die Stadt besuchen. Es gibt regelmäßig Veranstaltungen, Feste, etc. In der Weihnachtszeit gibt es eine Art ”Weihnachtsmarkt”. </a:t>
            </a:r>
          </a:p>
          <a:p>
            <a:r>
              <a:rPr lang="de-DE" noProof="0" dirty="0"/>
              <a:t>Bei der Anreise im September kann es noch sehr heiß sein, zum Ende des Jahres wird es allerdings sehr kalt und man darf die Temperaturschwankungen von Tag und Nacht nicht unterschätzen (Stichwort Zwiebellook). Regen gibt es auch ab und zu. </a:t>
            </a:r>
          </a:p>
        </p:txBody>
      </p:sp>
      <p:sp>
        <p:nvSpPr>
          <p:cNvPr id="4" name="Foliennummernplatzhalter 3"/>
          <p:cNvSpPr>
            <a:spLocks noGrp="1"/>
          </p:cNvSpPr>
          <p:nvPr>
            <p:ph type="sldNum" sz="quarter" idx="5"/>
          </p:nvPr>
        </p:nvSpPr>
        <p:spPr/>
        <p:txBody>
          <a:bodyPr/>
          <a:lstStyle/>
          <a:p>
            <a:fld id="{1D06C781-36AA-B640-96D7-C63B0BBED24A}" type="slidenum">
              <a:rPr lang="es-ES_tradnl" smtClean="0"/>
              <a:t>3</a:t>
            </a:fld>
            <a:endParaRPr lang="es-ES_tradnl"/>
          </a:p>
        </p:txBody>
      </p:sp>
    </p:spTree>
    <p:extLst>
      <p:ext uri="{BB962C8B-B14F-4D97-AF65-F5344CB8AC3E}">
        <p14:creationId xmlns:p14="http://schemas.microsoft.com/office/powerpoint/2010/main" val="1494814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noProof="0" dirty="0"/>
              <a:t>Die UGR ist in der ganzen Stadt verteilt, der Campus der Fakultät für Wirtschaftswissenschaften (</a:t>
            </a:r>
            <a:r>
              <a:rPr lang="de-DE" noProof="0" dirty="0" err="1"/>
              <a:t>Facultad</a:t>
            </a:r>
            <a:r>
              <a:rPr lang="de-DE" noProof="0" dirty="0"/>
              <a:t> de </a:t>
            </a:r>
            <a:r>
              <a:rPr lang="de-DE" noProof="0" dirty="0" err="1"/>
              <a:t>Ciencias</a:t>
            </a:r>
            <a:r>
              <a:rPr lang="de-DE" noProof="0" dirty="0"/>
              <a:t> </a:t>
            </a:r>
            <a:r>
              <a:rPr lang="de-DE" noProof="0" dirty="0" err="1"/>
              <a:t>Económicas</a:t>
            </a:r>
            <a:r>
              <a:rPr lang="de-DE" noProof="0" dirty="0"/>
              <a:t> </a:t>
            </a:r>
            <a:r>
              <a:rPr lang="de-DE" noProof="0" dirty="0" err="1"/>
              <a:t>y</a:t>
            </a:r>
            <a:r>
              <a:rPr lang="de-DE" noProof="0" dirty="0"/>
              <a:t> </a:t>
            </a:r>
            <a:r>
              <a:rPr lang="de-DE" noProof="0" dirty="0" err="1"/>
              <a:t>Empresariales</a:t>
            </a:r>
            <a:r>
              <a:rPr lang="de-DE" noProof="0" dirty="0"/>
              <a:t>) ist etwas außerhalb im Norden Granadas (</a:t>
            </a:r>
            <a:r>
              <a:rPr lang="de-DE" noProof="0" dirty="0" err="1"/>
              <a:t>Cartuja</a:t>
            </a:r>
            <a:r>
              <a:rPr lang="de-DE" noProof="0" dirty="0"/>
              <a:t>). Es fahren regelmäßig überfüllte Busse, weshalb viele Studierende (zumindest auf dem Rückweg) zu Fuß gehen. Bibliotheken gibt es an jeder Fakultät. Das </a:t>
            </a:r>
            <a:r>
              <a:rPr lang="de-DE" noProof="0" dirty="0" err="1"/>
              <a:t>Espacio</a:t>
            </a:r>
            <a:r>
              <a:rPr lang="de-DE" noProof="0" dirty="0"/>
              <a:t> V </a:t>
            </a:r>
            <a:r>
              <a:rPr lang="de-DE" noProof="0" dirty="0" err="1"/>
              <a:t>Centenario</a:t>
            </a:r>
            <a:r>
              <a:rPr lang="de-DE" noProof="0" dirty="0"/>
              <a:t> ist die alte Medizinfakultät der UGR, welche heute als Lernort verwendet wird; dort kann man als Student/in der UGR fast 24/7 lernen (ist aber keine Bibliothek, gibt dort also keine Bücher). </a:t>
            </a:r>
          </a:p>
          <a:p>
            <a:r>
              <a:rPr lang="de-DE" noProof="0" dirty="0"/>
              <a:t>Cafeterien gibt es auch an jedem Standort mit einem großen Angebot an kleinen Speisen, die es immer gibt (</a:t>
            </a:r>
            <a:r>
              <a:rPr lang="de-DE" noProof="0" dirty="0" err="1"/>
              <a:t>Bocadillos</a:t>
            </a:r>
            <a:r>
              <a:rPr lang="de-DE" noProof="0" dirty="0"/>
              <a:t>, Pommes, Lasagne…) und einem wechselnden Menü (</a:t>
            </a:r>
            <a:r>
              <a:rPr lang="de-DE" noProof="0" dirty="0" err="1"/>
              <a:t>i.d.R</a:t>
            </a:r>
            <a:r>
              <a:rPr lang="de-DE" noProof="0" dirty="0"/>
              <a:t> eins mit Fleisch und ein vegetarisches; vegane Menüs gibt es nur als Take-</a:t>
            </a:r>
            <a:r>
              <a:rPr lang="de-DE" noProof="0" dirty="0" err="1"/>
              <a:t>away</a:t>
            </a:r>
            <a:r>
              <a:rPr lang="de-DE" noProof="0" dirty="0"/>
              <a:t>, muss man dann vorher bestellen). </a:t>
            </a:r>
          </a:p>
          <a:p>
            <a:r>
              <a:rPr lang="de-DE" noProof="0" dirty="0"/>
              <a:t>Die Gebäude der Wirtschaftsfakultät sind teils neu und teils alt, die Räume sind keine Hörsäle. </a:t>
            </a:r>
          </a:p>
        </p:txBody>
      </p:sp>
      <p:sp>
        <p:nvSpPr>
          <p:cNvPr id="4" name="Foliennummernplatzhalter 3"/>
          <p:cNvSpPr>
            <a:spLocks noGrp="1"/>
          </p:cNvSpPr>
          <p:nvPr>
            <p:ph type="sldNum" sz="quarter" idx="5"/>
          </p:nvPr>
        </p:nvSpPr>
        <p:spPr/>
        <p:txBody>
          <a:bodyPr/>
          <a:lstStyle/>
          <a:p>
            <a:fld id="{1D06C781-36AA-B640-96D7-C63B0BBED24A}" type="slidenum">
              <a:rPr lang="es-ES_tradnl" smtClean="0"/>
              <a:t>4</a:t>
            </a:fld>
            <a:endParaRPr lang="es-ES_tradnl"/>
          </a:p>
        </p:txBody>
      </p:sp>
    </p:spTree>
    <p:extLst>
      <p:ext uri="{BB962C8B-B14F-4D97-AF65-F5344CB8AC3E}">
        <p14:creationId xmlns:p14="http://schemas.microsoft.com/office/powerpoint/2010/main" val="908822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_tradnl" dirty="0" err="1"/>
              <a:t>Mit</a:t>
            </a:r>
            <a:r>
              <a:rPr lang="es-ES_tradnl" dirty="0"/>
              <a:t> der ESN-</a:t>
            </a:r>
            <a:r>
              <a:rPr lang="es-ES_tradnl" dirty="0" err="1"/>
              <a:t>Student</a:t>
            </a:r>
            <a:r>
              <a:rPr lang="es-ES_tradnl" dirty="0"/>
              <a:t> </a:t>
            </a:r>
            <a:r>
              <a:rPr lang="es-ES_tradnl" dirty="0" err="1"/>
              <a:t>Card</a:t>
            </a:r>
            <a:r>
              <a:rPr lang="es-ES_tradnl" dirty="0"/>
              <a:t> </a:t>
            </a:r>
            <a:r>
              <a:rPr lang="es-ES_tradnl" dirty="0" err="1"/>
              <a:t>bekommt</a:t>
            </a:r>
            <a:r>
              <a:rPr lang="es-ES_tradnl" dirty="0"/>
              <a:t> </a:t>
            </a:r>
            <a:r>
              <a:rPr lang="es-ES_tradnl" dirty="0" err="1"/>
              <a:t>man</a:t>
            </a:r>
            <a:r>
              <a:rPr lang="es-ES_tradnl" dirty="0"/>
              <a:t> </a:t>
            </a:r>
            <a:r>
              <a:rPr lang="es-ES_tradnl" dirty="0" err="1"/>
              <a:t>innerhalb</a:t>
            </a:r>
            <a:r>
              <a:rPr lang="es-ES_tradnl" dirty="0"/>
              <a:t> </a:t>
            </a:r>
            <a:r>
              <a:rPr lang="es-ES_tradnl" dirty="0" err="1"/>
              <a:t>eines</a:t>
            </a:r>
            <a:r>
              <a:rPr lang="es-ES_tradnl" dirty="0"/>
              <a:t> </a:t>
            </a:r>
            <a:r>
              <a:rPr lang="es-ES_tradnl" dirty="0" err="1"/>
              <a:t>Jahres</a:t>
            </a:r>
            <a:r>
              <a:rPr lang="es-ES_tradnl" dirty="0"/>
              <a:t> </a:t>
            </a:r>
            <a:r>
              <a:rPr lang="es-ES_tradnl" dirty="0" err="1"/>
              <a:t>auf</a:t>
            </a:r>
            <a:r>
              <a:rPr lang="es-ES_tradnl" dirty="0"/>
              <a:t> 8 </a:t>
            </a:r>
            <a:r>
              <a:rPr lang="es-ES_tradnl" dirty="0" err="1"/>
              <a:t>one-way</a:t>
            </a:r>
            <a:r>
              <a:rPr lang="es-ES_tradnl" dirty="0"/>
              <a:t> </a:t>
            </a:r>
            <a:r>
              <a:rPr lang="es-ES_tradnl" dirty="0" err="1"/>
              <a:t>Flüge</a:t>
            </a:r>
            <a:r>
              <a:rPr lang="es-ES_tradnl" dirty="0"/>
              <a:t> </a:t>
            </a:r>
            <a:r>
              <a:rPr lang="es-ES_tradnl" dirty="0" err="1"/>
              <a:t>mit</a:t>
            </a:r>
            <a:r>
              <a:rPr lang="es-ES_tradnl" dirty="0"/>
              <a:t> </a:t>
            </a:r>
            <a:r>
              <a:rPr lang="es-ES_tradnl" dirty="0" err="1"/>
              <a:t>Ryanair</a:t>
            </a:r>
            <a:r>
              <a:rPr lang="es-ES_tradnl" dirty="0"/>
              <a:t> 15% </a:t>
            </a:r>
            <a:r>
              <a:rPr lang="es-ES_tradnl" dirty="0" err="1"/>
              <a:t>Rabatt</a:t>
            </a:r>
            <a:r>
              <a:rPr lang="es-ES_tradnl" dirty="0"/>
              <a:t> + </a:t>
            </a:r>
            <a:r>
              <a:rPr lang="es-ES_tradnl" dirty="0" err="1"/>
              <a:t>ein</a:t>
            </a:r>
            <a:r>
              <a:rPr lang="es-ES_tradnl" dirty="0"/>
              <a:t> </a:t>
            </a:r>
            <a:r>
              <a:rPr lang="es-ES_tradnl" dirty="0" err="1"/>
              <a:t>kostenloses</a:t>
            </a:r>
            <a:r>
              <a:rPr lang="es-ES_tradnl" dirty="0"/>
              <a:t> </a:t>
            </a:r>
            <a:r>
              <a:rPr lang="es-ES_tradnl" dirty="0" err="1"/>
              <a:t>aufgegebens</a:t>
            </a:r>
            <a:r>
              <a:rPr lang="es-ES_tradnl" dirty="0"/>
              <a:t> </a:t>
            </a:r>
            <a:r>
              <a:rPr lang="es-ES_tradnl" dirty="0" err="1"/>
              <a:t>Gepäckstück</a:t>
            </a:r>
            <a:r>
              <a:rPr lang="es-ES_tradnl" dirty="0"/>
              <a:t>. </a:t>
            </a:r>
            <a:r>
              <a:rPr lang="es-ES_tradnl" dirty="0" err="1"/>
              <a:t>Auf</a:t>
            </a:r>
            <a:r>
              <a:rPr lang="es-ES_tradnl" dirty="0"/>
              <a:t> die ALSA </a:t>
            </a:r>
            <a:r>
              <a:rPr lang="es-ES_tradnl" dirty="0" err="1"/>
              <a:t>Bustickets</a:t>
            </a:r>
            <a:r>
              <a:rPr lang="es-ES_tradnl" dirty="0"/>
              <a:t> </a:t>
            </a:r>
            <a:r>
              <a:rPr lang="es-ES_tradnl" dirty="0" err="1"/>
              <a:t>gibt</a:t>
            </a:r>
            <a:r>
              <a:rPr lang="es-ES_tradnl" dirty="0"/>
              <a:t> es </a:t>
            </a:r>
            <a:r>
              <a:rPr lang="es-ES_tradnl" dirty="0" err="1"/>
              <a:t>auch</a:t>
            </a:r>
            <a:r>
              <a:rPr lang="es-ES_tradnl" dirty="0"/>
              <a:t> </a:t>
            </a:r>
            <a:r>
              <a:rPr lang="es-ES_tradnl" dirty="0" err="1"/>
              <a:t>Rabatt</a:t>
            </a:r>
            <a:r>
              <a:rPr lang="es-ES_tradnl" dirty="0"/>
              <a:t> (15%). </a:t>
            </a:r>
          </a:p>
          <a:p>
            <a:r>
              <a:rPr lang="es-ES_tradnl" dirty="0"/>
              <a:t>Der ALSA Bus </a:t>
            </a:r>
            <a:r>
              <a:rPr lang="es-ES_tradnl" dirty="0" err="1"/>
              <a:t>vom</a:t>
            </a:r>
            <a:r>
              <a:rPr lang="es-ES_tradnl" dirty="0"/>
              <a:t> </a:t>
            </a:r>
            <a:r>
              <a:rPr lang="es-ES_tradnl" dirty="0" err="1"/>
              <a:t>Flughafen</a:t>
            </a:r>
            <a:r>
              <a:rPr lang="es-ES_tradnl" dirty="0"/>
              <a:t> Granada </a:t>
            </a:r>
            <a:r>
              <a:rPr lang="es-ES_tradnl" dirty="0" err="1"/>
              <a:t>ins</a:t>
            </a:r>
            <a:r>
              <a:rPr lang="es-ES_tradnl" dirty="0"/>
              <a:t> </a:t>
            </a:r>
            <a:r>
              <a:rPr lang="es-ES_tradnl" dirty="0" err="1"/>
              <a:t>Zentrum</a:t>
            </a:r>
            <a:r>
              <a:rPr lang="es-ES_tradnl" dirty="0"/>
              <a:t> </a:t>
            </a:r>
            <a:r>
              <a:rPr lang="es-ES_tradnl" dirty="0" err="1"/>
              <a:t>kostet</a:t>
            </a:r>
            <a:r>
              <a:rPr lang="es-ES_tradnl" dirty="0"/>
              <a:t> </a:t>
            </a:r>
            <a:r>
              <a:rPr lang="es-ES_tradnl" dirty="0" err="1"/>
              <a:t>aktuell</a:t>
            </a:r>
            <a:r>
              <a:rPr lang="es-ES_tradnl" dirty="0"/>
              <a:t> 3€. </a:t>
            </a:r>
          </a:p>
        </p:txBody>
      </p:sp>
      <p:sp>
        <p:nvSpPr>
          <p:cNvPr id="4" name="Foliennummernplatzhalter 3"/>
          <p:cNvSpPr>
            <a:spLocks noGrp="1"/>
          </p:cNvSpPr>
          <p:nvPr>
            <p:ph type="sldNum" sz="quarter" idx="5"/>
          </p:nvPr>
        </p:nvSpPr>
        <p:spPr/>
        <p:txBody>
          <a:bodyPr/>
          <a:lstStyle/>
          <a:p>
            <a:fld id="{1D06C781-36AA-B640-96D7-C63B0BBED24A}" type="slidenum">
              <a:rPr lang="es-ES_tradnl" smtClean="0"/>
              <a:t>5</a:t>
            </a:fld>
            <a:endParaRPr lang="es-ES_tradnl"/>
          </a:p>
        </p:txBody>
      </p:sp>
    </p:spTree>
    <p:extLst>
      <p:ext uri="{BB962C8B-B14F-4D97-AF65-F5344CB8AC3E}">
        <p14:creationId xmlns:p14="http://schemas.microsoft.com/office/powerpoint/2010/main" val="78096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_tradnl" dirty="0" err="1"/>
              <a:t>Außerdem</a:t>
            </a:r>
            <a:r>
              <a:rPr lang="es-ES_tradnl" dirty="0"/>
              <a:t> </a:t>
            </a:r>
            <a:r>
              <a:rPr lang="es-ES_tradnl" dirty="0" err="1"/>
              <a:t>hat</a:t>
            </a:r>
            <a:r>
              <a:rPr lang="es-ES_tradnl" dirty="0"/>
              <a:t> </a:t>
            </a:r>
            <a:r>
              <a:rPr lang="es-ES_tradnl" dirty="0" err="1"/>
              <a:t>man</a:t>
            </a:r>
            <a:r>
              <a:rPr lang="es-ES_tradnl" dirty="0"/>
              <a:t> </a:t>
            </a:r>
            <a:r>
              <a:rPr lang="es-ES_tradnl" dirty="0" err="1"/>
              <a:t>bei</a:t>
            </a:r>
            <a:r>
              <a:rPr lang="es-ES_tradnl" dirty="0"/>
              <a:t> der online </a:t>
            </a:r>
            <a:r>
              <a:rPr lang="es-ES_tradnl" dirty="0" err="1"/>
              <a:t>Anmeldung</a:t>
            </a:r>
            <a:r>
              <a:rPr lang="es-ES_tradnl" dirty="0"/>
              <a:t> die </a:t>
            </a:r>
            <a:r>
              <a:rPr lang="es-ES_tradnl" dirty="0" err="1"/>
              <a:t>Möglichkeit</a:t>
            </a:r>
            <a:r>
              <a:rPr lang="es-ES_tradnl" dirty="0"/>
              <a:t>, </a:t>
            </a:r>
            <a:r>
              <a:rPr lang="es-ES_tradnl" dirty="0" err="1"/>
              <a:t>sich</a:t>
            </a:r>
            <a:r>
              <a:rPr lang="es-ES_tradnl" dirty="0"/>
              <a:t> </a:t>
            </a:r>
            <a:r>
              <a:rPr lang="es-ES_tradnl" dirty="0" err="1"/>
              <a:t>für</a:t>
            </a:r>
            <a:r>
              <a:rPr lang="es-ES_tradnl" dirty="0"/>
              <a:t> </a:t>
            </a:r>
            <a:r>
              <a:rPr lang="es-ES_tradnl" dirty="0" err="1"/>
              <a:t>ein</a:t>
            </a:r>
            <a:r>
              <a:rPr lang="es-ES_tradnl" dirty="0"/>
              <a:t> </a:t>
            </a:r>
            <a:r>
              <a:rPr lang="es-ES_tradnl" dirty="0" err="1"/>
              <a:t>Buddy-Programm</a:t>
            </a:r>
            <a:r>
              <a:rPr lang="es-ES_tradnl" dirty="0"/>
              <a:t> </a:t>
            </a:r>
            <a:r>
              <a:rPr lang="es-ES_tradnl" dirty="0" err="1"/>
              <a:t>anzumelden</a:t>
            </a:r>
            <a:r>
              <a:rPr lang="es-ES_tradnl" dirty="0"/>
              <a:t>. </a:t>
            </a:r>
            <a:r>
              <a:rPr lang="es-ES_tradnl" dirty="0" err="1"/>
              <a:t>Dann</a:t>
            </a:r>
            <a:r>
              <a:rPr lang="es-ES_tradnl" dirty="0"/>
              <a:t> </a:t>
            </a:r>
            <a:r>
              <a:rPr lang="es-ES_tradnl" dirty="0" err="1"/>
              <a:t>wird</a:t>
            </a:r>
            <a:r>
              <a:rPr lang="es-ES_tradnl" dirty="0"/>
              <a:t> </a:t>
            </a:r>
            <a:r>
              <a:rPr lang="es-ES_tradnl" dirty="0" err="1"/>
              <a:t>einem</a:t>
            </a:r>
            <a:r>
              <a:rPr lang="es-ES_tradnl" dirty="0"/>
              <a:t> </a:t>
            </a:r>
            <a:r>
              <a:rPr lang="es-ES_tradnl" dirty="0" err="1"/>
              <a:t>zusammen</a:t>
            </a:r>
            <a:r>
              <a:rPr lang="es-ES_tradnl" dirty="0"/>
              <a:t> </a:t>
            </a:r>
            <a:r>
              <a:rPr lang="es-ES_tradnl" dirty="0" err="1"/>
              <a:t>mit</a:t>
            </a:r>
            <a:r>
              <a:rPr lang="es-ES_tradnl" dirty="0"/>
              <a:t> </a:t>
            </a:r>
            <a:r>
              <a:rPr lang="es-ES_tradnl" dirty="0" err="1"/>
              <a:t>ca</a:t>
            </a:r>
            <a:r>
              <a:rPr lang="es-ES_tradnl" dirty="0"/>
              <a:t>. 5 </a:t>
            </a:r>
            <a:r>
              <a:rPr lang="es-ES_tradnl" dirty="0" err="1"/>
              <a:t>anderen</a:t>
            </a:r>
            <a:r>
              <a:rPr lang="es-ES_tradnl" dirty="0"/>
              <a:t> Erasmus-</a:t>
            </a:r>
            <a:r>
              <a:rPr lang="es-ES_tradnl" dirty="0" err="1"/>
              <a:t>Studenten</a:t>
            </a:r>
            <a:r>
              <a:rPr lang="es-ES_tradnl" dirty="0"/>
              <a:t> </a:t>
            </a:r>
            <a:r>
              <a:rPr lang="es-ES_tradnl" dirty="0" err="1"/>
              <a:t>ein</a:t>
            </a:r>
            <a:r>
              <a:rPr lang="es-ES_tradnl" dirty="0"/>
              <a:t> </a:t>
            </a:r>
            <a:r>
              <a:rPr lang="es-ES_tradnl" dirty="0" err="1"/>
              <a:t>Student</a:t>
            </a:r>
            <a:r>
              <a:rPr lang="es-ES_tradnl" dirty="0"/>
              <a:t> </a:t>
            </a:r>
            <a:r>
              <a:rPr lang="es-ES_tradnl" dirty="0" err="1"/>
              <a:t>oder</a:t>
            </a:r>
            <a:r>
              <a:rPr lang="es-ES_tradnl" dirty="0"/>
              <a:t> </a:t>
            </a:r>
            <a:r>
              <a:rPr lang="es-ES_tradnl" dirty="0" err="1"/>
              <a:t>eine</a:t>
            </a:r>
            <a:r>
              <a:rPr lang="es-ES_tradnl" dirty="0"/>
              <a:t> </a:t>
            </a:r>
            <a:r>
              <a:rPr lang="es-ES_tradnl" dirty="0" err="1"/>
              <a:t>Studentin</a:t>
            </a:r>
            <a:r>
              <a:rPr lang="es-ES_tradnl" dirty="0"/>
              <a:t> der UGR </a:t>
            </a:r>
            <a:r>
              <a:rPr lang="es-ES_tradnl" dirty="0" err="1"/>
              <a:t>zugewiesen</a:t>
            </a:r>
            <a:r>
              <a:rPr lang="es-ES_tradnl" dirty="0"/>
              <a:t>, </a:t>
            </a:r>
            <a:r>
              <a:rPr lang="es-ES_tradnl" dirty="0" err="1"/>
              <a:t>welche</a:t>
            </a:r>
            <a:r>
              <a:rPr lang="es-ES_tradnl" dirty="0"/>
              <a:t>/r </a:t>
            </a:r>
            <a:r>
              <a:rPr lang="es-ES_tradnl" dirty="0" err="1"/>
              <a:t>dann</a:t>
            </a:r>
            <a:r>
              <a:rPr lang="es-ES_tradnl" dirty="0"/>
              <a:t> </a:t>
            </a:r>
            <a:r>
              <a:rPr lang="es-ES_tradnl" dirty="0" err="1"/>
              <a:t>dafür</a:t>
            </a:r>
            <a:r>
              <a:rPr lang="es-ES_tradnl" dirty="0"/>
              <a:t> </a:t>
            </a:r>
            <a:r>
              <a:rPr lang="es-ES_tradnl" dirty="0" err="1"/>
              <a:t>zuständig</a:t>
            </a:r>
            <a:r>
              <a:rPr lang="es-ES_tradnl" dirty="0"/>
              <a:t> </a:t>
            </a:r>
            <a:r>
              <a:rPr lang="es-ES_tradnl" dirty="0" err="1"/>
              <a:t>ist</a:t>
            </a:r>
            <a:r>
              <a:rPr lang="es-ES_tradnl" dirty="0"/>
              <a:t>, </a:t>
            </a:r>
            <a:r>
              <a:rPr lang="es-ES_tradnl" dirty="0" err="1"/>
              <a:t>Fragen</a:t>
            </a:r>
            <a:r>
              <a:rPr lang="es-ES_tradnl" dirty="0"/>
              <a:t> </a:t>
            </a:r>
            <a:r>
              <a:rPr lang="es-ES_tradnl" dirty="0" err="1"/>
              <a:t>zu</a:t>
            </a:r>
            <a:r>
              <a:rPr lang="es-ES_tradnl" dirty="0"/>
              <a:t> </a:t>
            </a:r>
            <a:r>
              <a:rPr lang="es-ES_tradnl" dirty="0" err="1"/>
              <a:t>klären</a:t>
            </a:r>
            <a:r>
              <a:rPr lang="es-ES_tradnl" dirty="0"/>
              <a:t> etc. </a:t>
            </a:r>
            <a:r>
              <a:rPr lang="es-ES_tradnl" dirty="0" err="1"/>
              <a:t>Dadurch</a:t>
            </a:r>
            <a:r>
              <a:rPr lang="es-ES_tradnl" dirty="0"/>
              <a:t> </a:t>
            </a:r>
            <a:r>
              <a:rPr lang="es-ES_tradnl" dirty="0" err="1"/>
              <a:t>hat</a:t>
            </a:r>
            <a:r>
              <a:rPr lang="es-ES_tradnl" dirty="0"/>
              <a:t> </a:t>
            </a:r>
            <a:r>
              <a:rPr lang="es-ES_tradnl" dirty="0" err="1"/>
              <a:t>man</a:t>
            </a:r>
            <a:r>
              <a:rPr lang="es-ES_tradnl" dirty="0"/>
              <a:t> </a:t>
            </a:r>
            <a:r>
              <a:rPr lang="es-ES_tradnl" dirty="0" err="1"/>
              <a:t>schon</a:t>
            </a:r>
            <a:r>
              <a:rPr lang="es-ES_tradnl" dirty="0"/>
              <a:t> </a:t>
            </a:r>
            <a:r>
              <a:rPr lang="es-ES_tradnl" dirty="0" err="1"/>
              <a:t>vor</a:t>
            </a:r>
            <a:r>
              <a:rPr lang="es-ES_tradnl" dirty="0"/>
              <a:t> </a:t>
            </a:r>
            <a:r>
              <a:rPr lang="es-ES_tradnl" dirty="0" err="1"/>
              <a:t>Anreise</a:t>
            </a:r>
            <a:r>
              <a:rPr lang="es-ES_tradnl" dirty="0"/>
              <a:t> </a:t>
            </a:r>
            <a:r>
              <a:rPr lang="es-ES_tradnl" dirty="0" err="1"/>
              <a:t>Kontakte</a:t>
            </a:r>
            <a:r>
              <a:rPr lang="es-ES_tradnl" dirty="0"/>
              <a:t> </a:t>
            </a:r>
            <a:r>
              <a:rPr lang="es-ES_tradnl" dirty="0" err="1"/>
              <a:t>und</a:t>
            </a:r>
            <a:r>
              <a:rPr lang="es-ES_tradnl" dirty="0"/>
              <a:t> </a:t>
            </a:r>
            <a:r>
              <a:rPr lang="es-ES_tradnl" dirty="0" err="1"/>
              <a:t>kann</a:t>
            </a:r>
            <a:r>
              <a:rPr lang="es-ES_tradnl" dirty="0"/>
              <a:t> </a:t>
            </a:r>
            <a:r>
              <a:rPr lang="es-ES_tradnl" dirty="0" err="1"/>
              <a:t>sich</a:t>
            </a:r>
            <a:r>
              <a:rPr lang="es-ES_tradnl" dirty="0"/>
              <a:t> </a:t>
            </a:r>
            <a:r>
              <a:rPr lang="es-ES_tradnl" dirty="0" err="1"/>
              <a:t>z.B</a:t>
            </a:r>
            <a:r>
              <a:rPr lang="es-ES_tradnl" dirty="0"/>
              <a:t>. </a:t>
            </a:r>
            <a:r>
              <a:rPr lang="es-ES_tradnl" dirty="0" err="1"/>
              <a:t>mit</a:t>
            </a:r>
            <a:r>
              <a:rPr lang="es-ES_tradnl" dirty="0"/>
              <a:t> der </a:t>
            </a:r>
            <a:r>
              <a:rPr lang="es-ES_tradnl" dirty="0" err="1"/>
              <a:t>Buddy-Gruppe</a:t>
            </a:r>
            <a:r>
              <a:rPr lang="es-ES_tradnl" dirty="0"/>
              <a:t> in Granada </a:t>
            </a:r>
            <a:r>
              <a:rPr lang="es-ES_tradnl" dirty="0" err="1"/>
              <a:t>treffen</a:t>
            </a:r>
            <a:r>
              <a:rPr lang="es-ES_tradnl" dirty="0"/>
              <a:t> </a:t>
            </a:r>
            <a:r>
              <a:rPr lang="es-ES_tradnl" dirty="0" err="1"/>
              <a:t>und</a:t>
            </a:r>
            <a:r>
              <a:rPr lang="es-ES_tradnl" dirty="0"/>
              <a:t> </a:t>
            </a:r>
            <a:r>
              <a:rPr lang="es-ES_tradnl" dirty="0" err="1"/>
              <a:t>austauschen</a:t>
            </a:r>
            <a:r>
              <a:rPr lang="es-ES_tradnl" dirty="0"/>
              <a:t>. </a:t>
            </a:r>
          </a:p>
          <a:p>
            <a:r>
              <a:rPr lang="es-ES_tradnl" dirty="0"/>
              <a:t>Die </a:t>
            </a:r>
            <a:r>
              <a:rPr lang="es-ES_tradnl" dirty="0" err="1"/>
              <a:t>Reisen</a:t>
            </a:r>
            <a:r>
              <a:rPr lang="es-ES_tradnl" dirty="0"/>
              <a:t> </a:t>
            </a:r>
            <a:r>
              <a:rPr lang="es-ES_tradnl" dirty="0" err="1"/>
              <a:t>sind</a:t>
            </a:r>
            <a:r>
              <a:rPr lang="es-ES_tradnl" dirty="0"/>
              <a:t> </a:t>
            </a:r>
            <a:r>
              <a:rPr lang="es-ES_tradnl" dirty="0" err="1"/>
              <a:t>nicht</a:t>
            </a:r>
            <a:r>
              <a:rPr lang="es-ES_tradnl" dirty="0"/>
              <a:t> </a:t>
            </a:r>
            <a:r>
              <a:rPr lang="es-ES_tradnl" dirty="0" err="1"/>
              <a:t>nur</a:t>
            </a:r>
            <a:r>
              <a:rPr lang="es-ES_tradnl" dirty="0"/>
              <a:t> in den </a:t>
            </a:r>
            <a:r>
              <a:rPr lang="es-ES_tradnl" dirty="0" err="1"/>
              <a:t>ersten</a:t>
            </a:r>
            <a:r>
              <a:rPr lang="es-ES_tradnl" dirty="0"/>
              <a:t> </a:t>
            </a:r>
            <a:r>
              <a:rPr lang="es-ES_tradnl" dirty="0" err="1"/>
              <a:t>Tagen</a:t>
            </a:r>
            <a:r>
              <a:rPr lang="es-ES_tradnl" dirty="0"/>
              <a:t> </a:t>
            </a:r>
            <a:r>
              <a:rPr lang="es-ES_tradnl" dirty="0" err="1"/>
              <a:t>sondern</a:t>
            </a:r>
            <a:r>
              <a:rPr lang="es-ES_tradnl" dirty="0"/>
              <a:t> </a:t>
            </a:r>
            <a:r>
              <a:rPr lang="es-ES_tradnl" dirty="0" err="1"/>
              <a:t>auch</a:t>
            </a:r>
            <a:r>
              <a:rPr lang="es-ES_tradnl" dirty="0"/>
              <a:t> </a:t>
            </a:r>
            <a:r>
              <a:rPr lang="es-ES_tradnl" dirty="0" err="1"/>
              <a:t>während</a:t>
            </a:r>
            <a:r>
              <a:rPr lang="es-ES_tradnl" dirty="0"/>
              <a:t> des </a:t>
            </a:r>
            <a:r>
              <a:rPr lang="es-ES_tradnl" dirty="0" err="1"/>
              <a:t>Semesters</a:t>
            </a:r>
            <a:r>
              <a:rPr lang="es-ES_tradnl" dirty="0"/>
              <a:t>. </a:t>
            </a:r>
            <a:r>
              <a:rPr lang="es-ES_tradnl" dirty="0" err="1"/>
              <a:t>Verhältnismäßig</a:t>
            </a:r>
            <a:r>
              <a:rPr lang="es-ES_tradnl" dirty="0"/>
              <a:t> </a:t>
            </a:r>
            <a:r>
              <a:rPr lang="es-ES_tradnl" dirty="0" err="1"/>
              <a:t>sehr</a:t>
            </a:r>
            <a:r>
              <a:rPr lang="es-ES_tradnl" dirty="0"/>
              <a:t> </a:t>
            </a:r>
            <a:r>
              <a:rPr lang="es-ES_tradnl" dirty="0" err="1"/>
              <a:t>günstig</a:t>
            </a:r>
            <a:r>
              <a:rPr lang="es-ES_tradnl" dirty="0"/>
              <a:t>, </a:t>
            </a:r>
            <a:r>
              <a:rPr lang="es-ES_tradnl" dirty="0" err="1"/>
              <a:t>aber</a:t>
            </a:r>
            <a:r>
              <a:rPr lang="es-ES_tradnl" dirty="0"/>
              <a:t> </a:t>
            </a:r>
            <a:r>
              <a:rPr lang="es-ES_tradnl" dirty="0" err="1"/>
              <a:t>man</a:t>
            </a:r>
            <a:r>
              <a:rPr lang="es-ES_tradnl" dirty="0"/>
              <a:t> </a:t>
            </a:r>
            <a:r>
              <a:rPr lang="es-ES_tradnl" dirty="0" err="1"/>
              <a:t>muss</a:t>
            </a:r>
            <a:r>
              <a:rPr lang="es-ES_tradnl" dirty="0"/>
              <a:t> </a:t>
            </a:r>
            <a:r>
              <a:rPr lang="es-ES_tradnl" dirty="0" err="1"/>
              <a:t>evtl</a:t>
            </a:r>
            <a:r>
              <a:rPr lang="es-ES_tradnl" dirty="0"/>
              <a:t>. </a:t>
            </a:r>
            <a:r>
              <a:rPr lang="es-ES_tradnl" dirty="0" err="1"/>
              <a:t>schnell</a:t>
            </a:r>
            <a:r>
              <a:rPr lang="es-ES_tradnl" dirty="0"/>
              <a:t> </a:t>
            </a:r>
            <a:r>
              <a:rPr lang="es-ES_tradnl" dirty="0" err="1"/>
              <a:t>sein</a:t>
            </a:r>
            <a:r>
              <a:rPr lang="es-ES_tradnl" dirty="0"/>
              <a:t>, da die </a:t>
            </a:r>
            <a:r>
              <a:rPr lang="es-ES_tradnl" dirty="0" err="1"/>
              <a:t>Plätze</a:t>
            </a:r>
            <a:r>
              <a:rPr lang="es-ES_tradnl" dirty="0"/>
              <a:t> </a:t>
            </a:r>
            <a:r>
              <a:rPr lang="es-ES_tradnl" dirty="0" err="1"/>
              <a:t>limitiert</a:t>
            </a:r>
            <a:r>
              <a:rPr lang="es-ES_tradnl" dirty="0"/>
              <a:t> </a:t>
            </a:r>
            <a:r>
              <a:rPr lang="es-ES_tradnl" dirty="0" err="1"/>
              <a:t>sind</a:t>
            </a:r>
            <a:r>
              <a:rPr lang="es-ES_tradnl" dirty="0"/>
              <a:t>. </a:t>
            </a:r>
          </a:p>
        </p:txBody>
      </p:sp>
      <p:sp>
        <p:nvSpPr>
          <p:cNvPr id="4" name="Foliennummernplatzhalter 3"/>
          <p:cNvSpPr>
            <a:spLocks noGrp="1"/>
          </p:cNvSpPr>
          <p:nvPr>
            <p:ph type="sldNum" sz="quarter" idx="5"/>
          </p:nvPr>
        </p:nvSpPr>
        <p:spPr/>
        <p:txBody>
          <a:bodyPr/>
          <a:lstStyle/>
          <a:p>
            <a:fld id="{1D06C781-36AA-B640-96D7-C63B0BBED24A}" type="slidenum">
              <a:rPr lang="es-ES_tradnl" smtClean="0"/>
              <a:t>6</a:t>
            </a:fld>
            <a:endParaRPr lang="es-ES_tradnl"/>
          </a:p>
        </p:txBody>
      </p:sp>
    </p:spTree>
    <p:extLst>
      <p:ext uri="{BB962C8B-B14F-4D97-AF65-F5344CB8AC3E}">
        <p14:creationId xmlns:p14="http://schemas.microsoft.com/office/powerpoint/2010/main" val="2593185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_tradnl" dirty="0" err="1"/>
              <a:t>Mit</a:t>
            </a:r>
            <a:r>
              <a:rPr lang="es-ES_tradnl" dirty="0"/>
              <a:t> der </a:t>
            </a:r>
            <a:r>
              <a:rPr lang="es-ES_tradnl" dirty="0" err="1"/>
              <a:t>ersten</a:t>
            </a:r>
            <a:r>
              <a:rPr lang="es-ES_tradnl" dirty="0"/>
              <a:t> </a:t>
            </a:r>
            <a:r>
              <a:rPr lang="es-ES_tradnl" dirty="0" err="1"/>
              <a:t>Spalte</a:t>
            </a:r>
            <a:r>
              <a:rPr lang="es-ES_tradnl" dirty="0"/>
              <a:t> </a:t>
            </a:r>
            <a:r>
              <a:rPr lang="es-ES_tradnl" dirty="0" err="1"/>
              <a:t>ist</a:t>
            </a:r>
            <a:r>
              <a:rPr lang="es-ES_tradnl" dirty="0"/>
              <a:t> </a:t>
            </a:r>
            <a:r>
              <a:rPr lang="es-ES_tradnl" dirty="0" err="1"/>
              <a:t>gemeint</a:t>
            </a:r>
            <a:r>
              <a:rPr lang="es-ES_tradnl" dirty="0"/>
              <a:t>, in </a:t>
            </a:r>
            <a:r>
              <a:rPr lang="es-ES_tradnl" dirty="0" err="1"/>
              <a:t>welchem</a:t>
            </a:r>
            <a:r>
              <a:rPr lang="es-ES_tradnl" dirty="0"/>
              <a:t> </a:t>
            </a:r>
            <a:r>
              <a:rPr lang="es-ES_tradnl" dirty="0" err="1"/>
              <a:t>Studienjahr</a:t>
            </a:r>
            <a:r>
              <a:rPr lang="es-ES_tradnl" dirty="0"/>
              <a:t> die </a:t>
            </a:r>
            <a:r>
              <a:rPr lang="es-ES_tradnl" dirty="0" err="1"/>
              <a:t>Spanier</a:t>
            </a:r>
            <a:r>
              <a:rPr lang="es-ES_tradnl" dirty="0"/>
              <a:t> den </a:t>
            </a:r>
            <a:r>
              <a:rPr lang="es-ES_tradnl" dirty="0" err="1"/>
              <a:t>Kurs</a:t>
            </a:r>
            <a:r>
              <a:rPr lang="es-ES_tradnl" dirty="0"/>
              <a:t> </a:t>
            </a:r>
            <a:r>
              <a:rPr lang="es-ES_tradnl" dirty="0" err="1"/>
              <a:t>belegen</a:t>
            </a:r>
            <a:r>
              <a:rPr lang="es-ES_tradnl" dirty="0"/>
              <a:t>. Das </a:t>
            </a:r>
            <a:r>
              <a:rPr lang="es-ES_tradnl" dirty="0" err="1"/>
              <a:t>heißt</a:t>
            </a:r>
            <a:r>
              <a:rPr lang="es-ES_tradnl" dirty="0"/>
              <a:t>, </a:t>
            </a:r>
            <a:r>
              <a:rPr lang="es-ES_tradnl" dirty="0" err="1"/>
              <a:t>dass</a:t>
            </a:r>
            <a:r>
              <a:rPr lang="es-ES_tradnl" dirty="0"/>
              <a:t> zum </a:t>
            </a:r>
            <a:r>
              <a:rPr lang="es-ES_tradnl" dirty="0" err="1"/>
              <a:t>Beispiel</a:t>
            </a:r>
            <a:r>
              <a:rPr lang="es-ES_tradnl" dirty="0"/>
              <a:t> der </a:t>
            </a:r>
            <a:r>
              <a:rPr lang="es-ES_tradnl" dirty="0" err="1"/>
              <a:t>Kurs</a:t>
            </a:r>
            <a:r>
              <a:rPr lang="es-ES_tradnl" dirty="0"/>
              <a:t> Fundamentos </a:t>
            </a:r>
            <a:r>
              <a:rPr lang="es-ES_tradnl" dirty="0" err="1"/>
              <a:t>für</a:t>
            </a:r>
            <a:r>
              <a:rPr lang="es-ES_tradnl" dirty="0"/>
              <a:t> die </a:t>
            </a:r>
            <a:r>
              <a:rPr lang="es-ES_tradnl" dirty="0" err="1"/>
              <a:t>Spanier</a:t>
            </a:r>
            <a:r>
              <a:rPr lang="es-ES_tradnl" dirty="0"/>
              <a:t> </a:t>
            </a:r>
            <a:r>
              <a:rPr lang="es-ES_tradnl" dirty="0" err="1"/>
              <a:t>ein</a:t>
            </a:r>
            <a:r>
              <a:rPr lang="es-ES_tradnl" dirty="0"/>
              <a:t> </a:t>
            </a:r>
            <a:r>
              <a:rPr lang="es-ES_tradnl" dirty="0" err="1"/>
              <a:t>Erstsemesterkurs</a:t>
            </a:r>
            <a:r>
              <a:rPr lang="es-ES_tradnl" dirty="0"/>
              <a:t> </a:t>
            </a:r>
            <a:r>
              <a:rPr lang="es-ES_tradnl" dirty="0" err="1"/>
              <a:t>ist</a:t>
            </a:r>
            <a:r>
              <a:rPr lang="es-ES_tradnl" dirty="0"/>
              <a:t>. </a:t>
            </a:r>
            <a:r>
              <a:rPr lang="es-ES_tradnl" dirty="0" err="1"/>
              <a:t>Damit</a:t>
            </a:r>
            <a:r>
              <a:rPr lang="es-ES_tradnl" dirty="0"/>
              <a:t> </a:t>
            </a:r>
            <a:r>
              <a:rPr lang="es-ES_tradnl" dirty="0" err="1"/>
              <a:t>kann</a:t>
            </a:r>
            <a:r>
              <a:rPr lang="es-ES_tradnl" dirty="0"/>
              <a:t> </a:t>
            </a:r>
            <a:r>
              <a:rPr lang="es-ES_tradnl" dirty="0" err="1"/>
              <a:t>man</a:t>
            </a:r>
            <a:r>
              <a:rPr lang="es-ES_tradnl" dirty="0"/>
              <a:t> in </a:t>
            </a:r>
            <a:r>
              <a:rPr lang="es-ES_tradnl" dirty="0" err="1"/>
              <a:t>etwa</a:t>
            </a:r>
            <a:r>
              <a:rPr lang="es-ES_tradnl" dirty="0"/>
              <a:t> </a:t>
            </a:r>
            <a:r>
              <a:rPr lang="es-ES_tradnl" dirty="0" err="1"/>
              <a:t>festmachen</a:t>
            </a:r>
            <a:r>
              <a:rPr lang="es-ES_tradnl" dirty="0"/>
              <a:t>, </a:t>
            </a:r>
            <a:r>
              <a:rPr lang="es-ES_tradnl" dirty="0" err="1"/>
              <a:t>wie</a:t>
            </a:r>
            <a:r>
              <a:rPr lang="es-ES_tradnl" dirty="0"/>
              <a:t> </a:t>
            </a:r>
            <a:r>
              <a:rPr lang="es-ES_tradnl" dirty="0" err="1"/>
              <a:t>anspruchsvoll</a:t>
            </a:r>
            <a:r>
              <a:rPr lang="es-ES_tradnl" dirty="0"/>
              <a:t> die </a:t>
            </a:r>
            <a:r>
              <a:rPr lang="es-ES_tradnl" dirty="0" err="1"/>
              <a:t>Kurse</a:t>
            </a:r>
            <a:r>
              <a:rPr lang="es-ES_tradnl" dirty="0"/>
              <a:t> </a:t>
            </a:r>
            <a:r>
              <a:rPr lang="es-ES_tradnl" dirty="0" err="1"/>
              <a:t>inhaltlich</a:t>
            </a:r>
            <a:r>
              <a:rPr lang="es-ES_tradnl" dirty="0"/>
              <a:t> </a:t>
            </a:r>
            <a:r>
              <a:rPr lang="es-ES_tradnl" dirty="0" err="1"/>
              <a:t>sind</a:t>
            </a:r>
            <a:r>
              <a:rPr lang="es-ES_tradnl" dirty="0"/>
              <a:t>. </a:t>
            </a:r>
            <a:r>
              <a:rPr lang="es-ES_tradnl" dirty="0" err="1"/>
              <a:t>Demnach</a:t>
            </a:r>
            <a:r>
              <a:rPr lang="es-ES_tradnl" dirty="0"/>
              <a:t> </a:t>
            </a:r>
            <a:r>
              <a:rPr lang="es-ES_tradnl" dirty="0" err="1"/>
              <a:t>ist</a:t>
            </a:r>
            <a:r>
              <a:rPr lang="es-ES_tradnl" dirty="0"/>
              <a:t> der </a:t>
            </a:r>
            <a:r>
              <a:rPr lang="es-ES_tradnl" dirty="0" err="1"/>
              <a:t>Kurs</a:t>
            </a:r>
            <a:r>
              <a:rPr lang="es-ES_tradnl" dirty="0"/>
              <a:t> Instrumentos “</a:t>
            </a:r>
            <a:r>
              <a:rPr lang="es-ES_tradnl" dirty="0" err="1"/>
              <a:t>schwieriger</a:t>
            </a:r>
            <a:r>
              <a:rPr lang="es-ES_tradnl" dirty="0"/>
              <a:t>” </a:t>
            </a:r>
            <a:r>
              <a:rPr lang="es-ES_tradnl" dirty="0" err="1"/>
              <a:t>als</a:t>
            </a:r>
            <a:r>
              <a:rPr lang="es-ES_tradnl" dirty="0"/>
              <a:t> </a:t>
            </a:r>
            <a:r>
              <a:rPr lang="es-ES_tradnl" dirty="0" err="1"/>
              <a:t>beispielsweise</a:t>
            </a:r>
            <a:r>
              <a:rPr lang="es-ES_tradnl" dirty="0"/>
              <a:t> fundamentos. </a:t>
            </a:r>
          </a:p>
          <a:p>
            <a:r>
              <a:rPr lang="es-ES_tradnl" dirty="0"/>
              <a:t>Die </a:t>
            </a:r>
            <a:r>
              <a:rPr lang="es-ES_tradnl" dirty="0" err="1"/>
              <a:t>Kurse</a:t>
            </a:r>
            <a:r>
              <a:rPr lang="es-ES_tradnl" dirty="0"/>
              <a:t> </a:t>
            </a:r>
            <a:r>
              <a:rPr lang="es-ES_tradnl" dirty="0" err="1"/>
              <a:t>sind</a:t>
            </a:r>
            <a:r>
              <a:rPr lang="es-ES_tradnl" dirty="0"/>
              <a:t> </a:t>
            </a:r>
            <a:r>
              <a:rPr lang="es-ES_tradnl" dirty="0" err="1"/>
              <a:t>im</a:t>
            </a:r>
            <a:r>
              <a:rPr lang="es-ES_tradnl" dirty="0"/>
              <a:t> </a:t>
            </a:r>
            <a:r>
              <a:rPr lang="es-ES_tradnl" dirty="0" err="1"/>
              <a:t>Vertrag</a:t>
            </a:r>
            <a:r>
              <a:rPr lang="es-ES_tradnl" dirty="0"/>
              <a:t> </a:t>
            </a:r>
            <a:r>
              <a:rPr lang="es-ES_tradnl" dirty="0" err="1"/>
              <a:t>zwischen</a:t>
            </a:r>
            <a:r>
              <a:rPr lang="es-ES_tradnl" dirty="0"/>
              <a:t> der HSB </a:t>
            </a:r>
            <a:r>
              <a:rPr lang="es-ES_tradnl" dirty="0" err="1"/>
              <a:t>und</a:t>
            </a:r>
            <a:r>
              <a:rPr lang="es-ES_tradnl" dirty="0"/>
              <a:t> der UGR so </a:t>
            </a:r>
            <a:r>
              <a:rPr lang="es-ES_tradnl" dirty="0" err="1"/>
              <a:t>vorgesehen</a:t>
            </a:r>
            <a:r>
              <a:rPr lang="es-ES_tradnl" dirty="0"/>
              <a:t>, </a:t>
            </a:r>
            <a:r>
              <a:rPr lang="es-ES_tradnl" dirty="0" err="1"/>
              <a:t>man</a:t>
            </a:r>
            <a:r>
              <a:rPr lang="es-ES_tradnl" dirty="0"/>
              <a:t> </a:t>
            </a:r>
            <a:r>
              <a:rPr lang="es-ES_tradnl" dirty="0" err="1"/>
              <a:t>hat</a:t>
            </a:r>
            <a:r>
              <a:rPr lang="es-ES_tradnl" dirty="0"/>
              <a:t> </a:t>
            </a:r>
            <a:r>
              <a:rPr lang="es-ES_tradnl" dirty="0" err="1"/>
              <a:t>also</a:t>
            </a:r>
            <a:r>
              <a:rPr lang="es-ES_tradnl" dirty="0"/>
              <a:t> </a:t>
            </a:r>
            <a:r>
              <a:rPr lang="es-ES_tradnl" dirty="0" err="1"/>
              <a:t>prinzipiell</a:t>
            </a:r>
            <a:r>
              <a:rPr lang="es-ES_tradnl" dirty="0"/>
              <a:t> </a:t>
            </a:r>
            <a:r>
              <a:rPr lang="es-ES_tradnl" dirty="0" err="1"/>
              <a:t>keine</a:t>
            </a:r>
            <a:r>
              <a:rPr lang="es-ES_tradnl" dirty="0"/>
              <a:t> </a:t>
            </a:r>
            <a:r>
              <a:rPr lang="es-ES_tradnl" dirty="0" err="1"/>
              <a:t>freie</a:t>
            </a:r>
            <a:r>
              <a:rPr lang="es-ES_tradnl" dirty="0"/>
              <a:t> </a:t>
            </a:r>
            <a:r>
              <a:rPr lang="es-ES_tradnl" dirty="0" err="1"/>
              <a:t>Kurswahl</a:t>
            </a:r>
            <a:r>
              <a:rPr lang="es-ES_tradnl" dirty="0"/>
              <a:t>. </a:t>
            </a:r>
            <a:r>
              <a:rPr lang="es-ES_tradnl" dirty="0" err="1"/>
              <a:t>Im</a:t>
            </a:r>
            <a:r>
              <a:rPr lang="es-ES_tradnl" dirty="0"/>
              <a:t> </a:t>
            </a:r>
            <a:r>
              <a:rPr lang="es-ES_tradnl" dirty="0" err="1"/>
              <a:t>zweiten</a:t>
            </a:r>
            <a:r>
              <a:rPr lang="es-ES_tradnl" dirty="0"/>
              <a:t> </a:t>
            </a:r>
            <a:r>
              <a:rPr lang="es-ES_tradnl" dirty="0" err="1"/>
              <a:t>Semester</a:t>
            </a:r>
            <a:r>
              <a:rPr lang="es-ES_tradnl" dirty="0"/>
              <a:t> </a:t>
            </a:r>
            <a:r>
              <a:rPr lang="es-ES_tradnl" dirty="0" err="1"/>
              <a:t>hab</a:t>
            </a:r>
            <a:r>
              <a:rPr lang="es-ES_tradnl" dirty="0"/>
              <a:t> </a:t>
            </a:r>
            <a:r>
              <a:rPr lang="es-ES_tradnl" dirty="0" err="1"/>
              <a:t>ich</a:t>
            </a:r>
            <a:r>
              <a:rPr lang="es-ES_tradnl" dirty="0"/>
              <a:t> </a:t>
            </a:r>
            <a:r>
              <a:rPr lang="es-ES_tradnl" dirty="0" err="1"/>
              <a:t>allerdings</a:t>
            </a:r>
            <a:r>
              <a:rPr lang="es-ES_tradnl" dirty="0"/>
              <a:t> </a:t>
            </a:r>
            <a:r>
              <a:rPr lang="es-ES_tradnl" dirty="0" err="1"/>
              <a:t>einen</a:t>
            </a:r>
            <a:r>
              <a:rPr lang="es-ES_tradnl" dirty="0"/>
              <a:t> </a:t>
            </a:r>
            <a:r>
              <a:rPr lang="es-ES_tradnl" dirty="0" err="1"/>
              <a:t>Kurs</a:t>
            </a:r>
            <a:r>
              <a:rPr lang="es-ES_tradnl" dirty="0"/>
              <a:t> </a:t>
            </a:r>
            <a:r>
              <a:rPr lang="es-ES_tradnl" dirty="0" err="1"/>
              <a:t>nach</a:t>
            </a:r>
            <a:r>
              <a:rPr lang="es-ES_tradnl" dirty="0"/>
              <a:t> </a:t>
            </a:r>
            <a:r>
              <a:rPr lang="es-ES_tradnl" dirty="0" err="1"/>
              <a:t>Absprache</a:t>
            </a:r>
            <a:r>
              <a:rPr lang="es-ES_tradnl" dirty="0"/>
              <a:t> </a:t>
            </a:r>
            <a:r>
              <a:rPr lang="es-ES_tradnl" dirty="0" err="1"/>
              <a:t>wechseln</a:t>
            </a:r>
            <a:r>
              <a:rPr lang="es-ES_tradnl" dirty="0"/>
              <a:t> </a:t>
            </a:r>
            <a:r>
              <a:rPr lang="es-ES_tradnl" dirty="0" err="1"/>
              <a:t>müssen</a:t>
            </a:r>
            <a:r>
              <a:rPr lang="es-ES_tradnl" dirty="0"/>
              <a:t>, da der </a:t>
            </a:r>
            <a:r>
              <a:rPr lang="es-ES_tradnl" dirty="0" err="1"/>
              <a:t>Studenplan</a:t>
            </a:r>
            <a:r>
              <a:rPr lang="es-ES_tradnl" dirty="0"/>
              <a:t> es </a:t>
            </a:r>
            <a:r>
              <a:rPr lang="es-ES_tradnl" dirty="0" err="1"/>
              <a:t>nicht</a:t>
            </a:r>
            <a:r>
              <a:rPr lang="es-ES_tradnl" dirty="0"/>
              <a:t> </a:t>
            </a:r>
            <a:r>
              <a:rPr lang="es-ES_tradnl" dirty="0" err="1"/>
              <a:t>zugelassen</a:t>
            </a:r>
            <a:r>
              <a:rPr lang="es-ES_tradnl" dirty="0"/>
              <a:t> </a:t>
            </a:r>
            <a:r>
              <a:rPr lang="es-ES_tradnl" dirty="0" err="1"/>
              <a:t>hat</a:t>
            </a:r>
            <a:r>
              <a:rPr lang="es-ES_tradnl" dirty="0"/>
              <a:t>, die </a:t>
            </a:r>
            <a:r>
              <a:rPr lang="es-ES_tradnl" dirty="0" err="1"/>
              <a:t>vorgesehene</a:t>
            </a:r>
            <a:r>
              <a:rPr lang="es-ES_tradnl" dirty="0"/>
              <a:t> </a:t>
            </a:r>
            <a:r>
              <a:rPr lang="es-ES_tradnl" dirty="0" err="1"/>
              <a:t>Kombination</a:t>
            </a:r>
            <a:r>
              <a:rPr lang="es-ES_tradnl" dirty="0"/>
              <a:t> </a:t>
            </a:r>
            <a:r>
              <a:rPr lang="es-ES_tradnl" dirty="0" err="1"/>
              <a:t>an</a:t>
            </a:r>
            <a:r>
              <a:rPr lang="es-ES_tradnl" dirty="0"/>
              <a:t> </a:t>
            </a:r>
            <a:r>
              <a:rPr lang="es-ES_tradnl" dirty="0" err="1"/>
              <a:t>Kursen</a:t>
            </a:r>
            <a:r>
              <a:rPr lang="es-ES_tradnl" dirty="0"/>
              <a:t> </a:t>
            </a:r>
            <a:r>
              <a:rPr lang="es-ES_tradnl" dirty="0" err="1"/>
              <a:t>zu</a:t>
            </a:r>
            <a:r>
              <a:rPr lang="es-ES_tradnl" dirty="0"/>
              <a:t> </a:t>
            </a:r>
            <a:r>
              <a:rPr lang="es-ES_tradnl" dirty="0" err="1"/>
              <a:t>wählen</a:t>
            </a:r>
            <a:r>
              <a:rPr lang="es-ES_tradnl" dirty="0"/>
              <a:t>. </a:t>
            </a:r>
          </a:p>
          <a:p>
            <a:r>
              <a:rPr lang="es-ES_tradnl" dirty="0"/>
              <a:t>Die </a:t>
            </a:r>
            <a:r>
              <a:rPr lang="es-ES_tradnl" dirty="0" err="1"/>
              <a:t>Einschreibung</a:t>
            </a:r>
            <a:r>
              <a:rPr lang="es-ES_tradnl" dirty="0"/>
              <a:t> </a:t>
            </a:r>
            <a:r>
              <a:rPr lang="es-ES_tradnl" dirty="0" err="1"/>
              <a:t>für</a:t>
            </a:r>
            <a:r>
              <a:rPr lang="es-ES_tradnl" dirty="0"/>
              <a:t> die </a:t>
            </a:r>
            <a:r>
              <a:rPr lang="es-ES_tradnl" dirty="0" err="1"/>
              <a:t>Kurse</a:t>
            </a:r>
            <a:r>
              <a:rPr lang="es-ES_tradnl" dirty="0"/>
              <a:t> </a:t>
            </a:r>
            <a:r>
              <a:rPr lang="es-ES_tradnl" dirty="0" err="1"/>
              <a:t>erfolgt</a:t>
            </a:r>
            <a:r>
              <a:rPr lang="es-ES_tradnl" dirty="0"/>
              <a:t> </a:t>
            </a:r>
            <a:r>
              <a:rPr lang="es-ES_tradnl" dirty="0" err="1"/>
              <a:t>vor</a:t>
            </a:r>
            <a:r>
              <a:rPr lang="es-ES_tradnl" dirty="0"/>
              <a:t> </a:t>
            </a:r>
            <a:r>
              <a:rPr lang="es-ES_tradnl" dirty="0" err="1"/>
              <a:t>Ort</a:t>
            </a:r>
            <a:r>
              <a:rPr lang="es-ES_tradnl" dirty="0"/>
              <a:t> </a:t>
            </a:r>
            <a:r>
              <a:rPr lang="es-ES_tradnl" dirty="0" err="1"/>
              <a:t>ca</a:t>
            </a:r>
            <a:r>
              <a:rPr lang="es-ES_tradnl" dirty="0"/>
              <a:t>. </a:t>
            </a:r>
            <a:r>
              <a:rPr lang="es-ES_tradnl" dirty="0" err="1"/>
              <a:t>eine</a:t>
            </a:r>
            <a:r>
              <a:rPr lang="es-ES_tradnl" dirty="0"/>
              <a:t> </a:t>
            </a:r>
            <a:r>
              <a:rPr lang="es-ES_tradnl" dirty="0" err="1"/>
              <a:t>Woche</a:t>
            </a:r>
            <a:r>
              <a:rPr lang="es-ES_tradnl" dirty="0"/>
              <a:t> </a:t>
            </a:r>
            <a:r>
              <a:rPr lang="es-ES_tradnl" dirty="0" err="1"/>
              <a:t>nach</a:t>
            </a:r>
            <a:r>
              <a:rPr lang="es-ES_tradnl" dirty="0"/>
              <a:t> </a:t>
            </a:r>
            <a:r>
              <a:rPr lang="es-ES_tradnl" dirty="0" err="1"/>
              <a:t>Vorlesungsbeginn</a:t>
            </a:r>
            <a:r>
              <a:rPr lang="es-ES_tradnl" dirty="0"/>
              <a:t> </a:t>
            </a:r>
            <a:r>
              <a:rPr lang="es-ES_tradnl" dirty="0" err="1"/>
              <a:t>im</a:t>
            </a:r>
            <a:r>
              <a:rPr lang="es-ES_tradnl" dirty="0"/>
              <a:t> </a:t>
            </a:r>
            <a:r>
              <a:rPr lang="es-ES_tradnl" dirty="0" err="1"/>
              <a:t>September</a:t>
            </a:r>
            <a:r>
              <a:rPr lang="es-ES_tradnl" dirty="0"/>
              <a:t> </a:t>
            </a:r>
            <a:r>
              <a:rPr lang="es-ES_tradnl" dirty="0" err="1"/>
              <a:t>für</a:t>
            </a:r>
            <a:r>
              <a:rPr lang="es-ES_tradnl" dirty="0"/>
              <a:t> </a:t>
            </a:r>
            <a:r>
              <a:rPr lang="es-ES_tradnl" dirty="0" err="1"/>
              <a:t>beide</a:t>
            </a:r>
            <a:r>
              <a:rPr lang="es-ES_tradnl" dirty="0"/>
              <a:t> </a:t>
            </a:r>
            <a:r>
              <a:rPr lang="es-ES_tradnl" dirty="0" err="1"/>
              <a:t>Semester</a:t>
            </a:r>
            <a:r>
              <a:rPr lang="es-ES_tradnl" dirty="0"/>
              <a:t>. </a:t>
            </a:r>
          </a:p>
          <a:p>
            <a:r>
              <a:rPr lang="es-ES_tradnl" dirty="0"/>
              <a:t>Die </a:t>
            </a:r>
            <a:r>
              <a:rPr lang="es-ES_tradnl" dirty="0" err="1"/>
              <a:t>Klausurtermine</a:t>
            </a:r>
            <a:r>
              <a:rPr lang="es-ES_tradnl" dirty="0"/>
              <a:t> </a:t>
            </a:r>
            <a:r>
              <a:rPr lang="es-ES_tradnl" dirty="0" err="1"/>
              <a:t>stehen</a:t>
            </a:r>
            <a:r>
              <a:rPr lang="es-ES_tradnl" dirty="0"/>
              <a:t> </a:t>
            </a:r>
            <a:r>
              <a:rPr lang="es-ES_tradnl" dirty="0" err="1"/>
              <a:t>zusammen</a:t>
            </a:r>
            <a:r>
              <a:rPr lang="es-ES_tradnl" dirty="0"/>
              <a:t> </a:t>
            </a:r>
            <a:r>
              <a:rPr lang="es-ES_tradnl" dirty="0" err="1"/>
              <a:t>mit</a:t>
            </a:r>
            <a:r>
              <a:rPr lang="es-ES_tradnl" dirty="0"/>
              <a:t> den </a:t>
            </a:r>
            <a:r>
              <a:rPr lang="es-ES_tradnl" dirty="0" err="1"/>
              <a:t>Stundenplänen</a:t>
            </a:r>
            <a:r>
              <a:rPr lang="es-ES_tradnl" dirty="0"/>
              <a:t> </a:t>
            </a:r>
            <a:r>
              <a:rPr lang="es-ES_tradnl" dirty="0" err="1"/>
              <a:t>bereits</a:t>
            </a:r>
            <a:r>
              <a:rPr lang="es-ES_tradnl" dirty="0"/>
              <a:t> </a:t>
            </a:r>
            <a:r>
              <a:rPr lang="es-ES_tradnl" dirty="0" err="1"/>
              <a:t>vor</a:t>
            </a:r>
            <a:r>
              <a:rPr lang="es-ES_tradnl" dirty="0"/>
              <a:t> </a:t>
            </a:r>
            <a:r>
              <a:rPr lang="es-ES_tradnl" dirty="0" err="1"/>
              <a:t>Beginn</a:t>
            </a:r>
            <a:r>
              <a:rPr lang="es-ES_tradnl" dirty="0"/>
              <a:t> des WS </a:t>
            </a:r>
            <a:r>
              <a:rPr lang="es-ES_tradnl" dirty="0" err="1"/>
              <a:t>fest</a:t>
            </a:r>
            <a:r>
              <a:rPr lang="es-ES_tradnl" dirty="0"/>
              <a:t> (</a:t>
            </a:r>
            <a:r>
              <a:rPr lang="es-ES_tradnl" dirty="0" err="1"/>
              <a:t>siehe</a:t>
            </a:r>
            <a:r>
              <a:rPr lang="es-ES_tradnl" dirty="0"/>
              <a:t> </a:t>
            </a:r>
            <a:r>
              <a:rPr lang="es-ES_tradnl" dirty="0" err="1"/>
              <a:t>slide</a:t>
            </a:r>
            <a:r>
              <a:rPr lang="es-ES_tradnl" dirty="0"/>
              <a:t> </a:t>
            </a:r>
            <a:r>
              <a:rPr lang="es-ES_tradnl" dirty="0" err="1"/>
              <a:t>nützliche</a:t>
            </a:r>
            <a:r>
              <a:rPr lang="es-ES_tradnl" dirty="0"/>
              <a:t> Links). </a:t>
            </a:r>
          </a:p>
          <a:p>
            <a:r>
              <a:rPr lang="es-ES_tradnl" dirty="0" err="1"/>
              <a:t>Man</a:t>
            </a:r>
            <a:r>
              <a:rPr lang="es-ES_tradnl" dirty="0"/>
              <a:t> </a:t>
            </a:r>
            <a:r>
              <a:rPr lang="es-ES_tradnl" dirty="0" err="1"/>
              <a:t>hat</a:t>
            </a:r>
            <a:r>
              <a:rPr lang="es-ES_tradnl" dirty="0"/>
              <a:t> </a:t>
            </a:r>
            <a:r>
              <a:rPr lang="es-ES_tradnl" dirty="0" err="1"/>
              <a:t>ca</a:t>
            </a:r>
            <a:r>
              <a:rPr lang="es-ES_tradnl" dirty="0"/>
              <a:t>. </a:t>
            </a:r>
            <a:r>
              <a:rPr lang="es-ES_tradnl" dirty="0" err="1"/>
              <a:t>zwei</a:t>
            </a:r>
            <a:r>
              <a:rPr lang="es-ES_tradnl" dirty="0"/>
              <a:t> </a:t>
            </a:r>
            <a:r>
              <a:rPr lang="es-ES_tradnl" dirty="0" err="1"/>
              <a:t>Wochen</a:t>
            </a:r>
            <a:r>
              <a:rPr lang="es-ES_tradnl" dirty="0"/>
              <a:t> </a:t>
            </a:r>
            <a:r>
              <a:rPr lang="es-ES_tradnl" dirty="0" err="1"/>
              <a:t>Weihnachtsferien</a:t>
            </a:r>
            <a:r>
              <a:rPr lang="es-ES_tradnl" dirty="0"/>
              <a:t> </a:t>
            </a:r>
            <a:r>
              <a:rPr lang="es-ES_tradnl" dirty="0" err="1"/>
              <a:t>und</a:t>
            </a:r>
            <a:r>
              <a:rPr lang="es-ES_tradnl" dirty="0"/>
              <a:t> </a:t>
            </a:r>
            <a:r>
              <a:rPr lang="es-ES_tradnl" dirty="0" err="1"/>
              <a:t>ca</a:t>
            </a:r>
            <a:r>
              <a:rPr lang="es-ES_tradnl" dirty="0"/>
              <a:t>. </a:t>
            </a:r>
            <a:r>
              <a:rPr lang="es-ES_tradnl" dirty="0" err="1"/>
              <a:t>zwei</a:t>
            </a:r>
            <a:r>
              <a:rPr lang="es-ES_tradnl" dirty="0"/>
              <a:t> </a:t>
            </a:r>
            <a:r>
              <a:rPr lang="es-ES_tradnl" dirty="0" err="1"/>
              <a:t>Wochen</a:t>
            </a:r>
            <a:r>
              <a:rPr lang="es-ES_tradnl" dirty="0"/>
              <a:t> </a:t>
            </a:r>
            <a:r>
              <a:rPr lang="es-ES_tradnl" dirty="0" err="1"/>
              <a:t>Osterferien</a:t>
            </a:r>
            <a:r>
              <a:rPr lang="es-ES_tradnl" dirty="0"/>
              <a:t>. </a:t>
            </a:r>
          </a:p>
        </p:txBody>
      </p:sp>
      <p:sp>
        <p:nvSpPr>
          <p:cNvPr id="4" name="Foliennummernplatzhalter 3"/>
          <p:cNvSpPr>
            <a:spLocks noGrp="1"/>
          </p:cNvSpPr>
          <p:nvPr>
            <p:ph type="sldNum" sz="quarter" idx="5"/>
          </p:nvPr>
        </p:nvSpPr>
        <p:spPr/>
        <p:txBody>
          <a:bodyPr/>
          <a:lstStyle/>
          <a:p>
            <a:fld id="{1D06C781-36AA-B640-96D7-C63B0BBED24A}" type="slidenum">
              <a:rPr lang="es-ES_tradnl" smtClean="0"/>
              <a:t>7</a:t>
            </a:fld>
            <a:endParaRPr lang="es-ES_tradnl"/>
          </a:p>
        </p:txBody>
      </p:sp>
    </p:spTree>
    <p:extLst>
      <p:ext uri="{BB962C8B-B14F-4D97-AF65-F5344CB8AC3E}">
        <p14:creationId xmlns:p14="http://schemas.microsoft.com/office/powerpoint/2010/main" val="2583815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_tradnl" dirty="0"/>
              <a:t>Es </a:t>
            </a:r>
            <a:r>
              <a:rPr lang="es-ES_tradnl" dirty="0" err="1"/>
              <a:t>ist</a:t>
            </a:r>
            <a:r>
              <a:rPr lang="es-ES_tradnl" dirty="0"/>
              <a:t> </a:t>
            </a:r>
            <a:r>
              <a:rPr lang="es-ES_tradnl" dirty="0" err="1"/>
              <a:t>i.d.R</a:t>
            </a:r>
            <a:r>
              <a:rPr lang="es-ES_tradnl" dirty="0"/>
              <a:t>. so </a:t>
            </a:r>
            <a:r>
              <a:rPr lang="es-ES_tradnl" dirty="0" err="1"/>
              <a:t>vorgesehen</a:t>
            </a:r>
            <a:r>
              <a:rPr lang="es-ES_tradnl" dirty="0"/>
              <a:t>, </a:t>
            </a:r>
            <a:r>
              <a:rPr lang="es-ES_tradnl" dirty="0" err="1"/>
              <a:t>dass</a:t>
            </a:r>
            <a:r>
              <a:rPr lang="es-ES_tradnl" dirty="0"/>
              <a:t> </a:t>
            </a:r>
            <a:r>
              <a:rPr lang="es-ES_tradnl" dirty="0" err="1"/>
              <a:t>man</a:t>
            </a:r>
            <a:r>
              <a:rPr lang="es-ES_tradnl" dirty="0"/>
              <a:t> </a:t>
            </a:r>
            <a:r>
              <a:rPr lang="es-ES_tradnl" dirty="0" err="1"/>
              <a:t>nur</a:t>
            </a:r>
            <a:r>
              <a:rPr lang="es-ES_tradnl" dirty="0"/>
              <a:t> </a:t>
            </a:r>
            <a:r>
              <a:rPr lang="es-ES_tradnl" dirty="0" err="1"/>
              <a:t>an</a:t>
            </a:r>
            <a:r>
              <a:rPr lang="es-ES_tradnl" dirty="0"/>
              <a:t> </a:t>
            </a:r>
            <a:r>
              <a:rPr lang="es-ES_tradnl" dirty="0" err="1"/>
              <a:t>vier</a:t>
            </a:r>
            <a:r>
              <a:rPr lang="es-ES_tradnl" dirty="0"/>
              <a:t> </a:t>
            </a:r>
            <a:r>
              <a:rPr lang="es-ES_tradnl" dirty="0" err="1"/>
              <a:t>Tagen</a:t>
            </a:r>
            <a:r>
              <a:rPr lang="es-ES_tradnl" dirty="0"/>
              <a:t> in der </a:t>
            </a:r>
            <a:r>
              <a:rPr lang="es-ES_tradnl" dirty="0" err="1"/>
              <a:t>Woche</a:t>
            </a:r>
            <a:r>
              <a:rPr lang="es-ES_tradnl" dirty="0"/>
              <a:t> </a:t>
            </a:r>
            <a:r>
              <a:rPr lang="es-ES_tradnl" dirty="0" err="1"/>
              <a:t>Vorlesungen</a:t>
            </a:r>
            <a:r>
              <a:rPr lang="es-ES_tradnl" dirty="0"/>
              <a:t> </a:t>
            </a:r>
            <a:r>
              <a:rPr lang="es-ES_tradnl" dirty="0" err="1"/>
              <a:t>hat</a:t>
            </a:r>
            <a:r>
              <a:rPr lang="es-ES_tradnl" dirty="0"/>
              <a:t>. </a:t>
            </a:r>
            <a:r>
              <a:rPr lang="es-ES_tradnl" dirty="0" err="1"/>
              <a:t>Theoretisch</a:t>
            </a:r>
            <a:r>
              <a:rPr lang="es-ES_tradnl" dirty="0"/>
              <a:t> </a:t>
            </a:r>
            <a:r>
              <a:rPr lang="es-ES_tradnl" dirty="0" err="1"/>
              <a:t>gibt</a:t>
            </a:r>
            <a:r>
              <a:rPr lang="es-ES_tradnl" dirty="0"/>
              <a:t> es </a:t>
            </a:r>
            <a:r>
              <a:rPr lang="es-ES_tradnl" dirty="0" err="1"/>
              <a:t>immer</a:t>
            </a:r>
            <a:r>
              <a:rPr lang="es-ES_tradnl" dirty="0"/>
              <a:t> 2 </a:t>
            </a:r>
            <a:r>
              <a:rPr lang="es-ES_tradnl" dirty="0" err="1"/>
              <a:t>Stunden</a:t>
            </a:r>
            <a:r>
              <a:rPr lang="es-ES_tradnl" dirty="0"/>
              <a:t> </a:t>
            </a:r>
            <a:r>
              <a:rPr lang="es-ES_tradnl" dirty="0" err="1"/>
              <a:t>Vorlesung</a:t>
            </a:r>
            <a:r>
              <a:rPr lang="es-ES_tradnl" dirty="0"/>
              <a:t> un 2 </a:t>
            </a:r>
            <a:r>
              <a:rPr lang="es-ES_tradnl" dirty="0" err="1"/>
              <a:t>Stunden</a:t>
            </a:r>
            <a:r>
              <a:rPr lang="es-ES_tradnl" dirty="0"/>
              <a:t> </a:t>
            </a:r>
            <a:r>
              <a:rPr lang="es-ES_tradnl" dirty="0" err="1"/>
              <a:t>Übung</a:t>
            </a:r>
            <a:r>
              <a:rPr lang="es-ES_tradnl" dirty="0"/>
              <a:t> pro </a:t>
            </a:r>
            <a:r>
              <a:rPr lang="es-ES_tradnl" dirty="0" err="1"/>
              <a:t>Fach</a:t>
            </a:r>
            <a:r>
              <a:rPr lang="es-ES_tradnl" dirty="0"/>
              <a:t>, </a:t>
            </a:r>
            <a:r>
              <a:rPr lang="es-ES_tradnl" dirty="0" err="1"/>
              <a:t>handhabt</a:t>
            </a:r>
            <a:r>
              <a:rPr lang="es-ES_tradnl" dirty="0"/>
              <a:t> </a:t>
            </a:r>
            <a:r>
              <a:rPr lang="es-ES_tradnl" dirty="0" err="1"/>
              <a:t>aber</a:t>
            </a:r>
            <a:r>
              <a:rPr lang="es-ES_tradnl" dirty="0"/>
              <a:t> jede/r </a:t>
            </a:r>
            <a:r>
              <a:rPr lang="es-ES_tradnl" dirty="0" err="1"/>
              <a:t>Prof</a:t>
            </a:r>
            <a:r>
              <a:rPr lang="es-ES_tradnl" dirty="0"/>
              <a:t> </a:t>
            </a:r>
            <a:r>
              <a:rPr lang="es-ES_tradnl" dirty="0" err="1"/>
              <a:t>unterschiedlich</a:t>
            </a:r>
            <a:r>
              <a:rPr lang="es-ES_tradnl" dirty="0"/>
              <a:t>. </a:t>
            </a:r>
          </a:p>
          <a:p>
            <a:r>
              <a:rPr lang="es-ES_tradnl" dirty="0"/>
              <a:t>2 </a:t>
            </a:r>
            <a:r>
              <a:rPr lang="es-ES_tradnl" dirty="0" err="1"/>
              <a:t>Stunden</a:t>
            </a:r>
            <a:r>
              <a:rPr lang="es-ES_tradnl" dirty="0"/>
              <a:t> </a:t>
            </a:r>
            <a:r>
              <a:rPr lang="es-ES_tradnl" dirty="0" err="1"/>
              <a:t>Vorlesung</a:t>
            </a:r>
            <a:r>
              <a:rPr lang="es-ES_tradnl" dirty="0"/>
              <a:t> </a:t>
            </a:r>
            <a:r>
              <a:rPr lang="es-ES_tradnl" dirty="0" err="1"/>
              <a:t>sind</a:t>
            </a:r>
            <a:r>
              <a:rPr lang="es-ES_tradnl" dirty="0"/>
              <a:t> </a:t>
            </a:r>
            <a:r>
              <a:rPr lang="es-ES_tradnl" dirty="0" err="1"/>
              <a:t>eigentlich</a:t>
            </a:r>
            <a:r>
              <a:rPr lang="es-ES_tradnl" dirty="0"/>
              <a:t> </a:t>
            </a:r>
            <a:r>
              <a:rPr lang="es-ES_tradnl" dirty="0" err="1"/>
              <a:t>nur</a:t>
            </a:r>
            <a:r>
              <a:rPr lang="es-ES_tradnl" dirty="0"/>
              <a:t> 1,5std. (</a:t>
            </a:r>
            <a:r>
              <a:rPr lang="es-ES_tradnl" dirty="0" err="1"/>
              <a:t>man</a:t>
            </a:r>
            <a:r>
              <a:rPr lang="es-ES_tradnl" dirty="0"/>
              <a:t> </a:t>
            </a:r>
            <a:r>
              <a:rPr lang="es-ES_tradnl" dirty="0" err="1"/>
              <a:t>fängt</a:t>
            </a:r>
            <a:r>
              <a:rPr lang="es-ES_tradnl" dirty="0"/>
              <a:t> </a:t>
            </a:r>
            <a:r>
              <a:rPr lang="es-ES_tradnl" dirty="0" err="1"/>
              <a:t>natürlich</a:t>
            </a:r>
            <a:r>
              <a:rPr lang="es-ES_tradnl" dirty="0"/>
              <a:t> </a:t>
            </a:r>
            <a:r>
              <a:rPr lang="es-ES_tradnl" dirty="0" err="1"/>
              <a:t>nicht</a:t>
            </a:r>
            <a:r>
              <a:rPr lang="es-ES_tradnl" dirty="0"/>
              <a:t> </a:t>
            </a:r>
            <a:r>
              <a:rPr lang="es-ES_tradnl" dirty="0" err="1"/>
              <a:t>um</a:t>
            </a:r>
            <a:r>
              <a:rPr lang="es-ES_tradnl" dirty="0"/>
              <a:t> </a:t>
            </a:r>
            <a:r>
              <a:rPr lang="es-ES_tradnl" dirty="0" err="1"/>
              <a:t>punkt</a:t>
            </a:r>
            <a:r>
              <a:rPr lang="es-ES_tradnl" dirty="0"/>
              <a:t> </a:t>
            </a:r>
            <a:r>
              <a:rPr lang="es-ES_tradnl" dirty="0" err="1"/>
              <a:t>halb</a:t>
            </a:r>
            <a:r>
              <a:rPr lang="es-ES_tradnl" dirty="0"/>
              <a:t> </a:t>
            </a:r>
            <a:r>
              <a:rPr lang="es-ES_tradnl" dirty="0" err="1"/>
              <a:t>an</a:t>
            </a:r>
            <a:r>
              <a:rPr lang="es-ES_tradnl" dirty="0"/>
              <a:t> </a:t>
            </a:r>
            <a:r>
              <a:rPr lang="es-ES_tradnl" dirty="0" err="1"/>
              <a:t>und</a:t>
            </a:r>
            <a:r>
              <a:rPr lang="es-ES_tradnl" dirty="0"/>
              <a:t> es </a:t>
            </a:r>
            <a:r>
              <a:rPr lang="es-ES_tradnl" dirty="0" err="1"/>
              <a:t>wird</a:t>
            </a:r>
            <a:r>
              <a:rPr lang="es-ES_tradnl" dirty="0"/>
              <a:t> </a:t>
            </a:r>
            <a:r>
              <a:rPr lang="es-ES_tradnl" dirty="0" err="1"/>
              <a:t>früher</a:t>
            </a:r>
            <a:r>
              <a:rPr lang="es-ES_tradnl" dirty="0"/>
              <a:t> </a:t>
            </a:r>
            <a:r>
              <a:rPr lang="es-ES_tradnl" dirty="0" err="1"/>
              <a:t>aufgehört</a:t>
            </a:r>
            <a:r>
              <a:rPr lang="es-ES_tradnl" dirty="0"/>
              <a:t>) </a:t>
            </a:r>
            <a:r>
              <a:rPr lang="es-ES_tradnl" dirty="0" err="1"/>
              <a:t>und</a:t>
            </a:r>
            <a:r>
              <a:rPr lang="es-ES_tradnl" dirty="0"/>
              <a:t> </a:t>
            </a:r>
            <a:r>
              <a:rPr lang="es-ES_tradnl" dirty="0" err="1"/>
              <a:t>somit</a:t>
            </a:r>
            <a:r>
              <a:rPr lang="es-ES_tradnl" dirty="0"/>
              <a:t> </a:t>
            </a:r>
            <a:r>
              <a:rPr lang="es-ES_tradnl" dirty="0" err="1"/>
              <a:t>hat</a:t>
            </a:r>
            <a:r>
              <a:rPr lang="es-ES_tradnl" dirty="0"/>
              <a:t> </a:t>
            </a:r>
            <a:r>
              <a:rPr lang="es-ES_tradnl" dirty="0" err="1"/>
              <a:t>man</a:t>
            </a:r>
            <a:r>
              <a:rPr lang="es-ES_tradnl" dirty="0"/>
              <a:t> </a:t>
            </a:r>
            <a:r>
              <a:rPr lang="es-ES_tradnl" dirty="0" err="1"/>
              <a:t>auch</a:t>
            </a:r>
            <a:r>
              <a:rPr lang="es-ES_tradnl" dirty="0"/>
              <a:t> </a:t>
            </a:r>
            <a:r>
              <a:rPr lang="es-ES_tradnl" dirty="0" err="1"/>
              <a:t>genug</a:t>
            </a:r>
            <a:r>
              <a:rPr lang="es-ES_tradnl" dirty="0"/>
              <a:t> Pause </a:t>
            </a:r>
            <a:r>
              <a:rPr lang="es-ES_tradnl" dirty="0" err="1"/>
              <a:t>zwischen</a:t>
            </a:r>
            <a:r>
              <a:rPr lang="es-ES_tradnl" dirty="0"/>
              <a:t> den </a:t>
            </a:r>
            <a:r>
              <a:rPr lang="es-ES_tradnl" dirty="0" err="1"/>
              <a:t>Kursen</a:t>
            </a:r>
            <a:r>
              <a:rPr lang="es-ES_tradnl" dirty="0"/>
              <a:t>. </a:t>
            </a:r>
          </a:p>
        </p:txBody>
      </p:sp>
      <p:sp>
        <p:nvSpPr>
          <p:cNvPr id="4" name="Foliennummernplatzhalter 3"/>
          <p:cNvSpPr>
            <a:spLocks noGrp="1"/>
          </p:cNvSpPr>
          <p:nvPr>
            <p:ph type="sldNum" sz="quarter" idx="5"/>
          </p:nvPr>
        </p:nvSpPr>
        <p:spPr/>
        <p:txBody>
          <a:bodyPr/>
          <a:lstStyle/>
          <a:p>
            <a:fld id="{1D06C781-36AA-B640-96D7-C63B0BBED24A}" type="slidenum">
              <a:rPr lang="es-ES_tradnl" smtClean="0"/>
              <a:t>8</a:t>
            </a:fld>
            <a:endParaRPr lang="es-ES_tradnl"/>
          </a:p>
        </p:txBody>
      </p:sp>
    </p:spTree>
    <p:extLst>
      <p:ext uri="{BB962C8B-B14F-4D97-AF65-F5344CB8AC3E}">
        <p14:creationId xmlns:p14="http://schemas.microsoft.com/office/powerpoint/2010/main" val="3204931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_tradnl" dirty="0"/>
              <a:t>Die </a:t>
            </a:r>
            <a:r>
              <a:rPr lang="es-ES_tradnl" dirty="0" err="1"/>
              <a:t>Klausuren</a:t>
            </a:r>
            <a:r>
              <a:rPr lang="es-ES_tradnl" dirty="0"/>
              <a:t> </a:t>
            </a:r>
            <a:r>
              <a:rPr lang="es-ES_tradnl" dirty="0" err="1"/>
              <a:t>bestehen</a:t>
            </a:r>
            <a:r>
              <a:rPr lang="es-ES_tradnl" dirty="0"/>
              <a:t> </a:t>
            </a:r>
            <a:r>
              <a:rPr lang="es-ES_tradnl" dirty="0" err="1"/>
              <a:t>aus</a:t>
            </a:r>
            <a:r>
              <a:rPr lang="es-ES_tradnl" dirty="0"/>
              <a:t> </a:t>
            </a:r>
            <a:r>
              <a:rPr lang="es-ES_tradnl" dirty="0" err="1"/>
              <a:t>einem</a:t>
            </a:r>
            <a:r>
              <a:rPr lang="es-ES_tradnl" dirty="0"/>
              <a:t> Praxis (</a:t>
            </a:r>
            <a:r>
              <a:rPr lang="es-ES_tradnl" dirty="0" err="1"/>
              <a:t>Rechenaufgaben</a:t>
            </a:r>
            <a:r>
              <a:rPr lang="es-ES_tradnl" dirty="0"/>
              <a:t>) </a:t>
            </a:r>
            <a:r>
              <a:rPr lang="es-ES_tradnl" dirty="0" err="1"/>
              <a:t>und</a:t>
            </a:r>
            <a:r>
              <a:rPr lang="es-ES_tradnl" dirty="0"/>
              <a:t> </a:t>
            </a:r>
            <a:r>
              <a:rPr lang="es-ES_tradnl" dirty="0" err="1"/>
              <a:t>einem</a:t>
            </a:r>
            <a:r>
              <a:rPr lang="es-ES_tradnl" dirty="0"/>
              <a:t> </a:t>
            </a:r>
            <a:r>
              <a:rPr lang="es-ES_tradnl" dirty="0" err="1"/>
              <a:t>Theorie</a:t>
            </a:r>
            <a:r>
              <a:rPr lang="es-ES_tradnl" dirty="0"/>
              <a:t> (</a:t>
            </a:r>
            <a:r>
              <a:rPr lang="es-ES_tradnl" dirty="0" err="1"/>
              <a:t>Multiple</a:t>
            </a:r>
            <a:r>
              <a:rPr lang="es-ES_tradnl" dirty="0"/>
              <a:t> </a:t>
            </a:r>
            <a:r>
              <a:rPr lang="es-ES_tradnl" dirty="0" err="1"/>
              <a:t>Choice</a:t>
            </a:r>
            <a:r>
              <a:rPr lang="es-ES_tradnl" dirty="0"/>
              <a:t>) </a:t>
            </a:r>
            <a:r>
              <a:rPr lang="es-ES_tradnl" dirty="0" err="1"/>
              <a:t>Teil</a:t>
            </a:r>
            <a:r>
              <a:rPr lang="es-ES_tradnl" dirty="0"/>
              <a:t>. </a:t>
            </a:r>
            <a:r>
              <a:rPr lang="es-ES_tradnl" dirty="0" err="1"/>
              <a:t>Bei</a:t>
            </a:r>
            <a:r>
              <a:rPr lang="es-ES_tradnl" dirty="0"/>
              <a:t> </a:t>
            </a:r>
            <a:r>
              <a:rPr lang="es-ES_tradnl" dirty="0" err="1"/>
              <a:t>Multiple</a:t>
            </a:r>
            <a:r>
              <a:rPr lang="es-ES_tradnl" dirty="0"/>
              <a:t> </a:t>
            </a:r>
            <a:r>
              <a:rPr lang="es-ES_tradnl" dirty="0" err="1"/>
              <a:t>Choice</a:t>
            </a:r>
            <a:r>
              <a:rPr lang="es-ES_tradnl" dirty="0"/>
              <a:t> </a:t>
            </a:r>
            <a:r>
              <a:rPr lang="es-ES_tradnl" dirty="0" err="1"/>
              <a:t>gibt</a:t>
            </a:r>
            <a:r>
              <a:rPr lang="es-ES_tradnl" dirty="0"/>
              <a:t> es </a:t>
            </a:r>
            <a:r>
              <a:rPr lang="es-ES_tradnl" dirty="0" err="1"/>
              <a:t>Abzug</a:t>
            </a:r>
            <a:r>
              <a:rPr lang="es-ES_tradnl" dirty="0"/>
              <a:t>, </a:t>
            </a:r>
            <a:r>
              <a:rPr lang="es-ES_tradnl" dirty="0" err="1"/>
              <a:t>wenn</a:t>
            </a:r>
            <a:r>
              <a:rPr lang="es-ES_tradnl" dirty="0"/>
              <a:t> </a:t>
            </a:r>
            <a:r>
              <a:rPr lang="es-ES_tradnl" dirty="0" err="1"/>
              <a:t>man</a:t>
            </a:r>
            <a:r>
              <a:rPr lang="es-ES_tradnl" dirty="0"/>
              <a:t> </a:t>
            </a:r>
            <a:r>
              <a:rPr lang="es-ES_tradnl" dirty="0" err="1"/>
              <a:t>Fragen</a:t>
            </a:r>
            <a:r>
              <a:rPr lang="es-ES_tradnl" dirty="0"/>
              <a:t> </a:t>
            </a:r>
            <a:r>
              <a:rPr lang="es-ES_tradnl" dirty="0" err="1"/>
              <a:t>falsch</a:t>
            </a:r>
            <a:r>
              <a:rPr lang="es-ES_tradnl" dirty="0"/>
              <a:t> </a:t>
            </a:r>
            <a:r>
              <a:rPr lang="es-ES_tradnl" dirty="0" err="1"/>
              <a:t>beantwortet</a:t>
            </a:r>
            <a:r>
              <a:rPr lang="es-ES_tradnl" dirty="0"/>
              <a:t>. </a:t>
            </a:r>
          </a:p>
          <a:p>
            <a:r>
              <a:rPr lang="es-ES_tradnl" dirty="0" err="1"/>
              <a:t>Während</a:t>
            </a:r>
            <a:r>
              <a:rPr lang="es-ES_tradnl" dirty="0"/>
              <a:t> der </a:t>
            </a:r>
            <a:r>
              <a:rPr lang="es-ES_tradnl" dirty="0" err="1"/>
              <a:t>Klausurenphase</a:t>
            </a:r>
            <a:r>
              <a:rPr lang="es-ES_tradnl" dirty="0"/>
              <a:t> (diese </a:t>
            </a:r>
            <a:r>
              <a:rPr lang="es-ES_tradnl" dirty="0" err="1"/>
              <a:t>erstreckt</a:t>
            </a:r>
            <a:r>
              <a:rPr lang="es-ES_tradnl" dirty="0"/>
              <a:t> </a:t>
            </a:r>
            <a:r>
              <a:rPr lang="es-ES_tradnl" dirty="0" err="1"/>
              <a:t>sich</a:t>
            </a:r>
            <a:r>
              <a:rPr lang="es-ES_tradnl" dirty="0"/>
              <a:t> in </a:t>
            </a:r>
            <a:r>
              <a:rPr lang="es-ES_tradnl" dirty="0" err="1"/>
              <a:t>etwa</a:t>
            </a:r>
            <a:r>
              <a:rPr lang="es-ES_tradnl" dirty="0"/>
              <a:t> </a:t>
            </a:r>
            <a:r>
              <a:rPr lang="es-ES_tradnl" dirty="0" err="1"/>
              <a:t>über</a:t>
            </a:r>
            <a:r>
              <a:rPr lang="es-ES_tradnl" dirty="0"/>
              <a:t> </a:t>
            </a:r>
            <a:r>
              <a:rPr lang="es-ES_tradnl" dirty="0" err="1"/>
              <a:t>drei</a:t>
            </a:r>
            <a:r>
              <a:rPr lang="es-ES_tradnl" dirty="0"/>
              <a:t> </a:t>
            </a:r>
            <a:r>
              <a:rPr lang="es-ES_tradnl" dirty="0" err="1"/>
              <a:t>Wochen</a:t>
            </a:r>
            <a:r>
              <a:rPr lang="es-ES_tradnl" dirty="0"/>
              <a:t>) </a:t>
            </a:r>
            <a:r>
              <a:rPr lang="es-ES_tradnl" dirty="0" err="1"/>
              <a:t>finden</a:t>
            </a:r>
            <a:r>
              <a:rPr lang="es-ES_tradnl" dirty="0"/>
              <a:t> </a:t>
            </a:r>
            <a:r>
              <a:rPr lang="es-ES_tradnl" dirty="0" err="1"/>
              <a:t>keine</a:t>
            </a:r>
            <a:r>
              <a:rPr lang="es-ES_tradnl" dirty="0"/>
              <a:t> </a:t>
            </a:r>
            <a:r>
              <a:rPr lang="es-ES_tradnl" dirty="0" err="1"/>
              <a:t>Vorlesungen</a:t>
            </a:r>
            <a:r>
              <a:rPr lang="es-ES_tradnl" dirty="0"/>
              <a:t> </a:t>
            </a:r>
            <a:r>
              <a:rPr lang="es-ES_tradnl" dirty="0" err="1"/>
              <a:t>mehr</a:t>
            </a:r>
            <a:r>
              <a:rPr lang="es-ES_tradnl" dirty="0"/>
              <a:t> </a:t>
            </a:r>
            <a:r>
              <a:rPr lang="es-ES_tradnl" dirty="0" err="1"/>
              <a:t>statt</a:t>
            </a:r>
            <a:r>
              <a:rPr lang="es-ES_tradnl" dirty="0"/>
              <a:t>. </a:t>
            </a:r>
            <a:r>
              <a:rPr lang="es-ES_tradnl" dirty="0" err="1"/>
              <a:t>Im</a:t>
            </a:r>
            <a:r>
              <a:rPr lang="es-ES_tradnl" dirty="0"/>
              <a:t> WS </a:t>
            </a:r>
            <a:r>
              <a:rPr lang="es-ES_tradnl" dirty="0" err="1"/>
              <a:t>ist</a:t>
            </a:r>
            <a:r>
              <a:rPr lang="es-ES_tradnl" dirty="0"/>
              <a:t> </a:t>
            </a:r>
            <a:r>
              <a:rPr lang="es-ES_tradnl" dirty="0" err="1"/>
              <a:t>man</a:t>
            </a:r>
            <a:r>
              <a:rPr lang="es-ES_tradnl" dirty="0"/>
              <a:t> </a:t>
            </a:r>
            <a:r>
              <a:rPr lang="es-ES_tradnl" dirty="0" err="1"/>
              <a:t>also</a:t>
            </a:r>
            <a:r>
              <a:rPr lang="es-ES_tradnl" dirty="0"/>
              <a:t> </a:t>
            </a:r>
            <a:r>
              <a:rPr lang="es-ES_tradnl" dirty="0" err="1"/>
              <a:t>vor</a:t>
            </a:r>
            <a:r>
              <a:rPr lang="es-ES_tradnl" dirty="0"/>
              <a:t> </a:t>
            </a:r>
            <a:r>
              <a:rPr lang="es-ES_tradnl" dirty="0" err="1"/>
              <a:t>Weihnachten</a:t>
            </a:r>
            <a:r>
              <a:rPr lang="es-ES_tradnl" dirty="0"/>
              <a:t> </a:t>
            </a:r>
            <a:r>
              <a:rPr lang="es-ES_tradnl" dirty="0" err="1"/>
              <a:t>mit</a:t>
            </a:r>
            <a:r>
              <a:rPr lang="es-ES_tradnl" dirty="0"/>
              <a:t> </a:t>
            </a:r>
            <a:r>
              <a:rPr lang="es-ES_tradnl" dirty="0" err="1"/>
              <a:t>dem</a:t>
            </a:r>
            <a:r>
              <a:rPr lang="es-ES_tradnl" dirty="0"/>
              <a:t> </a:t>
            </a:r>
            <a:r>
              <a:rPr lang="es-ES_tradnl" dirty="0" err="1"/>
              <a:t>Stoff</a:t>
            </a:r>
            <a:r>
              <a:rPr lang="es-ES_tradnl" dirty="0"/>
              <a:t> </a:t>
            </a:r>
            <a:r>
              <a:rPr lang="es-ES_tradnl" dirty="0" err="1"/>
              <a:t>durch</a:t>
            </a:r>
            <a:r>
              <a:rPr lang="es-ES_tradnl" dirty="0"/>
              <a:t> </a:t>
            </a:r>
            <a:r>
              <a:rPr lang="es-ES_tradnl" dirty="0" err="1"/>
              <a:t>und</a:t>
            </a:r>
            <a:r>
              <a:rPr lang="es-ES_tradnl" dirty="0"/>
              <a:t> </a:t>
            </a:r>
            <a:r>
              <a:rPr lang="es-ES_tradnl" dirty="0" err="1"/>
              <a:t>wenn</a:t>
            </a:r>
            <a:r>
              <a:rPr lang="es-ES_tradnl" dirty="0"/>
              <a:t> </a:t>
            </a:r>
            <a:r>
              <a:rPr lang="es-ES_tradnl" dirty="0" err="1"/>
              <a:t>man</a:t>
            </a:r>
            <a:r>
              <a:rPr lang="es-ES_tradnl" dirty="0"/>
              <a:t> </a:t>
            </a:r>
            <a:r>
              <a:rPr lang="es-ES_tradnl" dirty="0" err="1"/>
              <a:t>im</a:t>
            </a:r>
            <a:r>
              <a:rPr lang="es-ES_tradnl" dirty="0"/>
              <a:t> </a:t>
            </a:r>
            <a:r>
              <a:rPr lang="es-ES_tradnl" dirty="0" err="1"/>
              <a:t>Januar</a:t>
            </a:r>
            <a:r>
              <a:rPr lang="es-ES_tradnl" dirty="0"/>
              <a:t> </a:t>
            </a:r>
            <a:r>
              <a:rPr lang="es-ES_tradnl" dirty="0" err="1"/>
              <a:t>zurückkommt</a:t>
            </a:r>
            <a:r>
              <a:rPr lang="es-ES_tradnl" dirty="0"/>
              <a:t> </a:t>
            </a:r>
            <a:r>
              <a:rPr lang="es-ES_tradnl" dirty="0" err="1"/>
              <a:t>finden</a:t>
            </a:r>
            <a:r>
              <a:rPr lang="es-ES_tradnl" dirty="0"/>
              <a:t> die </a:t>
            </a:r>
            <a:r>
              <a:rPr lang="es-ES_tradnl" dirty="0" err="1"/>
              <a:t>Klausuren</a:t>
            </a:r>
            <a:r>
              <a:rPr lang="es-ES_tradnl" dirty="0"/>
              <a:t> </a:t>
            </a:r>
            <a:r>
              <a:rPr lang="es-ES_tradnl" dirty="0" err="1"/>
              <a:t>statt</a:t>
            </a:r>
            <a:r>
              <a:rPr lang="es-ES_tradnl" dirty="0"/>
              <a:t>. </a:t>
            </a:r>
          </a:p>
          <a:p>
            <a:r>
              <a:rPr lang="es-ES_tradnl" dirty="0" err="1"/>
              <a:t>Bekannte</a:t>
            </a:r>
            <a:r>
              <a:rPr lang="es-ES_tradnl" dirty="0"/>
              <a:t> </a:t>
            </a:r>
            <a:r>
              <a:rPr lang="es-ES_tradnl" dirty="0" err="1"/>
              <a:t>Themen</a:t>
            </a:r>
            <a:r>
              <a:rPr lang="es-ES_tradnl" dirty="0"/>
              <a:t> (so </a:t>
            </a:r>
            <a:r>
              <a:rPr lang="es-ES_tradnl" dirty="0" err="1"/>
              <a:t>wie</a:t>
            </a:r>
            <a:r>
              <a:rPr lang="es-ES_tradnl" dirty="0"/>
              <a:t> </a:t>
            </a:r>
            <a:r>
              <a:rPr lang="es-ES_tradnl" dirty="0" err="1"/>
              <a:t>ich</a:t>
            </a:r>
            <a:r>
              <a:rPr lang="es-ES_tradnl" dirty="0"/>
              <a:t> es </a:t>
            </a:r>
            <a:r>
              <a:rPr lang="es-ES_tradnl" dirty="0" err="1"/>
              <a:t>aktuell</a:t>
            </a:r>
            <a:r>
              <a:rPr lang="es-ES_tradnl" dirty="0"/>
              <a:t> </a:t>
            </a:r>
            <a:r>
              <a:rPr lang="es-ES_tradnl" dirty="0" err="1"/>
              <a:t>sagen</a:t>
            </a:r>
            <a:r>
              <a:rPr lang="es-ES_tradnl" dirty="0"/>
              <a:t> </a:t>
            </a:r>
            <a:r>
              <a:rPr lang="es-ES_tradnl" dirty="0" err="1"/>
              <a:t>kann</a:t>
            </a:r>
            <a:r>
              <a:rPr lang="es-ES_tradnl" dirty="0"/>
              <a:t>, </a:t>
            </a:r>
            <a:r>
              <a:rPr lang="es-ES_tradnl" dirty="0" err="1"/>
              <a:t>d.h</a:t>
            </a:r>
            <a:r>
              <a:rPr lang="es-ES_tradnl" dirty="0"/>
              <a:t>. </a:t>
            </a:r>
            <a:r>
              <a:rPr lang="es-ES_tradnl" dirty="0" err="1"/>
              <a:t>nur</a:t>
            </a:r>
            <a:r>
              <a:rPr lang="es-ES_tradnl" dirty="0"/>
              <a:t> WS): </a:t>
            </a:r>
          </a:p>
          <a:p>
            <a:pPr marL="171450" indent="-171450">
              <a:buFontTx/>
              <a:buChar char="-"/>
            </a:pPr>
            <a:r>
              <a:rPr lang="es-ES_tradnl" dirty="0"/>
              <a:t>internes </a:t>
            </a:r>
            <a:r>
              <a:rPr lang="es-ES_tradnl" dirty="0" err="1"/>
              <a:t>Rechnunswesen</a:t>
            </a:r>
            <a:r>
              <a:rPr lang="es-ES_tradnl" dirty="0"/>
              <a:t> (-&gt; contabilidad de gestión) </a:t>
            </a:r>
          </a:p>
          <a:p>
            <a:pPr marL="171450" indent="-171450">
              <a:buFontTx/>
              <a:buChar char="-"/>
            </a:pPr>
            <a:r>
              <a:rPr lang="es-ES_tradnl" dirty="0" err="1"/>
              <a:t>Finanzwirtschaft</a:t>
            </a:r>
            <a:r>
              <a:rPr lang="es-ES_tradnl" dirty="0"/>
              <a:t> (-&gt; dirección financiera) </a:t>
            </a:r>
          </a:p>
          <a:p>
            <a:pPr marL="171450" indent="-171450">
              <a:buFontTx/>
              <a:buChar char="-"/>
            </a:pPr>
            <a:r>
              <a:rPr lang="es-ES_tradnl" dirty="0" err="1"/>
              <a:t>Grundlagen</a:t>
            </a:r>
            <a:r>
              <a:rPr lang="es-ES_tradnl" dirty="0"/>
              <a:t> BWL (Fundamentos de dirección y administración de empresas) </a:t>
            </a:r>
          </a:p>
          <a:p>
            <a:pPr marL="0" indent="0">
              <a:buFontTx/>
              <a:buNone/>
            </a:pPr>
            <a:r>
              <a:rPr lang="es-ES_tradnl" dirty="0" err="1"/>
              <a:t>Neues</a:t>
            </a:r>
            <a:r>
              <a:rPr lang="es-ES_tradnl" dirty="0"/>
              <a:t>: </a:t>
            </a:r>
          </a:p>
          <a:p>
            <a:pPr marL="171450" indent="-171450">
              <a:buFontTx/>
              <a:buChar char="-"/>
            </a:pPr>
            <a:r>
              <a:rPr lang="es-ES_tradnl" dirty="0" err="1"/>
              <a:t>Handelsrecht</a:t>
            </a:r>
            <a:r>
              <a:rPr lang="es-ES_tradnl" dirty="0"/>
              <a:t> </a:t>
            </a:r>
            <a:r>
              <a:rPr lang="es-ES_tradnl" dirty="0" err="1"/>
              <a:t>Spanien</a:t>
            </a:r>
            <a:r>
              <a:rPr lang="es-ES_tradnl" dirty="0"/>
              <a:t> (Derecho mercantil) </a:t>
            </a:r>
          </a:p>
          <a:p>
            <a:pPr marL="171450" indent="-171450">
              <a:buFontTx/>
              <a:buChar char="-"/>
            </a:pPr>
            <a:r>
              <a:rPr lang="es-ES_tradnl" dirty="0" err="1"/>
              <a:t>Finanzinstrumente</a:t>
            </a:r>
            <a:r>
              <a:rPr lang="es-ES_tradnl" dirty="0"/>
              <a:t> (</a:t>
            </a:r>
            <a:r>
              <a:rPr lang="es-ES_tradnl" dirty="0" err="1"/>
              <a:t>futures</a:t>
            </a:r>
            <a:r>
              <a:rPr lang="es-ES_tradnl" dirty="0"/>
              <a:t>, </a:t>
            </a:r>
            <a:r>
              <a:rPr lang="es-ES_tradnl" dirty="0" err="1"/>
              <a:t>Optionen</a:t>
            </a:r>
            <a:r>
              <a:rPr lang="es-ES_tradnl" dirty="0"/>
              <a:t>, </a:t>
            </a:r>
            <a:r>
              <a:rPr lang="es-ES_tradnl" dirty="0" err="1"/>
              <a:t>Zinsswaps</a:t>
            </a:r>
            <a:r>
              <a:rPr lang="es-ES_tradnl" dirty="0"/>
              <a:t>…) (Instrumentos y mercados financieros) </a:t>
            </a:r>
          </a:p>
        </p:txBody>
      </p:sp>
      <p:sp>
        <p:nvSpPr>
          <p:cNvPr id="4" name="Foliennummernplatzhalter 3"/>
          <p:cNvSpPr>
            <a:spLocks noGrp="1"/>
          </p:cNvSpPr>
          <p:nvPr>
            <p:ph type="sldNum" sz="quarter" idx="5"/>
          </p:nvPr>
        </p:nvSpPr>
        <p:spPr/>
        <p:txBody>
          <a:bodyPr/>
          <a:lstStyle/>
          <a:p>
            <a:fld id="{1D06C781-36AA-B640-96D7-C63B0BBED24A}" type="slidenum">
              <a:rPr lang="es-ES_tradnl" smtClean="0"/>
              <a:t>9</a:t>
            </a:fld>
            <a:endParaRPr lang="es-ES_tradnl"/>
          </a:p>
        </p:txBody>
      </p:sp>
    </p:spTree>
    <p:extLst>
      <p:ext uri="{BB962C8B-B14F-4D97-AF65-F5344CB8AC3E}">
        <p14:creationId xmlns:p14="http://schemas.microsoft.com/office/powerpoint/2010/main" val="1633252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_tradnl" dirty="0" err="1"/>
              <a:t>Lasst</a:t>
            </a:r>
            <a:r>
              <a:rPr lang="es-ES_tradnl" dirty="0"/>
              <a:t> die </a:t>
            </a:r>
            <a:r>
              <a:rPr lang="es-ES_tradnl" dirty="0" err="1"/>
              <a:t>Sprache</a:t>
            </a:r>
            <a:r>
              <a:rPr lang="es-ES_tradnl" dirty="0"/>
              <a:t> </a:t>
            </a:r>
            <a:r>
              <a:rPr lang="es-ES_tradnl" dirty="0" err="1"/>
              <a:t>keine</a:t>
            </a:r>
            <a:r>
              <a:rPr lang="es-ES_tradnl" dirty="0"/>
              <a:t> </a:t>
            </a:r>
            <a:r>
              <a:rPr lang="es-ES_tradnl" dirty="0" err="1"/>
              <a:t>Abschreckung</a:t>
            </a:r>
            <a:r>
              <a:rPr lang="es-ES_tradnl" dirty="0"/>
              <a:t> </a:t>
            </a:r>
            <a:r>
              <a:rPr lang="es-ES_tradnl" dirty="0" err="1"/>
              <a:t>sein</a:t>
            </a:r>
            <a:r>
              <a:rPr lang="es-ES_tradnl" dirty="0"/>
              <a:t>, es </a:t>
            </a:r>
            <a:r>
              <a:rPr lang="es-ES_tradnl" dirty="0" err="1"/>
              <a:t>nimmt</a:t>
            </a:r>
            <a:r>
              <a:rPr lang="es-ES_tradnl" dirty="0"/>
              <a:t> </a:t>
            </a:r>
            <a:r>
              <a:rPr lang="es-ES_tradnl" dirty="0" err="1"/>
              <a:t>euch</a:t>
            </a:r>
            <a:r>
              <a:rPr lang="es-ES_tradnl" dirty="0"/>
              <a:t> </a:t>
            </a:r>
            <a:r>
              <a:rPr lang="es-ES_tradnl" dirty="0" err="1"/>
              <a:t>keiner</a:t>
            </a:r>
            <a:r>
              <a:rPr lang="es-ES_tradnl" dirty="0"/>
              <a:t> </a:t>
            </a:r>
            <a:r>
              <a:rPr lang="es-ES_tradnl" dirty="0" err="1"/>
              <a:t>übel</a:t>
            </a:r>
            <a:r>
              <a:rPr lang="es-ES_tradnl" dirty="0"/>
              <a:t>, </a:t>
            </a:r>
            <a:r>
              <a:rPr lang="es-ES_tradnl" dirty="0" err="1"/>
              <a:t>wenn</a:t>
            </a:r>
            <a:r>
              <a:rPr lang="es-ES_tradnl" dirty="0"/>
              <a:t> </a:t>
            </a:r>
            <a:r>
              <a:rPr lang="es-ES_tradnl" dirty="0" err="1"/>
              <a:t>ihr</a:t>
            </a:r>
            <a:r>
              <a:rPr lang="es-ES_tradnl" dirty="0"/>
              <a:t> </a:t>
            </a:r>
            <a:r>
              <a:rPr lang="es-ES_tradnl" dirty="0" err="1"/>
              <a:t>nicht</a:t>
            </a:r>
            <a:r>
              <a:rPr lang="es-ES_tradnl" dirty="0"/>
              <a:t> </a:t>
            </a:r>
            <a:r>
              <a:rPr lang="es-ES_tradnl" dirty="0" err="1"/>
              <a:t>alles</a:t>
            </a:r>
            <a:r>
              <a:rPr lang="es-ES_tradnl" dirty="0"/>
              <a:t> </a:t>
            </a:r>
            <a:r>
              <a:rPr lang="es-ES_tradnl" dirty="0" err="1"/>
              <a:t>versteht</a:t>
            </a:r>
            <a:r>
              <a:rPr lang="es-ES_tradnl" dirty="0"/>
              <a:t> </a:t>
            </a:r>
            <a:r>
              <a:rPr lang="es-ES_tradnl" dirty="0" err="1"/>
              <a:t>oder</a:t>
            </a:r>
            <a:r>
              <a:rPr lang="es-ES_tradnl" dirty="0"/>
              <a:t> </a:t>
            </a:r>
            <a:r>
              <a:rPr lang="es-ES_tradnl" dirty="0" err="1"/>
              <a:t>euch</a:t>
            </a:r>
            <a:r>
              <a:rPr lang="es-ES_tradnl" dirty="0"/>
              <a:t> </a:t>
            </a:r>
            <a:r>
              <a:rPr lang="es-ES_tradnl" dirty="0" err="1"/>
              <a:t>nicht</a:t>
            </a:r>
            <a:r>
              <a:rPr lang="es-ES_tradnl" dirty="0"/>
              <a:t> </a:t>
            </a:r>
            <a:r>
              <a:rPr lang="es-ES_tradnl" dirty="0" err="1"/>
              <a:t>ausdrücken</a:t>
            </a:r>
            <a:r>
              <a:rPr lang="es-ES_tradnl" dirty="0"/>
              <a:t> </a:t>
            </a:r>
            <a:r>
              <a:rPr lang="es-ES_tradnl" dirty="0" err="1"/>
              <a:t>könnt</a:t>
            </a:r>
            <a:r>
              <a:rPr lang="es-ES_tradnl" dirty="0"/>
              <a:t>. </a:t>
            </a:r>
            <a:r>
              <a:rPr lang="es-ES_tradnl" dirty="0" err="1"/>
              <a:t>Man</a:t>
            </a:r>
            <a:r>
              <a:rPr lang="es-ES_tradnl" dirty="0"/>
              <a:t> </a:t>
            </a:r>
            <a:r>
              <a:rPr lang="es-ES_tradnl" dirty="0" err="1"/>
              <a:t>lernt</a:t>
            </a:r>
            <a:r>
              <a:rPr lang="es-ES_tradnl" dirty="0"/>
              <a:t> </a:t>
            </a:r>
            <a:r>
              <a:rPr lang="es-ES_tradnl" dirty="0" err="1"/>
              <a:t>auf</a:t>
            </a:r>
            <a:r>
              <a:rPr lang="es-ES_tradnl" dirty="0"/>
              <a:t> </a:t>
            </a:r>
            <a:r>
              <a:rPr lang="es-ES_tradnl" dirty="0" err="1"/>
              <a:t>diesem</a:t>
            </a:r>
            <a:r>
              <a:rPr lang="es-ES_tradnl" dirty="0"/>
              <a:t> </a:t>
            </a:r>
            <a:r>
              <a:rPr lang="es-ES_tradnl" dirty="0" err="1"/>
              <a:t>Weg</a:t>
            </a:r>
            <a:r>
              <a:rPr lang="es-ES_tradnl" dirty="0"/>
              <a:t> am </a:t>
            </a:r>
            <a:r>
              <a:rPr lang="es-ES_tradnl" dirty="0" err="1"/>
              <a:t>einfachsten</a:t>
            </a:r>
            <a:r>
              <a:rPr lang="es-ES_tradnl" dirty="0"/>
              <a:t> </a:t>
            </a:r>
            <a:r>
              <a:rPr lang="es-ES_tradnl" dirty="0" err="1"/>
              <a:t>und</a:t>
            </a:r>
            <a:r>
              <a:rPr lang="es-ES_tradnl" dirty="0"/>
              <a:t> </a:t>
            </a:r>
            <a:r>
              <a:rPr lang="es-ES_tradnl" dirty="0" err="1"/>
              <a:t>kann</a:t>
            </a:r>
            <a:r>
              <a:rPr lang="es-ES_tradnl" dirty="0"/>
              <a:t> am Ende des </a:t>
            </a:r>
            <a:r>
              <a:rPr lang="es-ES_tradnl" dirty="0" err="1"/>
              <a:t>Jahres</a:t>
            </a:r>
            <a:r>
              <a:rPr lang="es-ES_tradnl" dirty="0"/>
              <a:t> </a:t>
            </a:r>
            <a:r>
              <a:rPr lang="es-ES_tradnl" dirty="0" err="1"/>
              <a:t>davon</a:t>
            </a:r>
            <a:r>
              <a:rPr lang="es-ES_tradnl" dirty="0"/>
              <a:t> </a:t>
            </a:r>
            <a:r>
              <a:rPr lang="es-ES_tradnl" dirty="0" err="1"/>
              <a:t>profitieren</a:t>
            </a:r>
            <a:r>
              <a:rPr lang="es-ES_tradnl" dirty="0"/>
              <a:t>, </a:t>
            </a:r>
            <a:r>
              <a:rPr lang="es-ES_tradnl" dirty="0" err="1"/>
              <a:t>neben</a:t>
            </a:r>
            <a:r>
              <a:rPr lang="es-ES_tradnl" dirty="0"/>
              <a:t> </a:t>
            </a:r>
            <a:r>
              <a:rPr lang="es-ES_tradnl" dirty="0" err="1"/>
              <a:t>Englisch</a:t>
            </a:r>
            <a:r>
              <a:rPr lang="es-ES_tradnl" dirty="0"/>
              <a:t> </a:t>
            </a:r>
            <a:r>
              <a:rPr lang="es-ES_tradnl" dirty="0" err="1"/>
              <a:t>noch</a:t>
            </a:r>
            <a:r>
              <a:rPr lang="es-ES_tradnl" dirty="0"/>
              <a:t> </a:t>
            </a:r>
            <a:r>
              <a:rPr lang="es-ES_tradnl" dirty="0" err="1"/>
              <a:t>eine</a:t>
            </a:r>
            <a:r>
              <a:rPr lang="es-ES_tradnl" dirty="0"/>
              <a:t> </a:t>
            </a:r>
            <a:r>
              <a:rPr lang="es-ES_tradnl" dirty="0" err="1"/>
              <a:t>weitere</a:t>
            </a:r>
            <a:r>
              <a:rPr lang="es-ES_tradnl" dirty="0"/>
              <a:t> </a:t>
            </a:r>
            <a:r>
              <a:rPr lang="es-ES_tradnl" dirty="0" err="1"/>
              <a:t>Sprache</a:t>
            </a:r>
            <a:r>
              <a:rPr lang="es-ES_tradnl" dirty="0"/>
              <a:t> </a:t>
            </a:r>
            <a:r>
              <a:rPr lang="es-ES_tradnl" dirty="0" err="1"/>
              <a:t>nahezu</a:t>
            </a:r>
            <a:r>
              <a:rPr lang="es-ES_tradnl" dirty="0"/>
              <a:t> </a:t>
            </a:r>
            <a:r>
              <a:rPr lang="es-ES_tradnl" dirty="0" err="1"/>
              <a:t>fließend</a:t>
            </a:r>
            <a:r>
              <a:rPr lang="es-ES_tradnl" dirty="0"/>
              <a:t> </a:t>
            </a:r>
            <a:r>
              <a:rPr lang="es-ES_tradnl" dirty="0" err="1"/>
              <a:t>zu</a:t>
            </a:r>
            <a:r>
              <a:rPr lang="es-ES_tradnl" dirty="0"/>
              <a:t> </a:t>
            </a:r>
            <a:r>
              <a:rPr lang="es-ES_tradnl" dirty="0" err="1"/>
              <a:t>sprechen</a:t>
            </a:r>
            <a:r>
              <a:rPr lang="es-ES_tradnl" dirty="0"/>
              <a:t>. </a:t>
            </a:r>
          </a:p>
        </p:txBody>
      </p:sp>
      <p:sp>
        <p:nvSpPr>
          <p:cNvPr id="4" name="Foliennummernplatzhalter 3"/>
          <p:cNvSpPr>
            <a:spLocks noGrp="1"/>
          </p:cNvSpPr>
          <p:nvPr>
            <p:ph type="sldNum" sz="quarter" idx="5"/>
          </p:nvPr>
        </p:nvSpPr>
        <p:spPr/>
        <p:txBody>
          <a:bodyPr/>
          <a:lstStyle/>
          <a:p>
            <a:fld id="{1D06C781-36AA-B640-96D7-C63B0BBED24A}" type="slidenum">
              <a:rPr lang="es-ES_tradnl" smtClean="0"/>
              <a:t>10</a:t>
            </a:fld>
            <a:endParaRPr lang="es-ES_tradnl"/>
          </a:p>
        </p:txBody>
      </p:sp>
    </p:spTree>
    <p:extLst>
      <p:ext uri="{BB962C8B-B14F-4D97-AF65-F5344CB8AC3E}">
        <p14:creationId xmlns:p14="http://schemas.microsoft.com/office/powerpoint/2010/main" val="554034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8BB380-0351-4241-9A08-C625FF05BCF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s-ES_tradnl"/>
          </a:p>
        </p:txBody>
      </p:sp>
      <p:sp>
        <p:nvSpPr>
          <p:cNvPr id="3" name="Untertitel 2">
            <a:extLst>
              <a:ext uri="{FF2B5EF4-FFF2-40B4-BE49-F238E27FC236}">
                <a16:creationId xmlns:a16="http://schemas.microsoft.com/office/drawing/2014/main" id="{A54E1F69-6D52-CA47-86AD-63A46A1A6B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s-ES_tradnl"/>
          </a:p>
        </p:txBody>
      </p:sp>
      <p:sp>
        <p:nvSpPr>
          <p:cNvPr id="4" name="Datumsplatzhalter 3">
            <a:extLst>
              <a:ext uri="{FF2B5EF4-FFF2-40B4-BE49-F238E27FC236}">
                <a16:creationId xmlns:a16="http://schemas.microsoft.com/office/drawing/2014/main" id="{D698077F-4A35-E142-A8F6-AE52CB2815FA}"/>
              </a:ext>
            </a:extLst>
          </p:cNvPr>
          <p:cNvSpPr>
            <a:spLocks noGrp="1"/>
          </p:cNvSpPr>
          <p:nvPr>
            <p:ph type="dt" sz="half" idx="10"/>
          </p:nvPr>
        </p:nvSpPr>
        <p:spPr/>
        <p:txBody>
          <a:bodyPr/>
          <a:lstStyle/>
          <a:p>
            <a:fld id="{9D7B768E-4065-9445-8353-E8C4323B6F87}" type="datetime4">
              <a:rPr lang="de-DE" smtClean="0"/>
              <a:t>12. Dezember 2019</a:t>
            </a:fld>
            <a:endParaRPr lang="es-ES_tradnl"/>
          </a:p>
        </p:txBody>
      </p:sp>
      <p:sp>
        <p:nvSpPr>
          <p:cNvPr id="5" name="Fußzeilenplatzhalter 4">
            <a:extLst>
              <a:ext uri="{FF2B5EF4-FFF2-40B4-BE49-F238E27FC236}">
                <a16:creationId xmlns:a16="http://schemas.microsoft.com/office/drawing/2014/main" id="{034FEE30-C6BB-FB4E-A734-141051961BCC}"/>
              </a:ext>
            </a:extLst>
          </p:cNvPr>
          <p:cNvSpPr>
            <a:spLocks noGrp="1"/>
          </p:cNvSpPr>
          <p:nvPr>
            <p:ph type="ftr" sz="quarter" idx="11"/>
          </p:nvPr>
        </p:nvSpPr>
        <p:spPr/>
        <p:txBody>
          <a:bodyPr/>
          <a:lstStyle/>
          <a:p>
            <a:r>
              <a:rPr lang="es-ES_tradnl"/>
              <a:t>Auslandsjahr in Granada – UGR</a:t>
            </a:r>
          </a:p>
        </p:txBody>
      </p:sp>
      <p:sp>
        <p:nvSpPr>
          <p:cNvPr id="6" name="Foliennummernplatzhalter 5">
            <a:extLst>
              <a:ext uri="{FF2B5EF4-FFF2-40B4-BE49-F238E27FC236}">
                <a16:creationId xmlns:a16="http://schemas.microsoft.com/office/drawing/2014/main" id="{9FE4DBE0-7A18-3047-8E56-9831FBA971F6}"/>
              </a:ext>
            </a:extLst>
          </p:cNvPr>
          <p:cNvSpPr>
            <a:spLocks noGrp="1"/>
          </p:cNvSpPr>
          <p:nvPr>
            <p:ph type="sldNum" sz="quarter" idx="12"/>
          </p:nvPr>
        </p:nvSpPr>
        <p:spPr/>
        <p:txBody>
          <a:bodyPr/>
          <a:lstStyle/>
          <a:p>
            <a:fld id="{D018CC2D-6472-4D43-9156-E7BCEF4294DF}" type="slidenum">
              <a:rPr lang="es-ES_tradnl" smtClean="0"/>
              <a:t>‹Nr.›</a:t>
            </a:fld>
            <a:endParaRPr lang="es-ES_tradnl" dirty="0"/>
          </a:p>
        </p:txBody>
      </p:sp>
    </p:spTree>
    <p:extLst>
      <p:ext uri="{BB962C8B-B14F-4D97-AF65-F5344CB8AC3E}">
        <p14:creationId xmlns:p14="http://schemas.microsoft.com/office/powerpoint/2010/main" val="3460704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D0D957-D072-0744-BE2C-2ECAA2587CC6}"/>
              </a:ext>
            </a:extLst>
          </p:cNvPr>
          <p:cNvSpPr>
            <a:spLocks noGrp="1"/>
          </p:cNvSpPr>
          <p:nvPr>
            <p:ph type="title"/>
          </p:nvPr>
        </p:nvSpPr>
        <p:spPr/>
        <p:txBody>
          <a:bodyPr/>
          <a:lstStyle/>
          <a:p>
            <a:r>
              <a:rPr lang="de-DE"/>
              <a:t>Mastertitelformat bearbeiten</a:t>
            </a:r>
            <a:endParaRPr lang="es-ES_tradnl"/>
          </a:p>
        </p:txBody>
      </p:sp>
      <p:sp>
        <p:nvSpPr>
          <p:cNvPr id="3" name="Vertikaler Textplatzhalter 2">
            <a:extLst>
              <a:ext uri="{FF2B5EF4-FFF2-40B4-BE49-F238E27FC236}">
                <a16:creationId xmlns:a16="http://schemas.microsoft.com/office/drawing/2014/main" id="{9FBC5209-164D-B648-A1B9-1ED441B8B60E}"/>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s-ES_tradnl"/>
          </a:p>
        </p:txBody>
      </p:sp>
      <p:sp>
        <p:nvSpPr>
          <p:cNvPr id="4" name="Datumsplatzhalter 3">
            <a:extLst>
              <a:ext uri="{FF2B5EF4-FFF2-40B4-BE49-F238E27FC236}">
                <a16:creationId xmlns:a16="http://schemas.microsoft.com/office/drawing/2014/main" id="{77E1E7ED-D327-FD4B-B044-8E10D3F4A2D7}"/>
              </a:ext>
            </a:extLst>
          </p:cNvPr>
          <p:cNvSpPr>
            <a:spLocks noGrp="1"/>
          </p:cNvSpPr>
          <p:nvPr>
            <p:ph type="dt" sz="half" idx="10"/>
          </p:nvPr>
        </p:nvSpPr>
        <p:spPr/>
        <p:txBody>
          <a:bodyPr/>
          <a:lstStyle/>
          <a:p>
            <a:fld id="{2FC5119E-A15A-2E43-833B-0E28B478EA26}" type="datetime4">
              <a:rPr lang="de-DE" smtClean="0"/>
              <a:t>12. Dezember 2019</a:t>
            </a:fld>
            <a:endParaRPr lang="es-ES_tradnl"/>
          </a:p>
        </p:txBody>
      </p:sp>
      <p:sp>
        <p:nvSpPr>
          <p:cNvPr id="5" name="Fußzeilenplatzhalter 4">
            <a:extLst>
              <a:ext uri="{FF2B5EF4-FFF2-40B4-BE49-F238E27FC236}">
                <a16:creationId xmlns:a16="http://schemas.microsoft.com/office/drawing/2014/main" id="{A4E6115A-CA38-E64D-976C-2CAD712F6A7F}"/>
              </a:ext>
            </a:extLst>
          </p:cNvPr>
          <p:cNvSpPr>
            <a:spLocks noGrp="1"/>
          </p:cNvSpPr>
          <p:nvPr>
            <p:ph type="ftr" sz="quarter" idx="11"/>
          </p:nvPr>
        </p:nvSpPr>
        <p:spPr/>
        <p:txBody>
          <a:bodyPr/>
          <a:lstStyle/>
          <a:p>
            <a:r>
              <a:rPr lang="es-ES_tradnl"/>
              <a:t>Auslandsjahr in Granada – UGR</a:t>
            </a:r>
          </a:p>
        </p:txBody>
      </p:sp>
      <p:sp>
        <p:nvSpPr>
          <p:cNvPr id="6" name="Foliennummernplatzhalter 5">
            <a:extLst>
              <a:ext uri="{FF2B5EF4-FFF2-40B4-BE49-F238E27FC236}">
                <a16:creationId xmlns:a16="http://schemas.microsoft.com/office/drawing/2014/main" id="{9C771190-DE21-7546-88D9-F1DE680625BF}"/>
              </a:ext>
            </a:extLst>
          </p:cNvPr>
          <p:cNvSpPr>
            <a:spLocks noGrp="1"/>
          </p:cNvSpPr>
          <p:nvPr>
            <p:ph type="sldNum" sz="quarter" idx="12"/>
          </p:nvPr>
        </p:nvSpPr>
        <p:spPr/>
        <p:txBody>
          <a:bodyPr/>
          <a:lstStyle/>
          <a:p>
            <a:fld id="{D018CC2D-6472-4D43-9156-E7BCEF4294DF}" type="slidenum">
              <a:rPr lang="es-ES_tradnl" smtClean="0"/>
              <a:t>‹Nr.›</a:t>
            </a:fld>
            <a:endParaRPr lang="es-ES_tradnl"/>
          </a:p>
        </p:txBody>
      </p:sp>
    </p:spTree>
    <p:extLst>
      <p:ext uri="{BB962C8B-B14F-4D97-AF65-F5344CB8AC3E}">
        <p14:creationId xmlns:p14="http://schemas.microsoft.com/office/powerpoint/2010/main" val="748099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BC68916-A8D8-5B4C-9CF7-C17BE9CDAEFC}"/>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s-ES_tradnl"/>
          </a:p>
        </p:txBody>
      </p:sp>
      <p:sp>
        <p:nvSpPr>
          <p:cNvPr id="3" name="Vertikaler Textplatzhalter 2">
            <a:extLst>
              <a:ext uri="{FF2B5EF4-FFF2-40B4-BE49-F238E27FC236}">
                <a16:creationId xmlns:a16="http://schemas.microsoft.com/office/drawing/2014/main" id="{37F79993-31A4-A146-8B57-176BF12806D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s-ES_tradnl"/>
          </a:p>
        </p:txBody>
      </p:sp>
      <p:sp>
        <p:nvSpPr>
          <p:cNvPr id="4" name="Datumsplatzhalter 3">
            <a:extLst>
              <a:ext uri="{FF2B5EF4-FFF2-40B4-BE49-F238E27FC236}">
                <a16:creationId xmlns:a16="http://schemas.microsoft.com/office/drawing/2014/main" id="{D6CC2F9B-DD68-9240-9566-839ECD117DAA}"/>
              </a:ext>
            </a:extLst>
          </p:cNvPr>
          <p:cNvSpPr>
            <a:spLocks noGrp="1"/>
          </p:cNvSpPr>
          <p:nvPr>
            <p:ph type="dt" sz="half" idx="10"/>
          </p:nvPr>
        </p:nvSpPr>
        <p:spPr/>
        <p:txBody>
          <a:bodyPr/>
          <a:lstStyle/>
          <a:p>
            <a:fld id="{C60A918A-0DA3-404C-82D9-027FCC9851B4}" type="datetime4">
              <a:rPr lang="de-DE" smtClean="0"/>
              <a:t>12. Dezember 2019</a:t>
            </a:fld>
            <a:endParaRPr lang="es-ES_tradnl"/>
          </a:p>
        </p:txBody>
      </p:sp>
      <p:sp>
        <p:nvSpPr>
          <p:cNvPr id="5" name="Fußzeilenplatzhalter 4">
            <a:extLst>
              <a:ext uri="{FF2B5EF4-FFF2-40B4-BE49-F238E27FC236}">
                <a16:creationId xmlns:a16="http://schemas.microsoft.com/office/drawing/2014/main" id="{B573ADEE-4152-D148-B8D4-D1DD932BA662}"/>
              </a:ext>
            </a:extLst>
          </p:cNvPr>
          <p:cNvSpPr>
            <a:spLocks noGrp="1"/>
          </p:cNvSpPr>
          <p:nvPr>
            <p:ph type="ftr" sz="quarter" idx="11"/>
          </p:nvPr>
        </p:nvSpPr>
        <p:spPr/>
        <p:txBody>
          <a:bodyPr/>
          <a:lstStyle/>
          <a:p>
            <a:r>
              <a:rPr lang="es-ES_tradnl"/>
              <a:t>Auslandsjahr in Granada – UGR</a:t>
            </a:r>
          </a:p>
        </p:txBody>
      </p:sp>
      <p:sp>
        <p:nvSpPr>
          <p:cNvPr id="6" name="Foliennummernplatzhalter 5">
            <a:extLst>
              <a:ext uri="{FF2B5EF4-FFF2-40B4-BE49-F238E27FC236}">
                <a16:creationId xmlns:a16="http://schemas.microsoft.com/office/drawing/2014/main" id="{4B5647BF-82FD-F144-A69D-9440D6ACFBF7}"/>
              </a:ext>
            </a:extLst>
          </p:cNvPr>
          <p:cNvSpPr>
            <a:spLocks noGrp="1"/>
          </p:cNvSpPr>
          <p:nvPr>
            <p:ph type="sldNum" sz="quarter" idx="12"/>
          </p:nvPr>
        </p:nvSpPr>
        <p:spPr/>
        <p:txBody>
          <a:bodyPr/>
          <a:lstStyle/>
          <a:p>
            <a:fld id="{D018CC2D-6472-4D43-9156-E7BCEF4294DF}" type="slidenum">
              <a:rPr lang="es-ES_tradnl" smtClean="0"/>
              <a:t>‹Nr.›</a:t>
            </a:fld>
            <a:endParaRPr lang="es-ES_tradnl"/>
          </a:p>
        </p:txBody>
      </p:sp>
    </p:spTree>
    <p:extLst>
      <p:ext uri="{BB962C8B-B14F-4D97-AF65-F5344CB8AC3E}">
        <p14:creationId xmlns:p14="http://schemas.microsoft.com/office/powerpoint/2010/main" val="1681818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002EA1-C394-194F-83A7-6169FDBE8AE1}"/>
              </a:ext>
            </a:extLst>
          </p:cNvPr>
          <p:cNvSpPr>
            <a:spLocks noGrp="1"/>
          </p:cNvSpPr>
          <p:nvPr>
            <p:ph type="title"/>
          </p:nvPr>
        </p:nvSpPr>
        <p:spPr/>
        <p:txBody>
          <a:bodyPr/>
          <a:lstStyle/>
          <a:p>
            <a:r>
              <a:rPr lang="de-DE"/>
              <a:t>Mastertitelformat bearbeiten</a:t>
            </a:r>
            <a:endParaRPr lang="es-ES_tradnl"/>
          </a:p>
        </p:txBody>
      </p:sp>
      <p:sp>
        <p:nvSpPr>
          <p:cNvPr id="3" name="Inhaltsplatzhalter 2">
            <a:extLst>
              <a:ext uri="{FF2B5EF4-FFF2-40B4-BE49-F238E27FC236}">
                <a16:creationId xmlns:a16="http://schemas.microsoft.com/office/drawing/2014/main" id="{55833450-5850-0D42-8361-86D489FE6E0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s-ES_tradnl"/>
          </a:p>
        </p:txBody>
      </p:sp>
      <p:sp>
        <p:nvSpPr>
          <p:cNvPr id="4" name="Datumsplatzhalter 3">
            <a:extLst>
              <a:ext uri="{FF2B5EF4-FFF2-40B4-BE49-F238E27FC236}">
                <a16:creationId xmlns:a16="http://schemas.microsoft.com/office/drawing/2014/main" id="{8947D42D-4C10-8E4D-8F43-BBF956E7C6C9}"/>
              </a:ext>
            </a:extLst>
          </p:cNvPr>
          <p:cNvSpPr>
            <a:spLocks noGrp="1"/>
          </p:cNvSpPr>
          <p:nvPr>
            <p:ph type="dt" sz="half" idx="10"/>
          </p:nvPr>
        </p:nvSpPr>
        <p:spPr/>
        <p:txBody>
          <a:bodyPr/>
          <a:lstStyle/>
          <a:p>
            <a:fld id="{53201926-F2D5-B74B-B39D-F49D17B91605}" type="datetime4">
              <a:rPr lang="de-DE" smtClean="0"/>
              <a:t>12. Dezember 2019</a:t>
            </a:fld>
            <a:endParaRPr lang="es-ES_tradnl"/>
          </a:p>
        </p:txBody>
      </p:sp>
      <p:sp>
        <p:nvSpPr>
          <p:cNvPr id="5" name="Fußzeilenplatzhalter 4">
            <a:extLst>
              <a:ext uri="{FF2B5EF4-FFF2-40B4-BE49-F238E27FC236}">
                <a16:creationId xmlns:a16="http://schemas.microsoft.com/office/drawing/2014/main" id="{5D223F0C-E855-7245-855E-9E70F9D111A4}"/>
              </a:ext>
            </a:extLst>
          </p:cNvPr>
          <p:cNvSpPr>
            <a:spLocks noGrp="1"/>
          </p:cNvSpPr>
          <p:nvPr>
            <p:ph type="ftr" sz="quarter" idx="11"/>
          </p:nvPr>
        </p:nvSpPr>
        <p:spPr/>
        <p:txBody>
          <a:bodyPr/>
          <a:lstStyle/>
          <a:p>
            <a:r>
              <a:rPr lang="es-ES_tradnl"/>
              <a:t>Auslandsjahr in Granada – UGR</a:t>
            </a:r>
          </a:p>
        </p:txBody>
      </p:sp>
      <p:sp>
        <p:nvSpPr>
          <p:cNvPr id="6" name="Foliennummernplatzhalter 5">
            <a:extLst>
              <a:ext uri="{FF2B5EF4-FFF2-40B4-BE49-F238E27FC236}">
                <a16:creationId xmlns:a16="http://schemas.microsoft.com/office/drawing/2014/main" id="{0747B0F7-9827-394A-AD79-8C0A3082763B}"/>
              </a:ext>
            </a:extLst>
          </p:cNvPr>
          <p:cNvSpPr>
            <a:spLocks noGrp="1"/>
          </p:cNvSpPr>
          <p:nvPr>
            <p:ph type="sldNum" sz="quarter" idx="12"/>
          </p:nvPr>
        </p:nvSpPr>
        <p:spPr/>
        <p:txBody>
          <a:bodyPr/>
          <a:lstStyle/>
          <a:p>
            <a:fld id="{D018CC2D-6472-4D43-9156-E7BCEF4294DF}" type="slidenum">
              <a:rPr lang="es-ES_tradnl" smtClean="0"/>
              <a:t>‹Nr.›</a:t>
            </a:fld>
            <a:endParaRPr lang="es-ES_tradnl"/>
          </a:p>
        </p:txBody>
      </p:sp>
    </p:spTree>
    <p:extLst>
      <p:ext uri="{BB962C8B-B14F-4D97-AF65-F5344CB8AC3E}">
        <p14:creationId xmlns:p14="http://schemas.microsoft.com/office/powerpoint/2010/main" val="47435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702208-3850-AC44-A0E0-5BD48F7607E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s-ES_tradnl"/>
          </a:p>
        </p:txBody>
      </p:sp>
      <p:sp>
        <p:nvSpPr>
          <p:cNvPr id="3" name="Textplatzhalter 2">
            <a:extLst>
              <a:ext uri="{FF2B5EF4-FFF2-40B4-BE49-F238E27FC236}">
                <a16:creationId xmlns:a16="http://schemas.microsoft.com/office/drawing/2014/main" id="{4C73FEAF-B395-4C49-9DBE-9B6863224D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5CD8AAC9-A2F2-CC43-B4DD-8696E7907B9D}"/>
              </a:ext>
            </a:extLst>
          </p:cNvPr>
          <p:cNvSpPr>
            <a:spLocks noGrp="1"/>
          </p:cNvSpPr>
          <p:nvPr>
            <p:ph type="dt" sz="half" idx="10"/>
          </p:nvPr>
        </p:nvSpPr>
        <p:spPr/>
        <p:txBody>
          <a:bodyPr/>
          <a:lstStyle/>
          <a:p>
            <a:fld id="{96CA115C-96B0-2042-AFA9-96B84E9E7128}" type="datetime4">
              <a:rPr lang="de-DE" smtClean="0"/>
              <a:t>12. Dezember 2019</a:t>
            </a:fld>
            <a:endParaRPr lang="es-ES_tradnl"/>
          </a:p>
        </p:txBody>
      </p:sp>
      <p:sp>
        <p:nvSpPr>
          <p:cNvPr id="5" name="Fußzeilenplatzhalter 4">
            <a:extLst>
              <a:ext uri="{FF2B5EF4-FFF2-40B4-BE49-F238E27FC236}">
                <a16:creationId xmlns:a16="http://schemas.microsoft.com/office/drawing/2014/main" id="{6DC73C58-1AC0-0841-BE74-FD9AE336B4A4}"/>
              </a:ext>
            </a:extLst>
          </p:cNvPr>
          <p:cNvSpPr>
            <a:spLocks noGrp="1"/>
          </p:cNvSpPr>
          <p:nvPr>
            <p:ph type="ftr" sz="quarter" idx="11"/>
          </p:nvPr>
        </p:nvSpPr>
        <p:spPr/>
        <p:txBody>
          <a:bodyPr/>
          <a:lstStyle/>
          <a:p>
            <a:r>
              <a:rPr lang="es-ES_tradnl"/>
              <a:t>Auslandsjahr in Granada – UGR</a:t>
            </a:r>
          </a:p>
        </p:txBody>
      </p:sp>
      <p:sp>
        <p:nvSpPr>
          <p:cNvPr id="6" name="Foliennummernplatzhalter 5">
            <a:extLst>
              <a:ext uri="{FF2B5EF4-FFF2-40B4-BE49-F238E27FC236}">
                <a16:creationId xmlns:a16="http://schemas.microsoft.com/office/drawing/2014/main" id="{4775E133-C56C-2B46-BEBB-E3CAB9CF0A65}"/>
              </a:ext>
            </a:extLst>
          </p:cNvPr>
          <p:cNvSpPr>
            <a:spLocks noGrp="1"/>
          </p:cNvSpPr>
          <p:nvPr>
            <p:ph type="sldNum" sz="quarter" idx="12"/>
          </p:nvPr>
        </p:nvSpPr>
        <p:spPr/>
        <p:txBody>
          <a:bodyPr/>
          <a:lstStyle/>
          <a:p>
            <a:fld id="{D018CC2D-6472-4D43-9156-E7BCEF4294DF}" type="slidenum">
              <a:rPr lang="es-ES_tradnl" smtClean="0"/>
              <a:t>‹Nr.›</a:t>
            </a:fld>
            <a:endParaRPr lang="es-ES_tradnl"/>
          </a:p>
        </p:txBody>
      </p:sp>
    </p:spTree>
    <p:extLst>
      <p:ext uri="{BB962C8B-B14F-4D97-AF65-F5344CB8AC3E}">
        <p14:creationId xmlns:p14="http://schemas.microsoft.com/office/powerpoint/2010/main" val="453667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EDC6B-88AB-2E4E-8BCD-9E41007A6FF5}"/>
              </a:ext>
            </a:extLst>
          </p:cNvPr>
          <p:cNvSpPr>
            <a:spLocks noGrp="1"/>
          </p:cNvSpPr>
          <p:nvPr>
            <p:ph type="title"/>
          </p:nvPr>
        </p:nvSpPr>
        <p:spPr/>
        <p:txBody>
          <a:bodyPr/>
          <a:lstStyle/>
          <a:p>
            <a:r>
              <a:rPr lang="de-DE"/>
              <a:t>Mastertitelformat bearbeiten</a:t>
            </a:r>
            <a:endParaRPr lang="es-ES_tradnl"/>
          </a:p>
        </p:txBody>
      </p:sp>
      <p:sp>
        <p:nvSpPr>
          <p:cNvPr id="3" name="Inhaltsplatzhalter 2">
            <a:extLst>
              <a:ext uri="{FF2B5EF4-FFF2-40B4-BE49-F238E27FC236}">
                <a16:creationId xmlns:a16="http://schemas.microsoft.com/office/drawing/2014/main" id="{2F6F7C3B-1C02-524A-B563-8B9D3A5F1F2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s-ES_tradnl"/>
          </a:p>
        </p:txBody>
      </p:sp>
      <p:sp>
        <p:nvSpPr>
          <p:cNvPr id="4" name="Inhaltsplatzhalter 3">
            <a:extLst>
              <a:ext uri="{FF2B5EF4-FFF2-40B4-BE49-F238E27FC236}">
                <a16:creationId xmlns:a16="http://schemas.microsoft.com/office/drawing/2014/main" id="{72D7A170-B2CD-9843-81C5-27D3698CBC8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s-ES_tradnl"/>
          </a:p>
        </p:txBody>
      </p:sp>
      <p:sp>
        <p:nvSpPr>
          <p:cNvPr id="5" name="Datumsplatzhalter 4">
            <a:extLst>
              <a:ext uri="{FF2B5EF4-FFF2-40B4-BE49-F238E27FC236}">
                <a16:creationId xmlns:a16="http://schemas.microsoft.com/office/drawing/2014/main" id="{124CEAF4-1827-1343-9383-2D434A45DA60}"/>
              </a:ext>
            </a:extLst>
          </p:cNvPr>
          <p:cNvSpPr>
            <a:spLocks noGrp="1"/>
          </p:cNvSpPr>
          <p:nvPr>
            <p:ph type="dt" sz="half" idx="10"/>
          </p:nvPr>
        </p:nvSpPr>
        <p:spPr/>
        <p:txBody>
          <a:bodyPr/>
          <a:lstStyle/>
          <a:p>
            <a:fld id="{59DD0AB9-E946-7849-B9C5-52B814E131DB}" type="datetime4">
              <a:rPr lang="de-DE" smtClean="0"/>
              <a:t>12. Dezember 2019</a:t>
            </a:fld>
            <a:endParaRPr lang="es-ES_tradnl"/>
          </a:p>
        </p:txBody>
      </p:sp>
      <p:sp>
        <p:nvSpPr>
          <p:cNvPr id="6" name="Fußzeilenplatzhalter 5">
            <a:extLst>
              <a:ext uri="{FF2B5EF4-FFF2-40B4-BE49-F238E27FC236}">
                <a16:creationId xmlns:a16="http://schemas.microsoft.com/office/drawing/2014/main" id="{D71B6741-53E1-F240-8CC4-6FF0B7660747}"/>
              </a:ext>
            </a:extLst>
          </p:cNvPr>
          <p:cNvSpPr>
            <a:spLocks noGrp="1"/>
          </p:cNvSpPr>
          <p:nvPr>
            <p:ph type="ftr" sz="quarter" idx="11"/>
          </p:nvPr>
        </p:nvSpPr>
        <p:spPr/>
        <p:txBody>
          <a:bodyPr/>
          <a:lstStyle/>
          <a:p>
            <a:r>
              <a:rPr lang="es-ES_tradnl"/>
              <a:t>Auslandsjahr in Granada – UGR</a:t>
            </a:r>
          </a:p>
        </p:txBody>
      </p:sp>
      <p:sp>
        <p:nvSpPr>
          <p:cNvPr id="7" name="Foliennummernplatzhalter 6">
            <a:extLst>
              <a:ext uri="{FF2B5EF4-FFF2-40B4-BE49-F238E27FC236}">
                <a16:creationId xmlns:a16="http://schemas.microsoft.com/office/drawing/2014/main" id="{719B05DB-F419-CB45-8749-772B8C3CF777}"/>
              </a:ext>
            </a:extLst>
          </p:cNvPr>
          <p:cNvSpPr>
            <a:spLocks noGrp="1"/>
          </p:cNvSpPr>
          <p:nvPr>
            <p:ph type="sldNum" sz="quarter" idx="12"/>
          </p:nvPr>
        </p:nvSpPr>
        <p:spPr/>
        <p:txBody>
          <a:bodyPr/>
          <a:lstStyle/>
          <a:p>
            <a:fld id="{D018CC2D-6472-4D43-9156-E7BCEF4294DF}" type="slidenum">
              <a:rPr lang="es-ES_tradnl" smtClean="0"/>
              <a:t>‹Nr.›</a:t>
            </a:fld>
            <a:endParaRPr lang="es-ES_tradnl"/>
          </a:p>
        </p:txBody>
      </p:sp>
    </p:spTree>
    <p:extLst>
      <p:ext uri="{BB962C8B-B14F-4D97-AF65-F5344CB8AC3E}">
        <p14:creationId xmlns:p14="http://schemas.microsoft.com/office/powerpoint/2010/main" val="3686255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4554E4-34B7-9B4D-A5B6-D338CF601AF8}"/>
              </a:ext>
            </a:extLst>
          </p:cNvPr>
          <p:cNvSpPr>
            <a:spLocks noGrp="1"/>
          </p:cNvSpPr>
          <p:nvPr>
            <p:ph type="title"/>
          </p:nvPr>
        </p:nvSpPr>
        <p:spPr>
          <a:xfrm>
            <a:off x="839788" y="365125"/>
            <a:ext cx="10515600" cy="1325563"/>
          </a:xfrm>
        </p:spPr>
        <p:txBody>
          <a:bodyPr/>
          <a:lstStyle/>
          <a:p>
            <a:r>
              <a:rPr lang="de-DE"/>
              <a:t>Mastertitelformat bearbeiten</a:t>
            </a:r>
            <a:endParaRPr lang="es-ES_tradnl"/>
          </a:p>
        </p:txBody>
      </p:sp>
      <p:sp>
        <p:nvSpPr>
          <p:cNvPr id="3" name="Textplatzhalter 2">
            <a:extLst>
              <a:ext uri="{FF2B5EF4-FFF2-40B4-BE49-F238E27FC236}">
                <a16:creationId xmlns:a16="http://schemas.microsoft.com/office/drawing/2014/main" id="{98E9DDD4-E017-8147-BD44-DC4F55121A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409A07B-E436-254E-894D-F1D16B78F5E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s-ES_tradnl"/>
          </a:p>
        </p:txBody>
      </p:sp>
      <p:sp>
        <p:nvSpPr>
          <p:cNvPr id="5" name="Textplatzhalter 4">
            <a:extLst>
              <a:ext uri="{FF2B5EF4-FFF2-40B4-BE49-F238E27FC236}">
                <a16:creationId xmlns:a16="http://schemas.microsoft.com/office/drawing/2014/main" id="{311A57F8-F255-C449-BD93-16152C2251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8E3B5C4-D836-D44E-AC96-51977CF2CE2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s-ES_tradnl"/>
          </a:p>
        </p:txBody>
      </p:sp>
      <p:sp>
        <p:nvSpPr>
          <p:cNvPr id="7" name="Datumsplatzhalter 6">
            <a:extLst>
              <a:ext uri="{FF2B5EF4-FFF2-40B4-BE49-F238E27FC236}">
                <a16:creationId xmlns:a16="http://schemas.microsoft.com/office/drawing/2014/main" id="{822C5E8B-9878-284A-B85D-02EE5B8102A4}"/>
              </a:ext>
            </a:extLst>
          </p:cNvPr>
          <p:cNvSpPr>
            <a:spLocks noGrp="1"/>
          </p:cNvSpPr>
          <p:nvPr>
            <p:ph type="dt" sz="half" idx="10"/>
          </p:nvPr>
        </p:nvSpPr>
        <p:spPr/>
        <p:txBody>
          <a:bodyPr/>
          <a:lstStyle/>
          <a:p>
            <a:fld id="{DD3D2145-98E1-1046-8D22-2B7A410EB073}" type="datetime4">
              <a:rPr lang="de-DE" smtClean="0"/>
              <a:t>12. Dezember 2019</a:t>
            </a:fld>
            <a:endParaRPr lang="es-ES_tradnl"/>
          </a:p>
        </p:txBody>
      </p:sp>
      <p:sp>
        <p:nvSpPr>
          <p:cNvPr id="8" name="Fußzeilenplatzhalter 7">
            <a:extLst>
              <a:ext uri="{FF2B5EF4-FFF2-40B4-BE49-F238E27FC236}">
                <a16:creationId xmlns:a16="http://schemas.microsoft.com/office/drawing/2014/main" id="{AEA719C4-AE8E-C94F-8D34-A3C36341F0DE}"/>
              </a:ext>
            </a:extLst>
          </p:cNvPr>
          <p:cNvSpPr>
            <a:spLocks noGrp="1"/>
          </p:cNvSpPr>
          <p:nvPr>
            <p:ph type="ftr" sz="quarter" idx="11"/>
          </p:nvPr>
        </p:nvSpPr>
        <p:spPr/>
        <p:txBody>
          <a:bodyPr/>
          <a:lstStyle/>
          <a:p>
            <a:r>
              <a:rPr lang="es-ES_tradnl"/>
              <a:t>Auslandsjahr in Granada – UGR</a:t>
            </a:r>
          </a:p>
        </p:txBody>
      </p:sp>
      <p:sp>
        <p:nvSpPr>
          <p:cNvPr id="9" name="Foliennummernplatzhalter 8">
            <a:extLst>
              <a:ext uri="{FF2B5EF4-FFF2-40B4-BE49-F238E27FC236}">
                <a16:creationId xmlns:a16="http://schemas.microsoft.com/office/drawing/2014/main" id="{3C6A20A5-20DF-3A4C-AED5-CAC61AECF2A4}"/>
              </a:ext>
            </a:extLst>
          </p:cNvPr>
          <p:cNvSpPr>
            <a:spLocks noGrp="1"/>
          </p:cNvSpPr>
          <p:nvPr>
            <p:ph type="sldNum" sz="quarter" idx="12"/>
          </p:nvPr>
        </p:nvSpPr>
        <p:spPr/>
        <p:txBody>
          <a:bodyPr/>
          <a:lstStyle/>
          <a:p>
            <a:fld id="{D018CC2D-6472-4D43-9156-E7BCEF4294DF}" type="slidenum">
              <a:rPr lang="es-ES_tradnl" smtClean="0"/>
              <a:t>‹Nr.›</a:t>
            </a:fld>
            <a:endParaRPr lang="es-ES_tradnl"/>
          </a:p>
        </p:txBody>
      </p:sp>
    </p:spTree>
    <p:extLst>
      <p:ext uri="{BB962C8B-B14F-4D97-AF65-F5344CB8AC3E}">
        <p14:creationId xmlns:p14="http://schemas.microsoft.com/office/powerpoint/2010/main" val="949176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F7E37C-BDE2-FF40-951D-5992B02E19AA}"/>
              </a:ext>
            </a:extLst>
          </p:cNvPr>
          <p:cNvSpPr>
            <a:spLocks noGrp="1"/>
          </p:cNvSpPr>
          <p:nvPr>
            <p:ph type="title"/>
          </p:nvPr>
        </p:nvSpPr>
        <p:spPr/>
        <p:txBody>
          <a:bodyPr/>
          <a:lstStyle/>
          <a:p>
            <a:r>
              <a:rPr lang="de-DE"/>
              <a:t>Mastertitelformat bearbeiten</a:t>
            </a:r>
            <a:endParaRPr lang="es-ES_tradnl"/>
          </a:p>
        </p:txBody>
      </p:sp>
      <p:sp>
        <p:nvSpPr>
          <p:cNvPr id="3" name="Datumsplatzhalter 2">
            <a:extLst>
              <a:ext uri="{FF2B5EF4-FFF2-40B4-BE49-F238E27FC236}">
                <a16:creationId xmlns:a16="http://schemas.microsoft.com/office/drawing/2014/main" id="{9700B1FE-19E5-8942-B518-3A20381B1EA4}"/>
              </a:ext>
            </a:extLst>
          </p:cNvPr>
          <p:cNvSpPr>
            <a:spLocks noGrp="1"/>
          </p:cNvSpPr>
          <p:nvPr>
            <p:ph type="dt" sz="half" idx="10"/>
          </p:nvPr>
        </p:nvSpPr>
        <p:spPr/>
        <p:txBody>
          <a:bodyPr/>
          <a:lstStyle/>
          <a:p>
            <a:fld id="{9B2B36EB-2BCE-1748-9EFE-96E03F4A1786}" type="datetime4">
              <a:rPr lang="de-DE" smtClean="0"/>
              <a:t>12. Dezember 2019</a:t>
            </a:fld>
            <a:endParaRPr lang="es-ES_tradnl"/>
          </a:p>
        </p:txBody>
      </p:sp>
      <p:sp>
        <p:nvSpPr>
          <p:cNvPr id="4" name="Fußzeilenplatzhalter 3">
            <a:extLst>
              <a:ext uri="{FF2B5EF4-FFF2-40B4-BE49-F238E27FC236}">
                <a16:creationId xmlns:a16="http://schemas.microsoft.com/office/drawing/2014/main" id="{1E0EA736-BB53-F640-8C1D-C3889977158B}"/>
              </a:ext>
            </a:extLst>
          </p:cNvPr>
          <p:cNvSpPr>
            <a:spLocks noGrp="1"/>
          </p:cNvSpPr>
          <p:nvPr>
            <p:ph type="ftr" sz="quarter" idx="11"/>
          </p:nvPr>
        </p:nvSpPr>
        <p:spPr/>
        <p:txBody>
          <a:bodyPr/>
          <a:lstStyle/>
          <a:p>
            <a:r>
              <a:rPr lang="es-ES_tradnl"/>
              <a:t>Auslandsjahr in Granada – UGR</a:t>
            </a:r>
          </a:p>
        </p:txBody>
      </p:sp>
      <p:sp>
        <p:nvSpPr>
          <p:cNvPr id="5" name="Foliennummernplatzhalter 4">
            <a:extLst>
              <a:ext uri="{FF2B5EF4-FFF2-40B4-BE49-F238E27FC236}">
                <a16:creationId xmlns:a16="http://schemas.microsoft.com/office/drawing/2014/main" id="{A1065AE4-D581-704E-94BE-52BF670AA34C}"/>
              </a:ext>
            </a:extLst>
          </p:cNvPr>
          <p:cNvSpPr>
            <a:spLocks noGrp="1"/>
          </p:cNvSpPr>
          <p:nvPr>
            <p:ph type="sldNum" sz="quarter" idx="12"/>
          </p:nvPr>
        </p:nvSpPr>
        <p:spPr/>
        <p:txBody>
          <a:bodyPr/>
          <a:lstStyle/>
          <a:p>
            <a:fld id="{D018CC2D-6472-4D43-9156-E7BCEF4294DF}" type="slidenum">
              <a:rPr lang="es-ES_tradnl" smtClean="0"/>
              <a:t>‹Nr.›</a:t>
            </a:fld>
            <a:endParaRPr lang="es-ES_tradnl"/>
          </a:p>
        </p:txBody>
      </p:sp>
    </p:spTree>
    <p:extLst>
      <p:ext uri="{BB962C8B-B14F-4D97-AF65-F5344CB8AC3E}">
        <p14:creationId xmlns:p14="http://schemas.microsoft.com/office/powerpoint/2010/main" val="1543050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8FD2F1F-D12A-BE4A-B9C3-4C55C1545641}"/>
              </a:ext>
            </a:extLst>
          </p:cNvPr>
          <p:cNvSpPr>
            <a:spLocks noGrp="1"/>
          </p:cNvSpPr>
          <p:nvPr>
            <p:ph type="dt" sz="half" idx="10"/>
          </p:nvPr>
        </p:nvSpPr>
        <p:spPr/>
        <p:txBody>
          <a:bodyPr/>
          <a:lstStyle/>
          <a:p>
            <a:fld id="{A232C0C6-7C61-E04F-B6E7-09EBF21BD465}" type="datetime4">
              <a:rPr lang="de-DE" smtClean="0"/>
              <a:t>12. Dezember 2019</a:t>
            </a:fld>
            <a:endParaRPr lang="es-ES_tradnl"/>
          </a:p>
        </p:txBody>
      </p:sp>
      <p:sp>
        <p:nvSpPr>
          <p:cNvPr id="3" name="Fußzeilenplatzhalter 2">
            <a:extLst>
              <a:ext uri="{FF2B5EF4-FFF2-40B4-BE49-F238E27FC236}">
                <a16:creationId xmlns:a16="http://schemas.microsoft.com/office/drawing/2014/main" id="{F99D7DE3-E21E-4941-91B1-BF74E558BB0E}"/>
              </a:ext>
            </a:extLst>
          </p:cNvPr>
          <p:cNvSpPr>
            <a:spLocks noGrp="1"/>
          </p:cNvSpPr>
          <p:nvPr>
            <p:ph type="ftr" sz="quarter" idx="11"/>
          </p:nvPr>
        </p:nvSpPr>
        <p:spPr/>
        <p:txBody>
          <a:bodyPr/>
          <a:lstStyle/>
          <a:p>
            <a:r>
              <a:rPr lang="es-ES_tradnl"/>
              <a:t>Auslandsjahr in Granada – UGR</a:t>
            </a:r>
          </a:p>
        </p:txBody>
      </p:sp>
      <p:sp>
        <p:nvSpPr>
          <p:cNvPr id="4" name="Foliennummernplatzhalter 3">
            <a:extLst>
              <a:ext uri="{FF2B5EF4-FFF2-40B4-BE49-F238E27FC236}">
                <a16:creationId xmlns:a16="http://schemas.microsoft.com/office/drawing/2014/main" id="{E7DA3E84-755E-8C4C-8F7B-93538B61AA71}"/>
              </a:ext>
            </a:extLst>
          </p:cNvPr>
          <p:cNvSpPr>
            <a:spLocks noGrp="1"/>
          </p:cNvSpPr>
          <p:nvPr>
            <p:ph type="sldNum" sz="quarter" idx="12"/>
          </p:nvPr>
        </p:nvSpPr>
        <p:spPr/>
        <p:txBody>
          <a:bodyPr/>
          <a:lstStyle/>
          <a:p>
            <a:fld id="{D018CC2D-6472-4D43-9156-E7BCEF4294DF}" type="slidenum">
              <a:rPr lang="es-ES_tradnl" smtClean="0"/>
              <a:t>‹Nr.›</a:t>
            </a:fld>
            <a:endParaRPr lang="es-ES_tradnl"/>
          </a:p>
        </p:txBody>
      </p:sp>
    </p:spTree>
    <p:extLst>
      <p:ext uri="{BB962C8B-B14F-4D97-AF65-F5344CB8AC3E}">
        <p14:creationId xmlns:p14="http://schemas.microsoft.com/office/powerpoint/2010/main" val="2174015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5DF362-6A90-E84C-8368-04CFB5073F2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s-ES_tradnl"/>
          </a:p>
        </p:txBody>
      </p:sp>
      <p:sp>
        <p:nvSpPr>
          <p:cNvPr id="3" name="Inhaltsplatzhalter 2">
            <a:extLst>
              <a:ext uri="{FF2B5EF4-FFF2-40B4-BE49-F238E27FC236}">
                <a16:creationId xmlns:a16="http://schemas.microsoft.com/office/drawing/2014/main" id="{F25DA58D-789D-EA41-A623-F831363CCC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s-ES_tradnl"/>
          </a:p>
        </p:txBody>
      </p:sp>
      <p:sp>
        <p:nvSpPr>
          <p:cNvPr id="4" name="Textplatzhalter 3">
            <a:extLst>
              <a:ext uri="{FF2B5EF4-FFF2-40B4-BE49-F238E27FC236}">
                <a16:creationId xmlns:a16="http://schemas.microsoft.com/office/drawing/2014/main" id="{271DEC0F-E1C0-6C44-9D87-DD53E2F90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A1985F5-1BA3-D147-B1DF-9EE5A061EF6F}"/>
              </a:ext>
            </a:extLst>
          </p:cNvPr>
          <p:cNvSpPr>
            <a:spLocks noGrp="1"/>
          </p:cNvSpPr>
          <p:nvPr>
            <p:ph type="dt" sz="half" idx="10"/>
          </p:nvPr>
        </p:nvSpPr>
        <p:spPr/>
        <p:txBody>
          <a:bodyPr/>
          <a:lstStyle/>
          <a:p>
            <a:fld id="{6FF5727B-DC7B-2841-809A-D2F330D5E54A}" type="datetime4">
              <a:rPr lang="de-DE" smtClean="0"/>
              <a:t>12. Dezember 2019</a:t>
            </a:fld>
            <a:endParaRPr lang="es-ES_tradnl"/>
          </a:p>
        </p:txBody>
      </p:sp>
      <p:sp>
        <p:nvSpPr>
          <p:cNvPr id="6" name="Fußzeilenplatzhalter 5">
            <a:extLst>
              <a:ext uri="{FF2B5EF4-FFF2-40B4-BE49-F238E27FC236}">
                <a16:creationId xmlns:a16="http://schemas.microsoft.com/office/drawing/2014/main" id="{AA7C3DD8-A6DB-244E-8016-5CE4617527C4}"/>
              </a:ext>
            </a:extLst>
          </p:cNvPr>
          <p:cNvSpPr>
            <a:spLocks noGrp="1"/>
          </p:cNvSpPr>
          <p:nvPr>
            <p:ph type="ftr" sz="quarter" idx="11"/>
          </p:nvPr>
        </p:nvSpPr>
        <p:spPr/>
        <p:txBody>
          <a:bodyPr/>
          <a:lstStyle/>
          <a:p>
            <a:r>
              <a:rPr lang="es-ES_tradnl"/>
              <a:t>Auslandsjahr in Granada – UGR</a:t>
            </a:r>
          </a:p>
        </p:txBody>
      </p:sp>
      <p:sp>
        <p:nvSpPr>
          <p:cNvPr id="7" name="Foliennummernplatzhalter 6">
            <a:extLst>
              <a:ext uri="{FF2B5EF4-FFF2-40B4-BE49-F238E27FC236}">
                <a16:creationId xmlns:a16="http://schemas.microsoft.com/office/drawing/2014/main" id="{714A56C2-7404-F244-BADB-E7693EAD6424}"/>
              </a:ext>
            </a:extLst>
          </p:cNvPr>
          <p:cNvSpPr>
            <a:spLocks noGrp="1"/>
          </p:cNvSpPr>
          <p:nvPr>
            <p:ph type="sldNum" sz="quarter" idx="12"/>
          </p:nvPr>
        </p:nvSpPr>
        <p:spPr/>
        <p:txBody>
          <a:bodyPr/>
          <a:lstStyle/>
          <a:p>
            <a:fld id="{D018CC2D-6472-4D43-9156-E7BCEF4294DF}" type="slidenum">
              <a:rPr lang="es-ES_tradnl" smtClean="0"/>
              <a:t>‹Nr.›</a:t>
            </a:fld>
            <a:endParaRPr lang="es-ES_tradnl"/>
          </a:p>
        </p:txBody>
      </p:sp>
    </p:spTree>
    <p:extLst>
      <p:ext uri="{BB962C8B-B14F-4D97-AF65-F5344CB8AC3E}">
        <p14:creationId xmlns:p14="http://schemas.microsoft.com/office/powerpoint/2010/main" val="3175342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3BABA9-632F-E248-9E4C-ED4822BA202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s-ES_tradnl"/>
          </a:p>
        </p:txBody>
      </p:sp>
      <p:sp>
        <p:nvSpPr>
          <p:cNvPr id="3" name="Bildplatzhalter 2">
            <a:extLst>
              <a:ext uri="{FF2B5EF4-FFF2-40B4-BE49-F238E27FC236}">
                <a16:creationId xmlns:a16="http://schemas.microsoft.com/office/drawing/2014/main" id="{1D1FD1B3-B43D-5A44-B7EC-44853447BC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Textplatzhalter 3">
            <a:extLst>
              <a:ext uri="{FF2B5EF4-FFF2-40B4-BE49-F238E27FC236}">
                <a16:creationId xmlns:a16="http://schemas.microsoft.com/office/drawing/2014/main" id="{D5DE7970-1B45-0541-A3D8-D5E6AFFCEE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BC67512-5653-CD45-895A-BFBB9D519FCE}"/>
              </a:ext>
            </a:extLst>
          </p:cNvPr>
          <p:cNvSpPr>
            <a:spLocks noGrp="1"/>
          </p:cNvSpPr>
          <p:nvPr>
            <p:ph type="dt" sz="half" idx="10"/>
          </p:nvPr>
        </p:nvSpPr>
        <p:spPr/>
        <p:txBody>
          <a:bodyPr/>
          <a:lstStyle/>
          <a:p>
            <a:fld id="{4EEA6BB2-FEE9-024F-ACE9-D9E3143D0125}" type="datetime4">
              <a:rPr lang="de-DE" smtClean="0"/>
              <a:t>12. Dezember 2019</a:t>
            </a:fld>
            <a:endParaRPr lang="es-ES_tradnl"/>
          </a:p>
        </p:txBody>
      </p:sp>
      <p:sp>
        <p:nvSpPr>
          <p:cNvPr id="6" name="Fußzeilenplatzhalter 5">
            <a:extLst>
              <a:ext uri="{FF2B5EF4-FFF2-40B4-BE49-F238E27FC236}">
                <a16:creationId xmlns:a16="http://schemas.microsoft.com/office/drawing/2014/main" id="{E0C2EFC8-E8BD-FA4E-B34A-A22BD4E7EB90}"/>
              </a:ext>
            </a:extLst>
          </p:cNvPr>
          <p:cNvSpPr>
            <a:spLocks noGrp="1"/>
          </p:cNvSpPr>
          <p:nvPr>
            <p:ph type="ftr" sz="quarter" idx="11"/>
          </p:nvPr>
        </p:nvSpPr>
        <p:spPr/>
        <p:txBody>
          <a:bodyPr/>
          <a:lstStyle/>
          <a:p>
            <a:r>
              <a:rPr lang="es-ES_tradnl"/>
              <a:t>Auslandsjahr in Granada – UGR</a:t>
            </a:r>
          </a:p>
        </p:txBody>
      </p:sp>
      <p:sp>
        <p:nvSpPr>
          <p:cNvPr id="7" name="Foliennummernplatzhalter 6">
            <a:extLst>
              <a:ext uri="{FF2B5EF4-FFF2-40B4-BE49-F238E27FC236}">
                <a16:creationId xmlns:a16="http://schemas.microsoft.com/office/drawing/2014/main" id="{20EA252C-7497-D74C-A67B-AA1332723283}"/>
              </a:ext>
            </a:extLst>
          </p:cNvPr>
          <p:cNvSpPr>
            <a:spLocks noGrp="1"/>
          </p:cNvSpPr>
          <p:nvPr>
            <p:ph type="sldNum" sz="quarter" idx="12"/>
          </p:nvPr>
        </p:nvSpPr>
        <p:spPr/>
        <p:txBody>
          <a:bodyPr/>
          <a:lstStyle/>
          <a:p>
            <a:fld id="{D018CC2D-6472-4D43-9156-E7BCEF4294DF}" type="slidenum">
              <a:rPr lang="es-ES_tradnl" smtClean="0"/>
              <a:t>‹Nr.›</a:t>
            </a:fld>
            <a:endParaRPr lang="es-ES_tradnl"/>
          </a:p>
        </p:txBody>
      </p:sp>
    </p:spTree>
    <p:extLst>
      <p:ext uri="{BB962C8B-B14F-4D97-AF65-F5344CB8AC3E}">
        <p14:creationId xmlns:p14="http://schemas.microsoft.com/office/powerpoint/2010/main" val="880701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FBF"/>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4635FBC-4020-634C-9AF3-F879FA10EC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endParaRPr lang="es-ES_tradnl" dirty="0"/>
          </a:p>
        </p:txBody>
      </p:sp>
      <p:sp>
        <p:nvSpPr>
          <p:cNvPr id="3" name="Textplatzhalter 2">
            <a:extLst>
              <a:ext uri="{FF2B5EF4-FFF2-40B4-BE49-F238E27FC236}">
                <a16:creationId xmlns:a16="http://schemas.microsoft.com/office/drawing/2014/main" id="{BE3ECE72-FA3C-0D44-997F-69D5AD0298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s-ES_tradnl" dirty="0"/>
          </a:p>
        </p:txBody>
      </p:sp>
      <p:sp>
        <p:nvSpPr>
          <p:cNvPr id="4" name="Datumsplatzhalter 3">
            <a:extLst>
              <a:ext uri="{FF2B5EF4-FFF2-40B4-BE49-F238E27FC236}">
                <a16:creationId xmlns:a16="http://schemas.microsoft.com/office/drawing/2014/main" id="{147ACFAE-031F-4B42-BFBC-8C8DB76A8D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9FDDE6-BE51-D548-B660-4C4C3A9A528C}" type="datetime4">
              <a:rPr lang="de-DE" smtClean="0"/>
              <a:t>12. Dezember 2019</a:t>
            </a:fld>
            <a:endParaRPr lang="es-ES_tradnl" dirty="0"/>
          </a:p>
        </p:txBody>
      </p:sp>
      <p:sp>
        <p:nvSpPr>
          <p:cNvPr id="5" name="Fußzeilenplatzhalter 4">
            <a:extLst>
              <a:ext uri="{FF2B5EF4-FFF2-40B4-BE49-F238E27FC236}">
                <a16:creationId xmlns:a16="http://schemas.microsoft.com/office/drawing/2014/main" id="{9F05BAD2-14B5-0F48-9D75-EED29FB05E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_tradnl" dirty="0" err="1"/>
              <a:t>Auslandsjahr</a:t>
            </a:r>
            <a:r>
              <a:rPr lang="es-ES_tradnl" dirty="0"/>
              <a:t> in Granada – UGR</a:t>
            </a:r>
          </a:p>
        </p:txBody>
      </p:sp>
      <p:sp>
        <p:nvSpPr>
          <p:cNvPr id="6" name="Foliennummernplatzhalter 5">
            <a:extLst>
              <a:ext uri="{FF2B5EF4-FFF2-40B4-BE49-F238E27FC236}">
                <a16:creationId xmlns:a16="http://schemas.microsoft.com/office/drawing/2014/main" id="{F9352EAB-B3A3-8444-A849-2477D7090A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8CC2D-6472-4D43-9156-E7BCEF4294DF}" type="slidenum">
              <a:rPr lang="es-ES_tradnl" smtClean="0"/>
              <a:t>‹Nr.›</a:t>
            </a:fld>
            <a:endParaRPr lang="es-ES_tradnl" dirty="0"/>
          </a:p>
        </p:txBody>
      </p:sp>
    </p:spTree>
    <p:extLst>
      <p:ext uri="{BB962C8B-B14F-4D97-AF65-F5344CB8AC3E}">
        <p14:creationId xmlns:p14="http://schemas.microsoft.com/office/powerpoint/2010/main" val="1525394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Euphemia UCAS" panose="020B0503040102020104" pitchFamily="34" charset="-79"/>
          <a:ea typeface="+mj-ea"/>
          <a:cs typeface="Euphemia UCAS" panose="020B0503040102020104" pitchFamily="34" charset="-79"/>
        </a:defRPr>
      </a:lvl1pPr>
    </p:titleStyle>
    <p:bodyStyle>
      <a:lvl1pPr marL="514350" indent="-514350" algn="l" defTabSz="914400" rtl="0" eaLnBrk="1" latinLnBrk="0" hangingPunct="1">
        <a:lnSpc>
          <a:spcPct val="90000"/>
        </a:lnSpc>
        <a:spcBef>
          <a:spcPts val="1000"/>
        </a:spcBef>
        <a:buFont typeface="Wingdings" pitchFamily="2" charset="2"/>
        <a:buChar char="§"/>
        <a:defRPr sz="2800" kern="1200">
          <a:solidFill>
            <a:schemeClr val="tx1"/>
          </a:solidFill>
          <a:latin typeface="Euphemia UCAS" panose="020B0503040102020104" pitchFamily="34" charset="-79"/>
          <a:ea typeface="+mn-ea"/>
          <a:cs typeface="Euphemia UCAS" panose="020B0503040102020104" pitchFamily="34" charset="-79"/>
        </a:defRPr>
      </a:lvl1pPr>
      <a:lvl2pPr marL="685800" indent="-228600" algn="l" defTabSz="914400" rtl="0" eaLnBrk="1" latinLnBrk="0" hangingPunct="1">
        <a:lnSpc>
          <a:spcPct val="90000"/>
        </a:lnSpc>
        <a:spcBef>
          <a:spcPts val="500"/>
        </a:spcBef>
        <a:buFont typeface="Symbol" pitchFamily="2" charset="2"/>
        <a:buChar char="-"/>
        <a:defRPr sz="2400" kern="1200">
          <a:solidFill>
            <a:schemeClr val="tx1"/>
          </a:solidFill>
          <a:latin typeface="Euphemia UCAS" panose="020B0503040102020104" pitchFamily="34" charset="-79"/>
          <a:ea typeface="+mn-ea"/>
          <a:cs typeface="Euphemia UCAS" panose="020B0503040102020104"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uphemia UCAS" panose="020B0503040102020104" pitchFamily="34" charset="-79"/>
          <a:ea typeface="+mn-ea"/>
          <a:cs typeface="Euphemia UCAS" panose="020B0503040102020104"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uphemia UCAS" panose="020B0503040102020104" pitchFamily="34" charset="-79"/>
          <a:ea typeface="+mn-ea"/>
          <a:cs typeface="Euphemia UCAS" panose="020B0503040102020104"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uphemia UCAS" panose="020B0503040102020104" pitchFamily="34" charset="-79"/>
          <a:ea typeface="+mn-ea"/>
          <a:cs typeface="Euphemia UCAS" panose="020B0503040102020104"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copicloud.com/" TargetMode="External"/><Relationship Id="rId3" Type="http://schemas.openxmlformats.org/officeDocument/2006/relationships/hyperlink" Target="https://www.ugr.es/personal/servicios/calendario-academico" TargetMode="External"/><Relationship Id="rId7" Type="http://schemas.openxmlformats.org/officeDocument/2006/relationships/hyperlink" Target="https://pradogrado1920.ugr.es/" TargetMode="External"/><Relationship Id="rId12" Type="http://schemas.openxmlformats.org/officeDocument/2006/relationships/image" Target="../media/image14.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sites.google.com/view/erasmusfccee/incoming-es" TargetMode="External"/><Relationship Id="rId11" Type="http://schemas.openxmlformats.org/officeDocument/2006/relationships/image" Target="../media/image13.tiff"/><Relationship Id="rId5" Type="http://schemas.openxmlformats.org/officeDocument/2006/relationships/hyperlink" Target="http://grados.ugr.es/finanzas/pages/infoacademica/estudios" TargetMode="External"/><Relationship Id="rId10" Type="http://schemas.openxmlformats.org/officeDocument/2006/relationships/hyperlink" Target="https://granatensis.ugr.es/" TargetMode="External"/><Relationship Id="rId4" Type="http://schemas.openxmlformats.org/officeDocument/2006/relationships/hyperlink" Target="http://fccee.ugr.es/pages/docencia/guias-curso-20192020" TargetMode="External"/><Relationship Id="rId9" Type="http://schemas.openxmlformats.org/officeDocument/2006/relationships/hyperlink" Target="http://wuolah.com/"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gabriel-kirsten@online.de" TargetMode="External"/><Relationship Id="rId2" Type="http://schemas.openxmlformats.org/officeDocument/2006/relationships/hyperlink" Target="mailto:kgabriel@stud.hs-bremen.de" TargetMode="Externa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71D0D1-9186-C145-ADCC-1F4094C7661E}"/>
              </a:ext>
            </a:extLst>
          </p:cNvPr>
          <p:cNvSpPr>
            <a:spLocks noGrp="1"/>
          </p:cNvSpPr>
          <p:nvPr>
            <p:ph type="ctrTitle"/>
          </p:nvPr>
        </p:nvSpPr>
        <p:spPr>
          <a:xfrm>
            <a:off x="433136" y="5091762"/>
            <a:ext cx="7834193" cy="1264588"/>
          </a:xfrm>
        </p:spPr>
        <p:txBody>
          <a:bodyPr anchor="ctr">
            <a:noAutofit/>
          </a:bodyPr>
          <a:lstStyle/>
          <a:p>
            <a:r>
              <a:rPr lang="es-ES_tradnl" sz="4400" dirty="0">
                <a:solidFill>
                  <a:schemeClr val="bg1"/>
                </a:solidFill>
              </a:rPr>
              <a:t>DEIN AUSLANDSJAHR IN GRANADA</a:t>
            </a:r>
          </a:p>
        </p:txBody>
      </p:sp>
      <p:pic>
        <p:nvPicPr>
          <p:cNvPr id="4" name="Grafik 3">
            <a:extLst>
              <a:ext uri="{FF2B5EF4-FFF2-40B4-BE49-F238E27FC236}">
                <a16:creationId xmlns:a16="http://schemas.microsoft.com/office/drawing/2014/main" id="{2773316F-3DE5-3541-9C68-B6C03B518E05}"/>
              </a:ext>
            </a:extLst>
          </p:cNvPr>
          <p:cNvPicPr>
            <a:picLocks noChangeAspect="1"/>
          </p:cNvPicPr>
          <p:nvPr/>
        </p:nvPicPr>
        <p:blipFill rotWithShape="1">
          <a:blip r:embed="rId2"/>
          <a:srcRect t="21074" b="18198"/>
          <a:stretch/>
        </p:blipFill>
        <p:spPr>
          <a:xfrm>
            <a:off x="0" y="0"/>
            <a:ext cx="12192000" cy="4571990"/>
          </a:xfrm>
          <a:prstGeom prst="rect">
            <a:avLst/>
          </a:prstGeom>
        </p:spPr>
      </p:pic>
      <p:cxnSp>
        <p:nvCxnSpPr>
          <p:cNvPr id="9" name="Straight Connector 8">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A5B9A1A2-161C-5C4C-95EE-55B142D7F7D5}"/>
              </a:ext>
            </a:extLst>
          </p:cNvPr>
          <p:cNvPicPr>
            <a:picLocks noChangeAspect="1"/>
          </p:cNvPicPr>
          <p:nvPr/>
        </p:nvPicPr>
        <p:blipFill rotWithShape="1">
          <a:blip r:embed="rId3"/>
          <a:srcRect l="21357" t="11521" r="22860" b="9541"/>
          <a:stretch/>
        </p:blipFill>
        <p:spPr>
          <a:xfrm>
            <a:off x="9173979" y="4716968"/>
            <a:ext cx="1933727" cy="1933728"/>
          </a:xfrm>
          <a:prstGeom prst="rect">
            <a:avLst/>
          </a:prstGeom>
        </p:spPr>
      </p:pic>
    </p:spTree>
    <p:extLst>
      <p:ext uri="{BB962C8B-B14F-4D97-AF65-F5344CB8AC3E}">
        <p14:creationId xmlns:p14="http://schemas.microsoft.com/office/powerpoint/2010/main" val="165280969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EE6E1B-01B4-8742-A085-F028EBFC9C97}"/>
              </a:ext>
            </a:extLst>
          </p:cNvPr>
          <p:cNvSpPr>
            <a:spLocks noGrp="1"/>
          </p:cNvSpPr>
          <p:nvPr>
            <p:ph type="title"/>
          </p:nvPr>
        </p:nvSpPr>
        <p:spPr/>
        <p:txBody>
          <a:bodyPr/>
          <a:lstStyle/>
          <a:p>
            <a:r>
              <a:rPr lang="es-ES_tradnl" dirty="0"/>
              <a:t>Das </a:t>
            </a:r>
            <a:r>
              <a:rPr lang="es-ES_tradnl" dirty="0" err="1"/>
              <a:t>Studium</a:t>
            </a:r>
            <a:r>
              <a:rPr lang="es-ES_tradnl" dirty="0"/>
              <a:t> – </a:t>
            </a:r>
            <a:r>
              <a:rPr lang="es-ES_tradnl" dirty="0" err="1"/>
              <a:t>Sprachkenntnisse</a:t>
            </a:r>
            <a:r>
              <a:rPr lang="es-ES_tradnl" dirty="0"/>
              <a:t> </a:t>
            </a:r>
          </a:p>
        </p:txBody>
      </p:sp>
      <p:sp>
        <p:nvSpPr>
          <p:cNvPr id="3" name="Inhaltsplatzhalter 2">
            <a:extLst>
              <a:ext uri="{FF2B5EF4-FFF2-40B4-BE49-F238E27FC236}">
                <a16:creationId xmlns:a16="http://schemas.microsoft.com/office/drawing/2014/main" id="{381918BA-589D-8244-90DA-0C474035C67E}"/>
              </a:ext>
            </a:extLst>
          </p:cNvPr>
          <p:cNvSpPr>
            <a:spLocks noGrp="1"/>
          </p:cNvSpPr>
          <p:nvPr>
            <p:ph idx="1"/>
          </p:nvPr>
        </p:nvSpPr>
        <p:spPr>
          <a:xfrm>
            <a:off x="838200" y="1825625"/>
            <a:ext cx="10515600" cy="4351338"/>
          </a:xfrm>
        </p:spPr>
        <p:txBody>
          <a:bodyPr/>
          <a:lstStyle/>
          <a:p>
            <a:r>
              <a:rPr lang="es-ES_tradnl" dirty="0"/>
              <a:t>Es </a:t>
            </a:r>
            <a:r>
              <a:rPr lang="es-ES_tradnl" dirty="0" err="1"/>
              <a:t>wird</a:t>
            </a:r>
            <a:r>
              <a:rPr lang="es-ES_tradnl" dirty="0"/>
              <a:t> </a:t>
            </a:r>
            <a:r>
              <a:rPr lang="es-ES_tradnl" dirty="0" err="1"/>
              <a:t>kein</a:t>
            </a:r>
            <a:r>
              <a:rPr lang="es-ES_tradnl" dirty="0"/>
              <a:t> </a:t>
            </a:r>
            <a:r>
              <a:rPr lang="es-ES_tradnl" dirty="0" err="1"/>
              <a:t>Niveau</a:t>
            </a:r>
            <a:r>
              <a:rPr lang="es-ES_tradnl" dirty="0"/>
              <a:t> </a:t>
            </a:r>
            <a:r>
              <a:rPr lang="es-ES_tradnl" dirty="0" err="1"/>
              <a:t>vorausgesetzt</a:t>
            </a:r>
            <a:r>
              <a:rPr lang="es-ES_tradnl" dirty="0"/>
              <a:t>, </a:t>
            </a:r>
            <a:br>
              <a:rPr lang="es-ES_tradnl" dirty="0"/>
            </a:br>
            <a:r>
              <a:rPr lang="es-ES_tradnl" dirty="0"/>
              <a:t>es </a:t>
            </a:r>
            <a:r>
              <a:rPr lang="es-ES_tradnl" dirty="0" err="1"/>
              <a:t>wird</a:t>
            </a:r>
            <a:r>
              <a:rPr lang="es-ES_tradnl" dirty="0"/>
              <a:t> </a:t>
            </a:r>
            <a:r>
              <a:rPr lang="es-ES_tradnl" dirty="0" err="1"/>
              <a:t>jedoch</a:t>
            </a:r>
            <a:r>
              <a:rPr lang="es-ES_tradnl" dirty="0"/>
              <a:t> </a:t>
            </a:r>
            <a:r>
              <a:rPr lang="es-ES_tradnl" dirty="0" err="1"/>
              <a:t>ein</a:t>
            </a:r>
            <a:r>
              <a:rPr lang="es-ES_tradnl" dirty="0"/>
              <a:t> </a:t>
            </a:r>
            <a:r>
              <a:rPr lang="es-ES_tradnl" dirty="0" err="1"/>
              <a:t>mindest</a:t>
            </a:r>
            <a:r>
              <a:rPr lang="es-ES_tradnl" dirty="0"/>
              <a:t> </a:t>
            </a:r>
            <a:r>
              <a:rPr lang="es-ES_tradnl" dirty="0" err="1"/>
              <a:t>Niveau</a:t>
            </a:r>
            <a:r>
              <a:rPr lang="es-ES_tradnl" dirty="0"/>
              <a:t> </a:t>
            </a:r>
            <a:br>
              <a:rPr lang="es-ES_tradnl" dirty="0"/>
            </a:br>
            <a:r>
              <a:rPr lang="es-ES_tradnl" dirty="0"/>
              <a:t>von B1/B2 </a:t>
            </a:r>
            <a:r>
              <a:rPr lang="es-ES_tradnl" dirty="0" err="1"/>
              <a:t>empfohlen</a:t>
            </a:r>
            <a:r>
              <a:rPr lang="es-ES_tradnl" dirty="0"/>
              <a:t> </a:t>
            </a:r>
          </a:p>
          <a:p>
            <a:r>
              <a:rPr lang="es-ES_tradnl" dirty="0"/>
              <a:t>Es </a:t>
            </a:r>
            <a:r>
              <a:rPr lang="es-ES_tradnl" dirty="0" err="1"/>
              <a:t>muss</a:t>
            </a:r>
            <a:r>
              <a:rPr lang="es-ES_tradnl" dirty="0"/>
              <a:t> </a:t>
            </a:r>
            <a:r>
              <a:rPr lang="es-ES_tradnl" dirty="0" err="1"/>
              <a:t>kein</a:t>
            </a:r>
            <a:r>
              <a:rPr lang="es-ES_tradnl" dirty="0"/>
              <a:t> </a:t>
            </a:r>
            <a:r>
              <a:rPr lang="es-ES_tradnl" dirty="0" err="1"/>
              <a:t>Nachweis</a:t>
            </a:r>
            <a:r>
              <a:rPr lang="es-ES_tradnl" dirty="0"/>
              <a:t> </a:t>
            </a:r>
            <a:r>
              <a:rPr lang="es-ES_tradnl" dirty="0" err="1"/>
              <a:t>über</a:t>
            </a:r>
            <a:r>
              <a:rPr lang="es-ES_tradnl" dirty="0"/>
              <a:t> </a:t>
            </a:r>
            <a:br>
              <a:rPr lang="es-ES_tradnl" dirty="0"/>
            </a:br>
            <a:r>
              <a:rPr lang="es-ES_tradnl" dirty="0" err="1"/>
              <a:t>Spanischkenntnisse</a:t>
            </a:r>
            <a:r>
              <a:rPr lang="es-ES_tradnl" dirty="0"/>
              <a:t> </a:t>
            </a:r>
            <a:r>
              <a:rPr lang="es-ES_tradnl" dirty="0" err="1"/>
              <a:t>erbracht</a:t>
            </a:r>
            <a:r>
              <a:rPr lang="es-ES_tradnl" dirty="0"/>
              <a:t> </a:t>
            </a:r>
            <a:r>
              <a:rPr lang="es-ES_tradnl" dirty="0" err="1"/>
              <a:t>werden</a:t>
            </a:r>
            <a:r>
              <a:rPr lang="es-ES_tradnl" dirty="0"/>
              <a:t> </a:t>
            </a:r>
          </a:p>
          <a:p>
            <a:r>
              <a:rPr lang="es-ES_tradnl" dirty="0" err="1"/>
              <a:t>Persönlich</a:t>
            </a:r>
            <a:r>
              <a:rPr lang="es-ES_tradnl" dirty="0"/>
              <a:t> </a:t>
            </a:r>
            <a:r>
              <a:rPr lang="es-ES_tradnl" dirty="0" err="1"/>
              <a:t>kam</a:t>
            </a:r>
            <a:r>
              <a:rPr lang="es-ES_tradnl" dirty="0"/>
              <a:t> </a:t>
            </a:r>
            <a:r>
              <a:rPr lang="es-ES_tradnl" dirty="0" err="1"/>
              <a:t>ich</a:t>
            </a:r>
            <a:r>
              <a:rPr lang="es-ES_tradnl" dirty="0"/>
              <a:t> </a:t>
            </a:r>
            <a:r>
              <a:rPr lang="es-ES_tradnl" dirty="0" err="1"/>
              <a:t>auch</a:t>
            </a:r>
            <a:r>
              <a:rPr lang="es-ES_tradnl" dirty="0"/>
              <a:t> </a:t>
            </a:r>
            <a:r>
              <a:rPr lang="es-ES_tradnl" dirty="0" err="1"/>
              <a:t>mit</a:t>
            </a:r>
            <a:r>
              <a:rPr lang="es-ES_tradnl" dirty="0"/>
              <a:t> </a:t>
            </a:r>
            <a:r>
              <a:rPr lang="es-ES_tradnl" dirty="0" err="1"/>
              <a:t>einem</a:t>
            </a:r>
            <a:r>
              <a:rPr lang="es-ES_tradnl" dirty="0"/>
              <a:t> </a:t>
            </a:r>
            <a:r>
              <a:rPr lang="es-ES_tradnl" dirty="0" err="1"/>
              <a:t>Niveau</a:t>
            </a:r>
            <a:r>
              <a:rPr lang="es-ES_tradnl" dirty="0"/>
              <a:t> von </a:t>
            </a:r>
            <a:r>
              <a:rPr lang="es-ES_tradnl" dirty="0" err="1"/>
              <a:t>höchstens</a:t>
            </a:r>
            <a:r>
              <a:rPr lang="es-ES_tradnl" dirty="0"/>
              <a:t> B1 </a:t>
            </a:r>
            <a:r>
              <a:rPr lang="es-ES_tradnl" dirty="0" err="1"/>
              <a:t>gut</a:t>
            </a:r>
            <a:r>
              <a:rPr lang="es-ES_tradnl" dirty="0"/>
              <a:t> </a:t>
            </a:r>
            <a:r>
              <a:rPr lang="es-ES_tradnl" dirty="0" err="1"/>
              <a:t>klar</a:t>
            </a:r>
            <a:r>
              <a:rPr lang="es-ES_tradnl" dirty="0"/>
              <a:t> (</a:t>
            </a:r>
            <a:r>
              <a:rPr lang="es-ES_tradnl" dirty="0" err="1"/>
              <a:t>man</a:t>
            </a:r>
            <a:r>
              <a:rPr lang="es-ES_tradnl" dirty="0"/>
              <a:t> </a:t>
            </a:r>
            <a:r>
              <a:rPr lang="es-ES_tradnl" dirty="0" err="1"/>
              <a:t>lernt</a:t>
            </a:r>
            <a:r>
              <a:rPr lang="es-ES_tradnl" dirty="0"/>
              <a:t> </a:t>
            </a:r>
            <a:r>
              <a:rPr lang="es-ES_tradnl" dirty="0" err="1"/>
              <a:t>sehr</a:t>
            </a:r>
            <a:r>
              <a:rPr lang="es-ES_tradnl" dirty="0"/>
              <a:t> </a:t>
            </a:r>
            <a:r>
              <a:rPr lang="es-ES_tradnl" dirty="0" err="1"/>
              <a:t>schnell</a:t>
            </a:r>
            <a:r>
              <a:rPr lang="es-ES_tradnl" dirty="0"/>
              <a:t>) </a:t>
            </a:r>
          </a:p>
        </p:txBody>
      </p:sp>
      <p:sp>
        <p:nvSpPr>
          <p:cNvPr id="4" name="Datumsplatzhalter 3">
            <a:extLst>
              <a:ext uri="{FF2B5EF4-FFF2-40B4-BE49-F238E27FC236}">
                <a16:creationId xmlns:a16="http://schemas.microsoft.com/office/drawing/2014/main" id="{A0D02B1E-4630-0C48-A3D9-5EBE648C351A}"/>
              </a:ext>
            </a:extLst>
          </p:cNvPr>
          <p:cNvSpPr>
            <a:spLocks noGrp="1"/>
          </p:cNvSpPr>
          <p:nvPr>
            <p:ph type="dt" sz="half" idx="10"/>
          </p:nvPr>
        </p:nvSpPr>
        <p:spPr/>
        <p:txBody>
          <a:bodyPr/>
          <a:lstStyle/>
          <a:p>
            <a:fld id="{53201926-F2D5-B74B-B39D-F49D17B91605}" type="datetime4">
              <a:rPr lang="de-DE" smtClean="0"/>
              <a:t>12. Dezember 2019</a:t>
            </a:fld>
            <a:endParaRPr lang="es-ES_tradnl"/>
          </a:p>
        </p:txBody>
      </p:sp>
      <p:sp>
        <p:nvSpPr>
          <p:cNvPr id="5" name="Foliennummernplatzhalter 4">
            <a:extLst>
              <a:ext uri="{FF2B5EF4-FFF2-40B4-BE49-F238E27FC236}">
                <a16:creationId xmlns:a16="http://schemas.microsoft.com/office/drawing/2014/main" id="{CE0560F2-BA34-614F-A812-EA5580B4B11F}"/>
              </a:ext>
            </a:extLst>
          </p:cNvPr>
          <p:cNvSpPr>
            <a:spLocks noGrp="1"/>
          </p:cNvSpPr>
          <p:nvPr>
            <p:ph type="sldNum" sz="quarter" idx="12"/>
          </p:nvPr>
        </p:nvSpPr>
        <p:spPr/>
        <p:txBody>
          <a:bodyPr/>
          <a:lstStyle/>
          <a:p>
            <a:fld id="{D018CC2D-6472-4D43-9156-E7BCEF4294DF}" type="slidenum">
              <a:rPr lang="es-ES_tradnl" smtClean="0"/>
              <a:t>10</a:t>
            </a:fld>
            <a:endParaRPr lang="es-ES_tradnl"/>
          </a:p>
        </p:txBody>
      </p:sp>
      <p:pic>
        <p:nvPicPr>
          <p:cNvPr id="6" name="Grafik 5">
            <a:extLst>
              <a:ext uri="{FF2B5EF4-FFF2-40B4-BE49-F238E27FC236}">
                <a16:creationId xmlns:a16="http://schemas.microsoft.com/office/drawing/2014/main" id="{405BC9CE-07A4-CD48-970B-D394A901C54C}"/>
              </a:ext>
            </a:extLst>
          </p:cNvPr>
          <p:cNvPicPr>
            <a:picLocks noChangeAspect="1"/>
          </p:cNvPicPr>
          <p:nvPr/>
        </p:nvPicPr>
        <p:blipFill>
          <a:blip r:embed="rId3"/>
          <a:stretch>
            <a:fillRect/>
          </a:stretch>
        </p:blipFill>
        <p:spPr>
          <a:xfrm>
            <a:off x="8301567" y="1690688"/>
            <a:ext cx="3361266" cy="1890712"/>
          </a:xfrm>
          <a:prstGeom prst="rect">
            <a:avLst/>
          </a:prstGeom>
        </p:spPr>
      </p:pic>
    </p:spTree>
    <p:extLst>
      <p:ext uri="{BB962C8B-B14F-4D97-AF65-F5344CB8AC3E}">
        <p14:creationId xmlns:p14="http://schemas.microsoft.com/office/powerpoint/2010/main" val="1213191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613A4D-18FC-E041-8057-9EB8233B685F}"/>
              </a:ext>
            </a:extLst>
          </p:cNvPr>
          <p:cNvSpPr>
            <a:spLocks noGrp="1"/>
          </p:cNvSpPr>
          <p:nvPr>
            <p:ph type="title"/>
          </p:nvPr>
        </p:nvSpPr>
        <p:spPr/>
        <p:txBody>
          <a:bodyPr/>
          <a:lstStyle/>
          <a:p>
            <a:r>
              <a:rPr lang="es-ES_tradnl" dirty="0"/>
              <a:t>Das </a:t>
            </a:r>
            <a:r>
              <a:rPr lang="es-ES_tradnl" dirty="0" err="1"/>
              <a:t>Studium</a:t>
            </a:r>
            <a:r>
              <a:rPr lang="es-ES_tradnl" dirty="0"/>
              <a:t> – Die Noten </a:t>
            </a:r>
          </a:p>
        </p:txBody>
      </p:sp>
      <p:sp>
        <p:nvSpPr>
          <p:cNvPr id="3" name="Inhaltsplatzhalter 2">
            <a:extLst>
              <a:ext uri="{FF2B5EF4-FFF2-40B4-BE49-F238E27FC236}">
                <a16:creationId xmlns:a16="http://schemas.microsoft.com/office/drawing/2014/main" id="{447612E9-6D39-2F4B-9518-CA42E4E34F5C}"/>
              </a:ext>
            </a:extLst>
          </p:cNvPr>
          <p:cNvSpPr>
            <a:spLocks noGrp="1"/>
          </p:cNvSpPr>
          <p:nvPr>
            <p:ph idx="1"/>
          </p:nvPr>
        </p:nvSpPr>
        <p:spPr/>
        <p:txBody>
          <a:bodyPr/>
          <a:lstStyle/>
          <a:p>
            <a:r>
              <a:rPr lang="es-ES_tradnl" dirty="0"/>
              <a:t>In </a:t>
            </a:r>
            <a:r>
              <a:rPr lang="es-ES_tradnl" dirty="0" err="1"/>
              <a:t>Spanien</a:t>
            </a:r>
            <a:r>
              <a:rPr lang="es-ES_tradnl" dirty="0"/>
              <a:t> </a:t>
            </a:r>
            <a:r>
              <a:rPr lang="es-ES_tradnl" dirty="0" err="1"/>
              <a:t>werden</a:t>
            </a:r>
            <a:r>
              <a:rPr lang="es-ES_tradnl" dirty="0"/>
              <a:t> Noten </a:t>
            </a:r>
            <a:r>
              <a:rPr lang="es-ES_tradnl" dirty="0" err="1"/>
              <a:t>zwischen</a:t>
            </a:r>
            <a:r>
              <a:rPr lang="es-ES_tradnl" dirty="0"/>
              <a:t> 0 </a:t>
            </a:r>
            <a:r>
              <a:rPr lang="es-ES_tradnl" dirty="0" err="1"/>
              <a:t>und</a:t>
            </a:r>
            <a:r>
              <a:rPr lang="es-ES_tradnl" dirty="0"/>
              <a:t> 10 </a:t>
            </a:r>
            <a:r>
              <a:rPr lang="es-ES_tradnl" dirty="0" err="1"/>
              <a:t>Punkten</a:t>
            </a:r>
            <a:r>
              <a:rPr lang="es-ES_tradnl" dirty="0"/>
              <a:t> </a:t>
            </a:r>
            <a:r>
              <a:rPr lang="es-ES_tradnl" dirty="0" err="1"/>
              <a:t>vergeben</a:t>
            </a:r>
            <a:r>
              <a:rPr lang="es-ES_tradnl" dirty="0"/>
              <a:t>, </a:t>
            </a:r>
            <a:r>
              <a:rPr lang="es-ES_tradnl" dirty="0" err="1"/>
              <a:t>wobei</a:t>
            </a:r>
            <a:r>
              <a:rPr lang="es-ES_tradnl" dirty="0"/>
              <a:t> 5 </a:t>
            </a:r>
            <a:r>
              <a:rPr lang="es-ES_tradnl" dirty="0" err="1"/>
              <a:t>Punkte</a:t>
            </a:r>
            <a:r>
              <a:rPr lang="es-ES_tradnl" dirty="0"/>
              <a:t> </a:t>
            </a:r>
            <a:r>
              <a:rPr lang="es-ES_tradnl" dirty="0" err="1"/>
              <a:t>notwendig</a:t>
            </a:r>
            <a:r>
              <a:rPr lang="es-ES_tradnl" dirty="0"/>
              <a:t> </a:t>
            </a:r>
            <a:r>
              <a:rPr lang="es-ES_tradnl" dirty="0" err="1"/>
              <a:t>sind</a:t>
            </a:r>
            <a:r>
              <a:rPr lang="es-ES_tradnl" dirty="0"/>
              <a:t>, </a:t>
            </a:r>
            <a:r>
              <a:rPr lang="es-ES_tradnl" dirty="0" err="1"/>
              <a:t>um</a:t>
            </a:r>
            <a:r>
              <a:rPr lang="es-ES_tradnl" dirty="0"/>
              <a:t> </a:t>
            </a:r>
            <a:r>
              <a:rPr lang="es-ES_tradnl" dirty="0" err="1"/>
              <a:t>zu</a:t>
            </a:r>
            <a:r>
              <a:rPr lang="es-ES_tradnl" dirty="0"/>
              <a:t> </a:t>
            </a:r>
            <a:r>
              <a:rPr lang="es-ES_tradnl" dirty="0" err="1"/>
              <a:t>bestehen</a:t>
            </a:r>
            <a:r>
              <a:rPr lang="es-ES_tradnl" dirty="0"/>
              <a:t> </a:t>
            </a:r>
          </a:p>
          <a:p>
            <a:r>
              <a:rPr lang="es-ES_tradnl" dirty="0"/>
              <a:t>10 </a:t>
            </a:r>
            <a:r>
              <a:rPr lang="es-ES_tradnl" dirty="0" err="1"/>
              <a:t>Punkte</a:t>
            </a:r>
            <a:r>
              <a:rPr lang="es-ES_tradnl" dirty="0"/>
              <a:t> </a:t>
            </a:r>
            <a:r>
              <a:rPr lang="es-ES_tradnl" dirty="0" err="1"/>
              <a:t>sind</a:t>
            </a:r>
            <a:r>
              <a:rPr lang="es-ES_tradnl" dirty="0"/>
              <a:t> die </a:t>
            </a:r>
            <a:r>
              <a:rPr lang="es-ES_tradnl" dirty="0" err="1"/>
              <a:t>sogenannte</a:t>
            </a:r>
            <a:r>
              <a:rPr lang="es-ES_tradnl" dirty="0"/>
              <a:t> Matrícula de Honor, </a:t>
            </a:r>
            <a:r>
              <a:rPr lang="es-ES_tradnl" dirty="0" err="1"/>
              <a:t>weshalb</a:t>
            </a:r>
            <a:r>
              <a:rPr lang="es-ES_tradnl" dirty="0"/>
              <a:t> </a:t>
            </a:r>
            <a:r>
              <a:rPr lang="es-ES_tradnl" dirty="0" err="1"/>
              <a:t>bereits</a:t>
            </a:r>
            <a:r>
              <a:rPr lang="es-ES_tradnl" dirty="0"/>
              <a:t> 9 </a:t>
            </a:r>
            <a:r>
              <a:rPr lang="es-ES_tradnl" dirty="0" err="1"/>
              <a:t>Punkte</a:t>
            </a:r>
            <a:r>
              <a:rPr lang="es-ES_tradnl" dirty="0"/>
              <a:t> </a:t>
            </a:r>
            <a:r>
              <a:rPr lang="es-ES_tradnl" dirty="0" err="1"/>
              <a:t>im</a:t>
            </a:r>
            <a:r>
              <a:rPr lang="es-ES_tradnl" dirty="0"/>
              <a:t> </a:t>
            </a:r>
            <a:r>
              <a:rPr lang="es-ES_tradnl" dirty="0" err="1"/>
              <a:t>deutschen</a:t>
            </a:r>
            <a:r>
              <a:rPr lang="es-ES_tradnl" dirty="0"/>
              <a:t> </a:t>
            </a:r>
            <a:r>
              <a:rPr lang="es-ES_tradnl" dirty="0" err="1"/>
              <a:t>System</a:t>
            </a:r>
            <a:r>
              <a:rPr lang="es-ES_tradnl" dirty="0"/>
              <a:t> </a:t>
            </a:r>
            <a:r>
              <a:rPr lang="es-ES_tradnl" dirty="0" err="1"/>
              <a:t>einer</a:t>
            </a:r>
            <a:r>
              <a:rPr lang="es-ES_tradnl" dirty="0"/>
              <a:t> 1,0 </a:t>
            </a:r>
            <a:r>
              <a:rPr lang="es-ES_tradnl" dirty="0" err="1"/>
              <a:t>entsprechen</a:t>
            </a:r>
            <a:r>
              <a:rPr lang="es-ES_tradnl" dirty="0"/>
              <a:t> </a:t>
            </a:r>
          </a:p>
          <a:p>
            <a:r>
              <a:rPr lang="es-ES_tradnl" dirty="0" err="1"/>
              <a:t>Umrechnung</a:t>
            </a:r>
            <a:r>
              <a:rPr lang="es-ES_tradnl" dirty="0"/>
              <a:t>: DN = 0,1333*SN</a:t>
            </a:r>
            <a:r>
              <a:rPr lang="es-ES_tradnl" baseline="30000" dirty="0"/>
              <a:t>2</a:t>
            </a:r>
            <a:r>
              <a:rPr lang="es-ES_tradnl" dirty="0"/>
              <a:t> – 2,6*SN + 13,667</a:t>
            </a:r>
          </a:p>
          <a:p>
            <a:pPr marL="0" indent="0">
              <a:buNone/>
            </a:pPr>
            <a:endParaRPr lang="es-ES_tradnl" dirty="0"/>
          </a:p>
        </p:txBody>
      </p:sp>
      <p:sp>
        <p:nvSpPr>
          <p:cNvPr id="4" name="Datumsplatzhalter 3">
            <a:extLst>
              <a:ext uri="{FF2B5EF4-FFF2-40B4-BE49-F238E27FC236}">
                <a16:creationId xmlns:a16="http://schemas.microsoft.com/office/drawing/2014/main" id="{773D1159-7A67-8F4C-A139-6AADDDC67A41}"/>
              </a:ext>
            </a:extLst>
          </p:cNvPr>
          <p:cNvSpPr>
            <a:spLocks noGrp="1"/>
          </p:cNvSpPr>
          <p:nvPr>
            <p:ph type="dt" sz="half" idx="10"/>
          </p:nvPr>
        </p:nvSpPr>
        <p:spPr/>
        <p:txBody>
          <a:bodyPr/>
          <a:lstStyle/>
          <a:p>
            <a:fld id="{53201926-F2D5-B74B-B39D-F49D17B91605}" type="datetime4">
              <a:rPr lang="de-DE" smtClean="0"/>
              <a:t>12. Dezember 2019</a:t>
            </a:fld>
            <a:endParaRPr lang="es-ES_tradnl"/>
          </a:p>
        </p:txBody>
      </p:sp>
      <p:sp>
        <p:nvSpPr>
          <p:cNvPr id="5" name="Foliennummernplatzhalter 4">
            <a:extLst>
              <a:ext uri="{FF2B5EF4-FFF2-40B4-BE49-F238E27FC236}">
                <a16:creationId xmlns:a16="http://schemas.microsoft.com/office/drawing/2014/main" id="{EF3D8DD0-202C-094A-9389-668F99A89999}"/>
              </a:ext>
            </a:extLst>
          </p:cNvPr>
          <p:cNvSpPr>
            <a:spLocks noGrp="1"/>
          </p:cNvSpPr>
          <p:nvPr>
            <p:ph type="sldNum" sz="quarter" idx="12"/>
          </p:nvPr>
        </p:nvSpPr>
        <p:spPr/>
        <p:txBody>
          <a:bodyPr/>
          <a:lstStyle/>
          <a:p>
            <a:fld id="{D018CC2D-6472-4D43-9156-E7BCEF4294DF}" type="slidenum">
              <a:rPr lang="es-ES_tradnl" smtClean="0"/>
              <a:t>11</a:t>
            </a:fld>
            <a:endParaRPr lang="es-ES_tradnl"/>
          </a:p>
        </p:txBody>
      </p:sp>
    </p:spTree>
    <p:extLst>
      <p:ext uri="{BB962C8B-B14F-4D97-AF65-F5344CB8AC3E}">
        <p14:creationId xmlns:p14="http://schemas.microsoft.com/office/powerpoint/2010/main" val="2478390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871B1-CA7D-3E40-BFD7-0D0152D13A5F}"/>
              </a:ext>
            </a:extLst>
          </p:cNvPr>
          <p:cNvSpPr>
            <a:spLocks noGrp="1"/>
          </p:cNvSpPr>
          <p:nvPr>
            <p:ph type="title"/>
          </p:nvPr>
        </p:nvSpPr>
        <p:spPr/>
        <p:txBody>
          <a:bodyPr/>
          <a:lstStyle/>
          <a:p>
            <a:r>
              <a:rPr lang="es-ES_tradnl" dirty="0"/>
              <a:t>Das </a:t>
            </a:r>
            <a:r>
              <a:rPr lang="es-ES_tradnl" dirty="0" err="1"/>
              <a:t>Studium</a:t>
            </a:r>
            <a:endParaRPr lang="es-ES_tradnl" dirty="0"/>
          </a:p>
        </p:txBody>
      </p:sp>
      <p:sp>
        <p:nvSpPr>
          <p:cNvPr id="3" name="Inhaltsplatzhalter 2">
            <a:extLst>
              <a:ext uri="{FF2B5EF4-FFF2-40B4-BE49-F238E27FC236}">
                <a16:creationId xmlns:a16="http://schemas.microsoft.com/office/drawing/2014/main" id="{D2B99772-AA22-464D-94DB-50536B669883}"/>
              </a:ext>
            </a:extLst>
          </p:cNvPr>
          <p:cNvSpPr>
            <a:spLocks noGrp="1"/>
          </p:cNvSpPr>
          <p:nvPr>
            <p:ph idx="1"/>
          </p:nvPr>
        </p:nvSpPr>
        <p:spPr/>
        <p:txBody>
          <a:bodyPr/>
          <a:lstStyle/>
          <a:p>
            <a:r>
              <a:rPr lang="es-ES_tradnl" dirty="0"/>
              <a:t>Es </a:t>
            </a:r>
            <a:r>
              <a:rPr lang="es-ES_tradnl" dirty="0" err="1"/>
              <a:t>sind</a:t>
            </a:r>
            <a:r>
              <a:rPr lang="es-ES_tradnl" dirty="0"/>
              <a:t> </a:t>
            </a:r>
            <a:r>
              <a:rPr lang="es-ES_tradnl" dirty="0" err="1"/>
              <a:t>keine</a:t>
            </a:r>
            <a:r>
              <a:rPr lang="es-ES_tradnl" dirty="0"/>
              <a:t> </a:t>
            </a:r>
            <a:r>
              <a:rPr lang="es-ES_tradnl" dirty="0" err="1"/>
              <a:t>Studiengebühren</a:t>
            </a:r>
            <a:r>
              <a:rPr lang="es-ES_tradnl" dirty="0"/>
              <a:t> </a:t>
            </a:r>
            <a:r>
              <a:rPr lang="es-ES_tradnl" dirty="0" err="1"/>
              <a:t>zu</a:t>
            </a:r>
            <a:r>
              <a:rPr lang="es-ES_tradnl" dirty="0"/>
              <a:t> </a:t>
            </a:r>
            <a:r>
              <a:rPr lang="es-ES_tradnl" dirty="0" err="1"/>
              <a:t>zahlen</a:t>
            </a:r>
            <a:r>
              <a:rPr lang="es-ES_tradnl" dirty="0"/>
              <a:t> </a:t>
            </a:r>
            <a:r>
              <a:rPr lang="es-ES_tradnl" dirty="0" err="1"/>
              <a:t>und</a:t>
            </a:r>
            <a:r>
              <a:rPr lang="es-ES_tradnl" dirty="0"/>
              <a:t> </a:t>
            </a:r>
            <a:r>
              <a:rPr lang="es-ES_tradnl" dirty="0" err="1"/>
              <a:t>man</a:t>
            </a:r>
            <a:r>
              <a:rPr lang="es-ES_tradnl" dirty="0"/>
              <a:t> </a:t>
            </a:r>
            <a:r>
              <a:rPr lang="es-ES_tradnl" dirty="0" err="1"/>
              <a:t>bekommt</a:t>
            </a:r>
            <a:r>
              <a:rPr lang="es-ES_tradnl" dirty="0"/>
              <a:t> </a:t>
            </a:r>
            <a:r>
              <a:rPr lang="es-ES_tradnl" dirty="0" err="1"/>
              <a:t>eine</a:t>
            </a:r>
            <a:r>
              <a:rPr lang="es-ES_tradnl" dirty="0"/>
              <a:t> </a:t>
            </a:r>
            <a:r>
              <a:rPr lang="es-ES_tradnl" dirty="0" err="1"/>
              <a:t>Förderung</a:t>
            </a:r>
            <a:r>
              <a:rPr lang="es-ES_tradnl" dirty="0"/>
              <a:t> </a:t>
            </a:r>
            <a:r>
              <a:rPr lang="es-ES_tradnl" dirty="0" err="1"/>
              <a:t>durch</a:t>
            </a:r>
            <a:r>
              <a:rPr lang="es-ES_tradnl" dirty="0"/>
              <a:t> Erasmus </a:t>
            </a:r>
          </a:p>
          <a:p>
            <a:r>
              <a:rPr lang="es-ES_tradnl" dirty="0"/>
              <a:t>Es </a:t>
            </a:r>
            <a:r>
              <a:rPr lang="es-ES_tradnl" dirty="0" err="1"/>
              <a:t>besteht</a:t>
            </a:r>
            <a:r>
              <a:rPr lang="es-ES_tradnl" dirty="0"/>
              <a:t> die </a:t>
            </a:r>
            <a:r>
              <a:rPr lang="es-ES_tradnl" dirty="0" err="1"/>
              <a:t>Möglichkeit</a:t>
            </a:r>
            <a:r>
              <a:rPr lang="es-ES_tradnl" dirty="0"/>
              <a:t> des </a:t>
            </a:r>
            <a:r>
              <a:rPr lang="es-ES_tradnl" dirty="0" err="1"/>
              <a:t>Double-Degrees</a:t>
            </a:r>
            <a:r>
              <a:rPr lang="es-ES_tradnl" dirty="0"/>
              <a:t>, </a:t>
            </a:r>
            <a:r>
              <a:rPr lang="es-ES_tradnl" dirty="0" err="1"/>
              <a:t>allerdings</a:t>
            </a:r>
            <a:r>
              <a:rPr lang="es-ES_tradnl" dirty="0"/>
              <a:t> </a:t>
            </a:r>
            <a:r>
              <a:rPr lang="es-ES_tradnl" dirty="0" err="1"/>
              <a:t>nur</a:t>
            </a:r>
            <a:r>
              <a:rPr lang="es-ES_tradnl" dirty="0"/>
              <a:t> </a:t>
            </a:r>
            <a:r>
              <a:rPr lang="es-ES_tradnl" dirty="0" err="1"/>
              <a:t>nach</a:t>
            </a:r>
            <a:r>
              <a:rPr lang="es-ES_tradnl" dirty="0"/>
              <a:t> </a:t>
            </a:r>
            <a:r>
              <a:rPr lang="es-ES_tradnl" dirty="0" err="1"/>
              <a:t>Erlangen</a:t>
            </a:r>
            <a:r>
              <a:rPr lang="es-ES_tradnl" dirty="0"/>
              <a:t> </a:t>
            </a:r>
            <a:r>
              <a:rPr lang="es-ES_tradnl" dirty="0" err="1"/>
              <a:t>weiterer</a:t>
            </a:r>
            <a:r>
              <a:rPr lang="es-ES_tradnl" dirty="0"/>
              <a:t> 30 ECTS </a:t>
            </a:r>
          </a:p>
          <a:p>
            <a:r>
              <a:rPr lang="es-ES_tradnl" dirty="0" err="1"/>
              <a:t>Welche</a:t>
            </a:r>
            <a:r>
              <a:rPr lang="es-ES_tradnl" dirty="0"/>
              <a:t> ECTS </a:t>
            </a:r>
            <a:r>
              <a:rPr lang="es-ES_tradnl" dirty="0" err="1"/>
              <a:t>seitens</a:t>
            </a:r>
            <a:r>
              <a:rPr lang="es-ES_tradnl" dirty="0"/>
              <a:t> der UGR </a:t>
            </a:r>
            <a:r>
              <a:rPr lang="es-ES_tradnl" dirty="0" err="1"/>
              <a:t>anerkannt</a:t>
            </a:r>
            <a:r>
              <a:rPr lang="es-ES_tradnl" dirty="0"/>
              <a:t> </a:t>
            </a:r>
            <a:r>
              <a:rPr lang="es-ES_tradnl" dirty="0" err="1"/>
              <a:t>werden</a:t>
            </a:r>
            <a:r>
              <a:rPr lang="es-ES_tradnl" dirty="0"/>
              <a:t>, </a:t>
            </a:r>
            <a:r>
              <a:rPr lang="es-ES_tradnl" dirty="0" err="1"/>
              <a:t>ist</a:t>
            </a:r>
            <a:r>
              <a:rPr lang="es-ES_tradnl" dirty="0"/>
              <a:t> </a:t>
            </a:r>
            <a:r>
              <a:rPr lang="es-ES_tradnl" dirty="0" err="1"/>
              <a:t>nach</a:t>
            </a:r>
            <a:r>
              <a:rPr lang="es-ES_tradnl" dirty="0"/>
              <a:t> </a:t>
            </a:r>
            <a:r>
              <a:rPr lang="es-ES_tradnl" dirty="0" err="1"/>
              <a:t>aktuellem</a:t>
            </a:r>
            <a:r>
              <a:rPr lang="es-ES_tradnl" dirty="0"/>
              <a:t> Stand </a:t>
            </a:r>
            <a:r>
              <a:rPr lang="es-ES_tradnl" dirty="0" err="1"/>
              <a:t>noch</a:t>
            </a:r>
            <a:r>
              <a:rPr lang="es-ES_tradnl" dirty="0"/>
              <a:t> </a:t>
            </a:r>
            <a:r>
              <a:rPr lang="es-ES_tradnl" dirty="0" err="1"/>
              <a:t>unklar</a:t>
            </a:r>
            <a:r>
              <a:rPr lang="es-ES_tradnl" dirty="0"/>
              <a:t> </a:t>
            </a:r>
          </a:p>
          <a:p>
            <a:r>
              <a:rPr lang="es-ES_tradnl" dirty="0" err="1"/>
              <a:t>Theoretisch</a:t>
            </a:r>
            <a:r>
              <a:rPr lang="es-ES_tradnl" dirty="0"/>
              <a:t> </a:t>
            </a:r>
            <a:r>
              <a:rPr lang="es-ES_tradnl" dirty="0" err="1"/>
              <a:t>handelt</a:t>
            </a:r>
            <a:r>
              <a:rPr lang="es-ES_tradnl" dirty="0"/>
              <a:t> es </a:t>
            </a:r>
            <a:r>
              <a:rPr lang="es-ES_tradnl" dirty="0" err="1"/>
              <a:t>sich</a:t>
            </a:r>
            <a:r>
              <a:rPr lang="es-ES_tradnl" dirty="0"/>
              <a:t> </a:t>
            </a:r>
            <a:r>
              <a:rPr lang="es-ES_tradnl" dirty="0" err="1"/>
              <a:t>bei</a:t>
            </a:r>
            <a:r>
              <a:rPr lang="es-ES_tradnl" dirty="0"/>
              <a:t> 30 ECTS </a:t>
            </a:r>
            <a:r>
              <a:rPr lang="es-ES_tradnl" dirty="0" err="1"/>
              <a:t>um</a:t>
            </a:r>
            <a:r>
              <a:rPr lang="es-ES_tradnl" dirty="0"/>
              <a:t> </a:t>
            </a:r>
            <a:r>
              <a:rPr lang="es-ES_tradnl" dirty="0" err="1"/>
              <a:t>ein</a:t>
            </a:r>
            <a:r>
              <a:rPr lang="es-ES_tradnl" dirty="0"/>
              <a:t> 8. </a:t>
            </a:r>
            <a:r>
              <a:rPr lang="es-ES_tradnl" dirty="0" err="1"/>
              <a:t>Semester</a:t>
            </a:r>
            <a:r>
              <a:rPr lang="es-ES_tradnl" dirty="0"/>
              <a:t>, </a:t>
            </a:r>
            <a:r>
              <a:rPr lang="es-ES_tradnl" dirty="0" err="1"/>
              <a:t>eventuell</a:t>
            </a:r>
            <a:r>
              <a:rPr lang="es-ES_tradnl" dirty="0"/>
              <a:t> </a:t>
            </a:r>
            <a:r>
              <a:rPr lang="es-ES_tradnl" dirty="0" err="1"/>
              <a:t>können</a:t>
            </a:r>
            <a:r>
              <a:rPr lang="es-ES_tradnl" dirty="0"/>
              <a:t> die extra </a:t>
            </a:r>
            <a:r>
              <a:rPr lang="es-ES_tradnl" dirty="0" err="1"/>
              <a:t>Credits</a:t>
            </a:r>
            <a:r>
              <a:rPr lang="es-ES_tradnl" dirty="0"/>
              <a:t> </a:t>
            </a:r>
            <a:r>
              <a:rPr lang="es-ES_tradnl" dirty="0" err="1"/>
              <a:t>aber</a:t>
            </a:r>
            <a:r>
              <a:rPr lang="es-ES_tradnl" dirty="0"/>
              <a:t> </a:t>
            </a:r>
            <a:r>
              <a:rPr lang="es-ES_tradnl" dirty="0" err="1"/>
              <a:t>auch</a:t>
            </a:r>
            <a:r>
              <a:rPr lang="es-ES_tradnl" dirty="0"/>
              <a:t> </a:t>
            </a:r>
            <a:r>
              <a:rPr lang="es-ES_tradnl" dirty="0" err="1"/>
              <a:t>innerhalb</a:t>
            </a:r>
            <a:r>
              <a:rPr lang="es-ES_tradnl" dirty="0"/>
              <a:t> der </a:t>
            </a:r>
            <a:r>
              <a:rPr lang="es-ES_tradnl" dirty="0" err="1"/>
              <a:t>regulären</a:t>
            </a:r>
            <a:r>
              <a:rPr lang="es-ES_tradnl" dirty="0"/>
              <a:t> 7 </a:t>
            </a:r>
            <a:r>
              <a:rPr lang="es-ES_tradnl" dirty="0" err="1"/>
              <a:t>Semester</a:t>
            </a:r>
            <a:r>
              <a:rPr lang="es-ES_tradnl" dirty="0"/>
              <a:t> </a:t>
            </a:r>
            <a:r>
              <a:rPr lang="es-ES_tradnl" dirty="0" err="1"/>
              <a:t>erlangt</a:t>
            </a:r>
            <a:r>
              <a:rPr lang="es-ES_tradnl" dirty="0"/>
              <a:t> </a:t>
            </a:r>
            <a:r>
              <a:rPr lang="es-ES_tradnl" dirty="0" err="1"/>
              <a:t>werden</a:t>
            </a:r>
            <a:r>
              <a:rPr lang="es-ES_tradnl" dirty="0"/>
              <a:t> </a:t>
            </a:r>
          </a:p>
        </p:txBody>
      </p:sp>
      <p:sp>
        <p:nvSpPr>
          <p:cNvPr id="4" name="Datumsplatzhalter 3">
            <a:extLst>
              <a:ext uri="{FF2B5EF4-FFF2-40B4-BE49-F238E27FC236}">
                <a16:creationId xmlns:a16="http://schemas.microsoft.com/office/drawing/2014/main" id="{B08CD9A4-E6A8-8548-861A-9E1D7C1E199B}"/>
              </a:ext>
            </a:extLst>
          </p:cNvPr>
          <p:cNvSpPr>
            <a:spLocks noGrp="1"/>
          </p:cNvSpPr>
          <p:nvPr>
            <p:ph type="dt" sz="half" idx="10"/>
          </p:nvPr>
        </p:nvSpPr>
        <p:spPr/>
        <p:txBody>
          <a:bodyPr/>
          <a:lstStyle/>
          <a:p>
            <a:fld id="{53201926-F2D5-B74B-B39D-F49D17B91605}" type="datetime4">
              <a:rPr lang="de-DE" smtClean="0"/>
              <a:t>12. Dezember 2019</a:t>
            </a:fld>
            <a:endParaRPr lang="es-ES_tradnl"/>
          </a:p>
        </p:txBody>
      </p:sp>
      <p:sp>
        <p:nvSpPr>
          <p:cNvPr id="5" name="Foliennummernplatzhalter 4">
            <a:extLst>
              <a:ext uri="{FF2B5EF4-FFF2-40B4-BE49-F238E27FC236}">
                <a16:creationId xmlns:a16="http://schemas.microsoft.com/office/drawing/2014/main" id="{03A01AFA-82B8-7A41-A180-7EFC52EF1F58}"/>
              </a:ext>
            </a:extLst>
          </p:cNvPr>
          <p:cNvSpPr>
            <a:spLocks noGrp="1"/>
          </p:cNvSpPr>
          <p:nvPr>
            <p:ph type="sldNum" sz="quarter" idx="12"/>
          </p:nvPr>
        </p:nvSpPr>
        <p:spPr/>
        <p:txBody>
          <a:bodyPr/>
          <a:lstStyle/>
          <a:p>
            <a:fld id="{D018CC2D-6472-4D43-9156-E7BCEF4294DF}" type="slidenum">
              <a:rPr lang="es-ES_tradnl" smtClean="0"/>
              <a:t>12</a:t>
            </a:fld>
            <a:endParaRPr lang="es-ES_tradnl"/>
          </a:p>
        </p:txBody>
      </p:sp>
    </p:spTree>
    <p:extLst>
      <p:ext uri="{BB962C8B-B14F-4D97-AF65-F5344CB8AC3E}">
        <p14:creationId xmlns:p14="http://schemas.microsoft.com/office/powerpoint/2010/main" val="1642123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BFB16F-9B06-9041-91B9-E59B5448AFEF}"/>
              </a:ext>
            </a:extLst>
          </p:cNvPr>
          <p:cNvSpPr>
            <a:spLocks noGrp="1"/>
          </p:cNvSpPr>
          <p:nvPr>
            <p:ph type="title"/>
          </p:nvPr>
        </p:nvSpPr>
        <p:spPr/>
        <p:txBody>
          <a:bodyPr/>
          <a:lstStyle/>
          <a:p>
            <a:r>
              <a:rPr lang="es-ES_tradnl" dirty="0" err="1"/>
              <a:t>Leben</a:t>
            </a:r>
            <a:r>
              <a:rPr lang="es-ES_tradnl" dirty="0"/>
              <a:t> in </a:t>
            </a:r>
            <a:r>
              <a:rPr lang="es-ES_tradnl" dirty="0" err="1"/>
              <a:t>Spanien</a:t>
            </a:r>
            <a:endParaRPr lang="es-ES_tradnl" dirty="0"/>
          </a:p>
        </p:txBody>
      </p:sp>
      <p:sp>
        <p:nvSpPr>
          <p:cNvPr id="3" name="Inhaltsplatzhalter 2">
            <a:extLst>
              <a:ext uri="{FF2B5EF4-FFF2-40B4-BE49-F238E27FC236}">
                <a16:creationId xmlns:a16="http://schemas.microsoft.com/office/drawing/2014/main" id="{CD7A1FA8-1C0A-2A40-A8F2-721E177B8931}"/>
              </a:ext>
            </a:extLst>
          </p:cNvPr>
          <p:cNvSpPr>
            <a:spLocks noGrp="1"/>
          </p:cNvSpPr>
          <p:nvPr>
            <p:ph idx="1"/>
          </p:nvPr>
        </p:nvSpPr>
        <p:spPr>
          <a:xfrm>
            <a:off x="838200" y="1825625"/>
            <a:ext cx="10515600" cy="4351338"/>
          </a:xfrm>
        </p:spPr>
        <p:txBody>
          <a:bodyPr/>
          <a:lstStyle/>
          <a:p>
            <a:r>
              <a:rPr lang="es-ES_tradnl" dirty="0" err="1"/>
              <a:t>Lebensmittelkosten</a:t>
            </a:r>
            <a:r>
              <a:rPr lang="es-ES_tradnl" dirty="0"/>
              <a:t> in </a:t>
            </a:r>
            <a:r>
              <a:rPr lang="es-ES_tradnl" dirty="0" err="1"/>
              <a:t>etwa</a:t>
            </a:r>
            <a:r>
              <a:rPr lang="es-ES_tradnl" dirty="0"/>
              <a:t> </a:t>
            </a:r>
            <a:r>
              <a:rPr lang="es-ES_tradnl" dirty="0" err="1"/>
              <a:t>wie</a:t>
            </a:r>
            <a:r>
              <a:rPr lang="es-ES_tradnl" dirty="0"/>
              <a:t> in </a:t>
            </a:r>
            <a:r>
              <a:rPr lang="es-ES_tradnl" dirty="0" err="1"/>
              <a:t>Deutschland</a:t>
            </a:r>
            <a:r>
              <a:rPr lang="es-ES_tradnl" dirty="0"/>
              <a:t> </a:t>
            </a:r>
          </a:p>
          <a:p>
            <a:pPr lvl="1"/>
            <a:r>
              <a:rPr lang="es-ES_tradnl" dirty="0" err="1"/>
              <a:t>Supermärkte</a:t>
            </a:r>
            <a:r>
              <a:rPr lang="es-ES_tradnl" dirty="0"/>
              <a:t>: Carrefour, </a:t>
            </a:r>
            <a:r>
              <a:rPr lang="es-ES_tradnl" dirty="0" err="1"/>
              <a:t>Coviran</a:t>
            </a:r>
            <a:r>
              <a:rPr lang="es-ES_tradnl" dirty="0"/>
              <a:t>, </a:t>
            </a:r>
            <a:r>
              <a:rPr lang="es-ES_tradnl" dirty="0" err="1"/>
              <a:t>Mercadona</a:t>
            </a:r>
            <a:r>
              <a:rPr lang="es-ES_tradnl" dirty="0"/>
              <a:t>, Corte Inglés Supermercado, </a:t>
            </a:r>
            <a:r>
              <a:rPr lang="es-ES_tradnl" dirty="0" err="1"/>
              <a:t>Lidl</a:t>
            </a:r>
            <a:r>
              <a:rPr lang="es-ES_tradnl" dirty="0"/>
              <a:t> </a:t>
            </a:r>
            <a:r>
              <a:rPr lang="es-ES_tradnl" dirty="0" err="1"/>
              <a:t>und</a:t>
            </a:r>
            <a:r>
              <a:rPr lang="es-ES_tradnl" dirty="0"/>
              <a:t> </a:t>
            </a:r>
            <a:r>
              <a:rPr lang="es-ES_tradnl" dirty="0" err="1"/>
              <a:t>Aldi</a:t>
            </a:r>
            <a:r>
              <a:rPr lang="es-ES_tradnl" dirty="0"/>
              <a:t> (</a:t>
            </a:r>
            <a:r>
              <a:rPr lang="es-ES_tradnl" dirty="0" err="1"/>
              <a:t>letztere</a:t>
            </a:r>
            <a:r>
              <a:rPr lang="es-ES_tradnl" dirty="0"/>
              <a:t> </a:t>
            </a:r>
            <a:r>
              <a:rPr lang="es-ES_tradnl" dirty="0" err="1"/>
              <a:t>eher</a:t>
            </a:r>
            <a:r>
              <a:rPr lang="es-ES_tradnl" dirty="0"/>
              <a:t> </a:t>
            </a:r>
            <a:r>
              <a:rPr lang="es-ES_tradnl" dirty="0" err="1"/>
              <a:t>außerhalb</a:t>
            </a:r>
            <a:r>
              <a:rPr lang="es-ES_tradnl" dirty="0"/>
              <a:t>) </a:t>
            </a:r>
          </a:p>
          <a:p>
            <a:r>
              <a:rPr lang="es-ES_tradnl" dirty="0" err="1"/>
              <a:t>Einzelne</a:t>
            </a:r>
            <a:r>
              <a:rPr lang="es-ES_tradnl" dirty="0"/>
              <a:t> </a:t>
            </a:r>
            <a:r>
              <a:rPr lang="es-ES_tradnl" dirty="0" err="1"/>
              <a:t>Busfahrt</a:t>
            </a:r>
            <a:r>
              <a:rPr lang="es-ES_tradnl" dirty="0"/>
              <a:t> 1,40€, </a:t>
            </a:r>
            <a:r>
              <a:rPr lang="es-ES_tradnl" dirty="0" err="1"/>
              <a:t>mit</a:t>
            </a:r>
            <a:r>
              <a:rPr lang="es-ES_tradnl" dirty="0"/>
              <a:t> </a:t>
            </a:r>
            <a:r>
              <a:rPr lang="es-ES_tradnl" dirty="0" err="1"/>
              <a:t>Studentenkarte</a:t>
            </a:r>
            <a:r>
              <a:rPr lang="es-ES_tradnl" dirty="0"/>
              <a:t> 0,61€</a:t>
            </a:r>
          </a:p>
          <a:p>
            <a:r>
              <a:rPr lang="es-ES_tradnl" dirty="0" err="1"/>
              <a:t>Fast</a:t>
            </a:r>
            <a:r>
              <a:rPr lang="es-ES_tradnl" dirty="0"/>
              <a:t> </a:t>
            </a:r>
            <a:r>
              <a:rPr lang="es-ES_tradnl" dirty="0" err="1"/>
              <a:t>alles</a:t>
            </a:r>
            <a:r>
              <a:rPr lang="es-ES_tradnl" dirty="0"/>
              <a:t> </a:t>
            </a:r>
            <a:r>
              <a:rPr lang="es-ES_tradnl" dirty="0" err="1"/>
              <a:t>zu</a:t>
            </a:r>
            <a:r>
              <a:rPr lang="es-ES_tradnl" dirty="0"/>
              <a:t> </a:t>
            </a:r>
            <a:r>
              <a:rPr lang="es-ES_tradnl" dirty="0" err="1"/>
              <a:t>Fuß</a:t>
            </a:r>
            <a:r>
              <a:rPr lang="es-ES_tradnl" dirty="0"/>
              <a:t> </a:t>
            </a:r>
            <a:r>
              <a:rPr lang="es-ES_tradnl" dirty="0" err="1"/>
              <a:t>erreichbar</a:t>
            </a:r>
            <a:endParaRPr lang="es-ES_tradnl" dirty="0"/>
          </a:p>
          <a:p>
            <a:r>
              <a:rPr lang="es-ES_tradnl" dirty="0"/>
              <a:t>Tapas gratis zum </a:t>
            </a:r>
            <a:r>
              <a:rPr lang="es-ES_tradnl" dirty="0" err="1"/>
              <a:t>Getränk</a:t>
            </a:r>
            <a:r>
              <a:rPr lang="es-ES_tradnl" dirty="0"/>
              <a:t> ab 2€ </a:t>
            </a:r>
          </a:p>
          <a:p>
            <a:r>
              <a:rPr lang="es-ES_tradnl" dirty="0" err="1"/>
              <a:t>Großes</a:t>
            </a:r>
            <a:r>
              <a:rPr lang="es-ES_tradnl" dirty="0"/>
              <a:t> </a:t>
            </a:r>
            <a:r>
              <a:rPr lang="es-ES_tradnl" dirty="0" err="1"/>
              <a:t>Angebot</a:t>
            </a:r>
            <a:r>
              <a:rPr lang="es-ES_tradnl" dirty="0"/>
              <a:t> </a:t>
            </a:r>
            <a:r>
              <a:rPr lang="es-ES_tradnl" dirty="0" err="1"/>
              <a:t>an</a:t>
            </a:r>
            <a:r>
              <a:rPr lang="es-ES_tradnl" dirty="0"/>
              <a:t> </a:t>
            </a:r>
            <a:r>
              <a:rPr lang="es-ES_tradnl" dirty="0" err="1"/>
              <a:t>orientalischen</a:t>
            </a:r>
            <a:r>
              <a:rPr lang="es-ES_tradnl" dirty="0"/>
              <a:t> </a:t>
            </a:r>
            <a:r>
              <a:rPr lang="es-ES_tradnl" dirty="0" err="1"/>
              <a:t>Speisen</a:t>
            </a:r>
            <a:r>
              <a:rPr lang="es-ES_tradnl" dirty="0"/>
              <a:t> (</a:t>
            </a:r>
            <a:r>
              <a:rPr lang="es-ES_tradnl" dirty="0" err="1"/>
              <a:t>Imbisse</a:t>
            </a:r>
            <a:r>
              <a:rPr lang="es-ES_tradnl" dirty="0"/>
              <a:t>, </a:t>
            </a:r>
            <a:r>
              <a:rPr lang="es-ES_tradnl" dirty="0" err="1"/>
              <a:t>Teterías</a:t>
            </a:r>
            <a:r>
              <a:rPr lang="es-ES_tradnl" dirty="0"/>
              <a:t>/</a:t>
            </a:r>
            <a:r>
              <a:rPr lang="es-ES_tradnl" dirty="0" err="1"/>
              <a:t>Shisha-Bars</a:t>
            </a:r>
            <a:r>
              <a:rPr lang="es-ES_tradnl" dirty="0"/>
              <a:t>)  </a:t>
            </a:r>
          </a:p>
        </p:txBody>
      </p:sp>
      <p:sp>
        <p:nvSpPr>
          <p:cNvPr id="4" name="Foliennummernplatzhalter 3">
            <a:extLst>
              <a:ext uri="{FF2B5EF4-FFF2-40B4-BE49-F238E27FC236}">
                <a16:creationId xmlns:a16="http://schemas.microsoft.com/office/drawing/2014/main" id="{DEEBA898-E568-5E4F-B20F-4C80B3F24205}"/>
              </a:ext>
            </a:extLst>
          </p:cNvPr>
          <p:cNvSpPr>
            <a:spLocks noGrp="1"/>
          </p:cNvSpPr>
          <p:nvPr>
            <p:ph type="sldNum" sz="quarter" idx="12"/>
          </p:nvPr>
        </p:nvSpPr>
        <p:spPr/>
        <p:txBody>
          <a:bodyPr/>
          <a:lstStyle/>
          <a:p>
            <a:fld id="{D018CC2D-6472-4D43-9156-E7BCEF4294DF}" type="slidenum">
              <a:rPr lang="es-ES_tradnl" smtClean="0"/>
              <a:t>13</a:t>
            </a:fld>
            <a:endParaRPr lang="es-ES_tradnl"/>
          </a:p>
        </p:txBody>
      </p:sp>
      <p:sp>
        <p:nvSpPr>
          <p:cNvPr id="5" name="Datumsplatzhalter 4">
            <a:extLst>
              <a:ext uri="{FF2B5EF4-FFF2-40B4-BE49-F238E27FC236}">
                <a16:creationId xmlns:a16="http://schemas.microsoft.com/office/drawing/2014/main" id="{03D37C84-46C1-5646-B5A6-48B50507D965}"/>
              </a:ext>
            </a:extLst>
          </p:cNvPr>
          <p:cNvSpPr>
            <a:spLocks noGrp="1"/>
          </p:cNvSpPr>
          <p:nvPr>
            <p:ph type="dt" sz="half" idx="10"/>
          </p:nvPr>
        </p:nvSpPr>
        <p:spPr/>
        <p:txBody>
          <a:bodyPr/>
          <a:lstStyle/>
          <a:p>
            <a:fld id="{70FF7D9B-4841-8240-9CE8-61A028F54BA0}" type="datetime4">
              <a:rPr lang="de-DE" smtClean="0"/>
              <a:t>12. Dezember 2019</a:t>
            </a:fld>
            <a:endParaRPr lang="es-ES_tradnl"/>
          </a:p>
        </p:txBody>
      </p:sp>
      <p:pic>
        <p:nvPicPr>
          <p:cNvPr id="6" name="Grafik 5">
            <a:extLst>
              <a:ext uri="{FF2B5EF4-FFF2-40B4-BE49-F238E27FC236}">
                <a16:creationId xmlns:a16="http://schemas.microsoft.com/office/drawing/2014/main" id="{9E18783D-0121-0046-8FF7-573147A8740D}"/>
              </a:ext>
            </a:extLst>
          </p:cNvPr>
          <p:cNvPicPr>
            <a:picLocks noChangeAspect="1"/>
          </p:cNvPicPr>
          <p:nvPr/>
        </p:nvPicPr>
        <p:blipFill>
          <a:blip r:embed="rId3"/>
          <a:stretch>
            <a:fillRect/>
          </a:stretch>
        </p:blipFill>
        <p:spPr>
          <a:xfrm>
            <a:off x="6524625" y="340747"/>
            <a:ext cx="3562350" cy="505957"/>
          </a:xfrm>
          <a:prstGeom prst="rect">
            <a:avLst/>
          </a:prstGeom>
        </p:spPr>
      </p:pic>
      <p:pic>
        <p:nvPicPr>
          <p:cNvPr id="7" name="Grafik 6">
            <a:extLst>
              <a:ext uri="{FF2B5EF4-FFF2-40B4-BE49-F238E27FC236}">
                <a16:creationId xmlns:a16="http://schemas.microsoft.com/office/drawing/2014/main" id="{9EAA30C7-5BB2-A34A-B3FD-663ECB62C7E5}"/>
              </a:ext>
            </a:extLst>
          </p:cNvPr>
          <p:cNvPicPr>
            <a:picLocks noChangeAspect="1"/>
          </p:cNvPicPr>
          <p:nvPr/>
        </p:nvPicPr>
        <p:blipFill>
          <a:blip r:embed="rId4"/>
          <a:stretch>
            <a:fillRect/>
          </a:stretch>
        </p:blipFill>
        <p:spPr>
          <a:xfrm>
            <a:off x="10287000" y="185738"/>
            <a:ext cx="1587500" cy="1320800"/>
          </a:xfrm>
          <a:prstGeom prst="rect">
            <a:avLst/>
          </a:prstGeom>
        </p:spPr>
      </p:pic>
      <p:pic>
        <p:nvPicPr>
          <p:cNvPr id="9" name="Grafik 8">
            <a:extLst>
              <a:ext uri="{FF2B5EF4-FFF2-40B4-BE49-F238E27FC236}">
                <a16:creationId xmlns:a16="http://schemas.microsoft.com/office/drawing/2014/main" id="{18C14CEC-E1AF-3947-8988-E1D0185960DD}"/>
              </a:ext>
            </a:extLst>
          </p:cNvPr>
          <p:cNvPicPr>
            <a:picLocks noChangeAspect="1"/>
          </p:cNvPicPr>
          <p:nvPr/>
        </p:nvPicPr>
        <p:blipFill>
          <a:blip r:embed="rId5"/>
          <a:stretch>
            <a:fillRect/>
          </a:stretch>
        </p:blipFill>
        <p:spPr>
          <a:xfrm>
            <a:off x="7882890" y="681037"/>
            <a:ext cx="2380615" cy="876300"/>
          </a:xfrm>
          <a:prstGeom prst="rect">
            <a:avLst/>
          </a:prstGeom>
        </p:spPr>
      </p:pic>
    </p:spTree>
    <p:extLst>
      <p:ext uri="{BB962C8B-B14F-4D97-AF65-F5344CB8AC3E}">
        <p14:creationId xmlns:p14="http://schemas.microsoft.com/office/powerpoint/2010/main" val="1954233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DBD7DB-B438-2947-998C-7F6BD3A1F478}"/>
              </a:ext>
            </a:extLst>
          </p:cNvPr>
          <p:cNvSpPr>
            <a:spLocks noGrp="1"/>
          </p:cNvSpPr>
          <p:nvPr>
            <p:ph type="title"/>
          </p:nvPr>
        </p:nvSpPr>
        <p:spPr/>
        <p:txBody>
          <a:bodyPr/>
          <a:lstStyle/>
          <a:p>
            <a:r>
              <a:rPr lang="es-ES_tradnl" dirty="0" err="1"/>
              <a:t>Wohnungssuche</a:t>
            </a:r>
            <a:endParaRPr lang="es-ES_tradnl" dirty="0"/>
          </a:p>
        </p:txBody>
      </p:sp>
      <p:sp>
        <p:nvSpPr>
          <p:cNvPr id="3" name="Inhaltsplatzhalter 2">
            <a:extLst>
              <a:ext uri="{FF2B5EF4-FFF2-40B4-BE49-F238E27FC236}">
                <a16:creationId xmlns:a16="http://schemas.microsoft.com/office/drawing/2014/main" id="{903F25A7-442A-1443-9270-0981BB8F8243}"/>
              </a:ext>
            </a:extLst>
          </p:cNvPr>
          <p:cNvSpPr>
            <a:spLocks noGrp="1"/>
          </p:cNvSpPr>
          <p:nvPr>
            <p:ph idx="1"/>
          </p:nvPr>
        </p:nvSpPr>
        <p:spPr/>
        <p:txBody>
          <a:bodyPr/>
          <a:lstStyle/>
          <a:p>
            <a:r>
              <a:rPr lang="es-ES_tradnl" dirty="0" err="1"/>
              <a:t>Wohnungssuche</a:t>
            </a:r>
            <a:r>
              <a:rPr lang="es-ES_tradnl" dirty="0"/>
              <a:t> am </a:t>
            </a:r>
            <a:r>
              <a:rPr lang="es-ES_tradnl" dirty="0" err="1"/>
              <a:t>besten</a:t>
            </a:r>
            <a:r>
              <a:rPr lang="es-ES_tradnl" dirty="0"/>
              <a:t> </a:t>
            </a:r>
            <a:r>
              <a:rPr lang="es-ES_tradnl" dirty="0" err="1"/>
              <a:t>vor</a:t>
            </a:r>
            <a:r>
              <a:rPr lang="es-ES_tradnl" dirty="0"/>
              <a:t> </a:t>
            </a:r>
            <a:r>
              <a:rPr lang="es-ES_tradnl" dirty="0" err="1"/>
              <a:t>Ort</a:t>
            </a:r>
            <a:r>
              <a:rPr lang="es-ES_tradnl" dirty="0"/>
              <a:t> (</a:t>
            </a:r>
            <a:r>
              <a:rPr lang="es-ES_tradnl" dirty="0" err="1"/>
              <a:t>und</a:t>
            </a:r>
            <a:r>
              <a:rPr lang="es-ES_tradnl" dirty="0"/>
              <a:t> </a:t>
            </a:r>
            <a:r>
              <a:rPr lang="es-ES_tradnl" dirty="0" err="1"/>
              <a:t>sehr</a:t>
            </a:r>
            <a:r>
              <a:rPr lang="es-ES_tradnl" dirty="0"/>
              <a:t> </a:t>
            </a:r>
            <a:r>
              <a:rPr lang="es-ES_tradnl" dirty="0" err="1"/>
              <a:t>spontan</a:t>
            </a:r>
            <a:r>
              <a:rPr lang="es-ES_tradnl" dirty="0"/>
              <a:t>)</a:t>
            </a:r>
          </a:p>
          <a:p>
            <a:r>
              <a:rPr lang="es-ES_tradnl" dirty="0"/>
              <a:t>WG-</a:t>
            </a:r>
            <a:r>
              <a:rPr lang="es-ES_tradnl" dirty="0" err="1"/>
              <a:t>Zimmer</a:t>
            </a:r>
            <a:r>
              <a:rPr lang="es-ES_tradnl" dirty="0"/>
              <a:t> ab 200€</a:t>
            </a:r>
          </a:p>
          <a:p>
            <a:r>
              <a:rPr lang="es-ES_tradnl" dirty="0" err="1"/>
              <a:t>Eigene</a:t>
            </a:r>
            <a:r>
              <a:rPr lang="es-ES_tradnl" dirty="0"/>
              <a:t> </a:t>
            </a:r>
            <a:r>
              <a:rPr lang="es-ES_tradnl" dirty="0" err="1"/>
              <a:t>Wohnung</a:t>
            </a:r>
            <a:r>
              <a:rPr lang="es-ES_tradnl" dirty="0"/>
              <a:t> ab 400-500€</a:t>
            </a:r>
          </a:p>
          <a:p>
            <a:r>
              <a:rPr lang="es-ES_tradnl" dirty="0"/>
              <a:t>Es </a:t>
            </a:r>
            <a:r>
              <a:rPr lang="es-ES_tradnl" dirty="0" err="1"/>
              <a:t>empfiehlt</a:t>
            </a:r>
            <a:r>
              <a:rPr lang="es-ES_tradnl" dirty="0"/>
              <a:t> </a:t>
            </a:r>
            <a:r>
              <a:rPr lang="es-ES_tradnl" dirty="0" err="1"/>
              <a:t>sich</a:t>
            </a:r>
            <a:r>
              <a:rPr lang="es-ES_tradnl" dirty="0"/>
              <a:t> </a:t>
            </a:r>
            <a:r>
              <a:rPr lang="es-ES_tradnl" dirty="0" err="1"/>
              <a:t>im</a:t>
            </a:r>
            <a:r>
              <a:rPr lang="es-ES_tradnl" dirty="0"/>
              <a:t> </a:t>
            </a:r>
            <a:r>
              <a:rPr lang="es-ES_tradnl" dirty="0" err="1"/>
              <a:t>Zentrum</a:t>
            </a:r>
            <a:r>
              <a:rPr lang="es-ES_tradnl" dirty="0"/>
              <a:t> </a:t>
            </a:r>
            <a:r>
              <a:rPr lang="es-ES_tradnl" dirty="0" err="1"/>
              <a:t>zu</a:t>
            </a:r>
            <a:r>
              <a:rPr lang="es-ES_tradnl" dirty="0"/>
              <a:t> </a:t>
            </a:r>
            <a:r>
              <a:rPr lang="es-ES_tradnl" dirty="0" err="1"/>
              <a:t>wohnen</a:t>
            </a:r>
            <a:r>
              <a:rPr lang="es-ES_tradnl" dirty="0"/>
              <a:t>, da von </a:t>
            </a:r>
            <a:r>
              <a:rPr lang="es-ES_tradnl" dirty="0" err="1"/>
              <a:t>dort</a:t>
            </a:r>
            <a:r>
              <a:rPr lang="es-ES_tradnl" dirty="0"/>
              <a:t> </a:t>
            </a:r>
            <a:r>
              <a:rPr lang="es-ES_tradnl" dirty="0" err="1"/>
              <a:t>aus</a:t>
            </a:r>
            <a:r>
              <a:rPr lang="es-ES_tradnl" dirty="0"/>
              <a:t> </a:t>
            </a:r>
            <a:r>
              <a:rPr lang="es-ES_tradnl" dirty="0" err="1"/>
              <a:t>alles</a:t>
            </a:r>
            <a:r>
              <a:rPr lang="es-ES_tradnl" dirty="0"/>
              <a:t> </a:t>
            </a:r>
            <a:r>
              <a:rPr lang="es-ES_tradnl" dirty="0" err="1"/>
              <a:t>zu</a:t>
            </a:r>
            <a:r>
              <a:rPr lang="es-ES_tradnl" dirty="0"/>
              <a:t> </a:t>
            </a:r>
            <a:r>
              <a:rPr lang="es-ES_tradnl" dirty="0" err="1"/>
              <a:t>Fuß</a:t>
            </a:r>
            <a:r>
              <a:rPr lang="es-ES_tradnl" dirty="0"/>
              <a:t> </a:t>
            </a:r>
            <a:r>
              <a:rPr lang="es-ES_tradnl" dirty="0" err="1"/>
              <a:t>zu</a:t>
            </a:r>
            <a:r>
              <a:rPr lang="es-ES_tradnl" dirty="0"/>
              <a:t> </a:t>
            </a:r>
            <a:r>
              <a:rPr lang="es-ES_tradnl" dirty="0" err="1"/>
              <a:t>erreichen</a:t>
            </a:r>
            <a:r>
              <a:rPr lang="es-ES_tradnl" dirty="0"/>
              <a:t> </a:t>
            </a:r>
            <a:r>
              <a:rPr lang="es-ES_tradnl" dirty="0" err="1"/>
              <a:t>ist</a:t>
            </a:r>
            <a:r>
              <a:rPr lang="es-ES_tradnl" dirty="0"/>
              <a:t> </a:t>
            </a:r>
          </a:p>
          <a:p>
            <a:pPr lvl="1"/>
            <a:r>
              <a:rPr lang="es-ES_tradnl" dirty="0" err="1"/>
              <a:t>Zentrum</a:t>
            </a:r>
            <a:r>
              <a:rPr lang="es-ES_tradnl" dirty="0"/>
              <a:t> ⟷ Campus: </a:t>
            </a:r>
            <a:r>
              <a:rPr lang="es-ES_tradnl" dirty="0" err="1"/>
              <a:t>ca</a:t>
            </a:r>
            <a:r>
              <a:rPr lang="es-ES_tradnl" dirty="0"/>
              <a:t>. 30-40min </a:t>
            </a:r>
            <a:r>
              <a:rPr lang="es-ES_tradnl" dirty="0" err="1"/>
              <a:t>zu</a:t>
            </a:r>
            <a:r>
              <a:rPr lang="es-ES_tradnl" dirty="0"/>
              <a:t> </a:t>
            </a:r>
            <a:r>
              <a:rPr lang="es-ES_tradnl" dirty="0" err="1"/>
              <a:t>Fuß</a:t>
            </a:r>
            <a:r>
              <a:rPr lang="es-ES_tradnl" dirty="0"/>
              <a:t> </a:t>
            </a:r>
            <a:r>
              <a:rPr lang="es-ES_tradnl" dirty="0" err="1"/>
              <a:t>oder</a:t>
            </a:r>
            <a:r>
              <a:rPr lang="es-ES_tradnl" dirty="0"/>
              <a:t> 15min </a:t>
            </a:r>
            <a:r>
              <a:rPr lang="es-ES_tradnl" dirty="0" err="1"/>
              <a:t>mit</a:t>
            </a:r>
            <a:r>
              <a:rPr lang="es-ES_tradnl" dirty="0"/>
              <a:t> Bus</a:t>
            </a:r>
          </a:p>
          <a:p>
            <a:r>
              <a:rPr lang="es-ES_tradnl" dirty="0"/>
              <a:t>Suche </a:t>
            </a:r>
            <a:r>
              <a:rPr lang="es-ES_tradnl" dirty="0" err="1"/>
              <a:t>über</a:t>
            </a:r>
            <a:r>
              <a:rPr lang="es-ES_tradnl" dirty="0"/>
              <a:t> </a:t>
            </a:r>
            <a:r>
              <a:rPr lang="es-ES_tradnl" dirty="0" err="1"/>
              <a:t>Privatpersonen</a:t>
            </a:r>
            <a:r>
              <a:rPr lang="es-ES_tradnl" dirty="0"/>
              <a:t> (</a:t>
            </a:r>
            <a:r>
              <a:rPr lang="es-ES_tradnl" dirty="0" err="1"/>
              <a:t>diverse</a:t>
            </a:r>
            <a:r>
              <a:rPr lang="es-ES_tradnl" dirty="0"/>
              <a:t> </a:t>
            </a:r>
            <a:r>
              <a:rPr lang="es-ES_tradnl" dirty="0" err="1"/>
              <a:t>Internetseiten</a:t>
            </a:r>
            <a:r>
              <a:rPr lang="es-ES_tradnl" dirty="0"/>
              <a:t>, Facebook etc.) </a:t>
            </a:r>
            <a:r>
              <a:rPr lang="es-ES_tradnl" dirty="0" err="1"/>
              <a:t>oder</a:t>
            </a:r>
            <a:r>
              <a:rPr lang="es-ES_tradnl" dirty="0"/>
              <a:t> </a:t>
            </a:r>
            <a:r>
              <a:rPr lang="es-ES_tradnl" dirty="0" err="1"/>
              <a:t>über</a:t>
            </a:r>
            <a:r>
              <a:rPr lang="es-ES_tradnl" dirty="0"/>
              <a:t> </a:t>
            </a:r>
            <a:r>
              <a:rPr lang="es-ES_tradnl" dirty="0" err="1"/>
              <a:t>eine</a:t>
            </a:r>
            <a:r>
              <a:rPr lang="es-ES_tradnl" dirty="0"/>
              <a:t> </a:t>
            </a:r>
            <a:r>
              <a:rPr lang="es-ES_tradnl" dirty="0" err="1"/>
              <a:t>Agentur</a:t>
            </a:r>
            <a:r>
              <a:rPr lang="es-ES_tradnl" dirty="0"/>
              <a:t> (</a:t>
            </a:r>
            <a:r>
              <a:rPr lang="es-ES_tradnl" dirty="0" err="1"/>
              <a:t>Achtung</a:t>
            </a:r>
            <a:r>
              <a:rPr lang="es-ES_tradnl" dirty="0"/>
              <a:t>: </a:t>
            </a:r>
            <a:r>
              <a:rPr lang="es-ES_tradnl" dirty="0" err="1"/>
              <a:t>Provision</a:t>
            </a:r>
            <a:r>
              <a:rPr lang="es-ES_tradnl" dirty="0"/>
              <a:t>!)</a:t>
            </a:r>
          </a:p>
        </p:txBody>
      </p:sp>
      <p:sp>
        <p:nvSpPr>
          <p:cNvPr id="4" name="Foliennummernplatzhalter 3">
            <a:extLst>
              <a:ext uri="{FF2B5EF4-FFF2-40B4-BE49-F238E27FC236}">
                <a16:creationId xmlns:a16="http://schemas.microsoft.com/office/drawing/2014/main" id="{A43F423C-E223-8943-A28D-1ADA39074EF9}"/>
              </a:ext>
            </a:extLst>
          </p:cNvPr>
          <p:cNvSpPr>
            <a:spLocks noGrp="1"/>
          </p:cNvSpPr>
          <p:nvPr>
            <p:ph type="sldNum" sz="quarter" idx="12"/>
          </p:nvPr>
        </p:nvSpPr>
        <p:spPr/>
        <p:txBody>
          <a:bodyPr/>
          <a:lstStyle/>
          <a:p>
            <a:fld id="{D018CC2D-6472-4D43-9156-E7BCEF4294DF}" type="slidenum">
              <a:rPr lang="es-ES_tradnl" smtClean="0"/>
              <a:t>14</a:t>
            </a:fld>
            <a:endParaRPr lang="es-ES_tradnl"/>
          </a:p>
        </p:txBody>
      </p:sp>
      <p:sp>
        <p:nvSpPr>
          <p:cNvPr id="5" name="Datumsplatzhalter 4">
            <a:extLst>
              <a:ext uri="{FF2B5EF4-FFF2-40B4-BE49-F238E27FC236}">
                <a16:creationId xmlns:a16="http://schemas.microsoft.com/office/drawing/2014/main" id="{1C0AA0EE-8615-4041-8EE4-C309D5D45B1E}"/>
              </a:ext>
            </a:extLst>
          </p:cNvPr>
          <p:cNvSpPr>
            <a:spLocks noGrp="1"/>
          </p:cNvSpPr>
          <p:nvPr>
            <p:ph type="dt" sz="half" idx="10"/>
          </p:nvPr>
        </p:nvSpPr>
        <p:spPr/>
        <p:txBody>
          <a:bodyPr/>
          <a:lstStyle/>
          <a:p>
            <a:fld id="{8DE1789E-0F3C-C241-B87D-8ABE25BA3C2E}" type="datetime4">
              <a:rPr lang="de-DE" smtClean="0"/>
              <a:t>12. Dezember 2019</a:t>
            </a:fld>
            <a:endParaRPr lang="es-ES_tradnl"/>
          </a:p>
        </p:txBody>
      </p:sp>
    </p:spTree>
    <p:extLst>
      <p:ext uri="{BB962C8B-B14F-4D97-AF65-F5344CB8AC3E}">
        <p14:creationId xmlns:p14="http://schemas.microsoft.com/office/powerpoint/2010/main" val="1446802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F6EADC-4558-7640-95BE-64E9C4746B0E}"/>
              </a:ext>
            </a:extLst>
          </p:cNvPr>
          <p:cNvSpPr>
            <a:spLocks noGrp="1"/>
          </p:cNvSpPr>
          <p:nvPr>
            <p:ph type="title"/>
          </p:nvPr>
        </p:nvSpPr>
        <p:spPr/>
        <p:txBody>
          <a:bodyPr/>
          <a:lstStyle/>
          <a:p>
            <a:r>
              <a:rPr lang="es-ES_tradnl" dirty="0" err="1"/>
              <a:t>Sonstiges</a:t>
            </a:r>
            <a:endParaRPr lang="es-ES_tradnl" dirty="0"/>
          </a:p>
        </p:txBody>
      </p:sp>
      <p:sp>
        <p:nvSpPr>
          <p:cNvPr id="3" name="Inhaltsplatzhalter 2">
            <a:extLst>
              <a:ext uri="{FF2B5EF4-FFF2-40B4-BE49-F238E27FC236}">
                <a16:creationId xmlns:a16="http://schemas.microsoft.com/office/drawing/2014/main" id="{AB207A4C-FEB4-A34B-94CB-A16DE66C6D75}"/>
              </a:ext>
            </a:extLst>
          </p:cNvPr>
          <p:cNvSpPr>
            <a:spLocks noGrp="1"/>
          </p:cNvSpPr>
          <p:nvPr>
            <p:ph idx="1"/>
          </p:nvPr>
        </p:nvSpPr>
        <p:spPr/>
        <p:txBody>
          <a:bodyPr/>
          <a:lstStyle/>
          <a:p>
            <a:r>
              <a:rPr lang="es-ES_tradnl" dirty="0"/>
              <a:t>Es </a:t>
            </a:r>
            <a:r>
              <a:rPr lang="es-ES_tradnl" dirty="0" err="1"/>
              <a:t>empfiehlt</a:t>
            </a:r>
            <a:r>
              <a:rPr lang="es-ES_tradnl" dirty="0"/>
              <a:t> </a:t>
            </a:r>
            <a:r>
              <a:rPr lang="es-ES_tradnl" dirty="0" err="1"/>
              <a:t>sich</a:t>
            </a:r>
            <a:r>
              <a:rPr lang="es-ES_tradnl" dirty="0"/>
              <a:t> </a:t>
            </a:r>
            <a:r>
              <a:rPr lang="es-ES_tradnl" dirty="0" err="1"/>
              <a:t>eine</a:t>
            </a:r>
            <a:r>
              <a:rPr lang="es-ES_tradnl" dirty="0"/>
              <a:t> </a:t>
            </a:r>
            <a:r>
              <a:rPr lang="es-ES_tradnl" dirty="0" err="1"/>
              <a:t>Auslandsreise</a:t>
            </a:r>
            <a:r>
              <a:rPr lang="es-ES_tradnl" dirty="0"/>
              <a:t>- </a:t>
            </a:r>
            <a:r>
              <a:rPr lang="es-ES_tradnl" dirty="0" err="1"/>
              <a:t>bzw</a:t>
            </a:r>
            <a:r>
              <a:rPr lang="es-ES_tradnl" dirty="0"/>
              <a:t>. </a:t>
            </a:r>
            <a:r>
              <a:rPr lang="es-ES_tradnl" dirty="0" err="1"/>
              <a:t>Auslandskrankenversicherung</a:t>
            </a:r>
            <a:r>
              <a:rPr lang="es-ES_tradnl" dirty="0"/>
              <a:t> </a:t>
            </a:r>
            <a:r>
              <a:rPr lang="es-ES_tradnl" dirty="0" err="1"/>
              <a:t>abzuschließen</a:t>
            </a:r>
            <a:endParaRPr lang="es-ES_tradnl" dirty="0"/>
          </a:p>
          <a:p>
            <a:pPr lvl="1"/>
            <a:r>
              <a:rPr lang="es-ES_tradnl" dirty="0"/>
              <a:t>Die UGR </a:t>
            </a:r>
            <a:r>
              <a:rPr lang="es-ES_tradnl" dirty="0" err="1"/>
              <a:t>steht</a:t>
            </a:r>
            <a:r>
              <a:rPr lang="es-ES_tradnl" dirty="0"/>
              <a:t> in </a:t>
            </a:r>
            <a:r>
              <a:rPr lang="es-ES_tradnl" dirty="0" err="1"/>
              <a:t>Kooperation</a:t>
            </a:r>
            <a:r>
              <a:rPr lang="es-ES_tradnl" dirty="0"/>
              <a:t> </a:t>
            </a:r>
            <a:r>
              <a:rPr lang="es-ES_tradnl" dirty="0" err="1"/>
              <a:t>mit</a:t>
            </a:r>
            <a:r>
              <a:rPr lang="es-ES_tradnl" dirty="0"/>
              <a:t> ERGO: </a:t>
            </a:r>
            <a:r>
              <a:rPr lang="es-ES_tradnl" dirty="0" err="1"/>
              <a:t>man</a:t>
            </a:r>
            <a:r>
              <a:rPr lang="es-ES_tradnl" dirty="0"/>
              <a:t> </a:t>
            </a:r>
            <a:r>
              <a:rPr lang="es-ES_tradnl" dirty="0" err="1"/>
              <a:t>kann</a:t>
            </a:r>
            <a:r>
              <a:rPr lang="es-ES_tradnl" dirty="0"/>
              <a:t> </a:t>
            </a:r>
            <a:r>
              <a:rPr lang="es-ES_tradnl" dirty="0" err="1"/>
              <a:t>eine</a:t>
            </a:r>
            <a:r>
              <a:rPr lang="es-ES_tradnl" dirty="0"/>
              <a:t> </a:t>
            </a:r>
            <a:r>
              <a:rPr lang="es-ES_tradnl" dirty="0" err="1"/>
              <a:t>Versicherung</a:t>
            </a:r>
            <a:r>
              <a:rPr lang="es-ES_tradnl" dirty="0"/>
              <a:t> </a:t>
            </a:r>
            <a:r>
              <a:rPr lang="es-ES_tradnl" dirty="0" err="1"/>
              <a:t>für</a:t>
            </a:r>
            <a:r>
              <a:rPr lang="es-ES_tradnl" dirty="0"/>
              <a:t> 140€/</a:t>
            </a:r>
            <a:r>
              <a:rPr lang="es-ES_tradnl" dirty="0" err="1"/>
              <a:t>Jahr</a:t>
            </a:r>
            <a:r>
              <a:rPr lang="es-ES_tradnl" dirty="0"/>
              <a:t> </a:t>
            </a:r>
            <a:r>
              <a:rPr lang="es-ES_tradnl" dirty="0" err="1"/>
              <a:t>erwerben</a:t>
            </a:r>
            <a:r>
              <a:rPr lang="es-ES_tradnl" dirty="0"/>
              <a:t> </a:t>
            </a:r>
          </a:p>
          <a:p>
            <a:r>
              <a:rPr lang="es-ES_tradnl" dirty="0" err="1"/>
              <a:t>Offiziell</a:t>
            </a:r>
            <a:r>
              <a:rPr lang="es-ES_tradnl" dirty="0"/>
              <a:t> </a:t>
            </a:r>
            <a:r>
              <a:rPr lang="es-ES_tradnl" dirty="0" err="1"/>
              <a:t>muss</a:t>
            </a:r>
            <a:r>
              <a:rPr lang="es-ES_tradnl" dirty="0"/>
              <a:t> </a:t>
            </a:r>
            <a:r>
              <a:rPr lang="es-ES_tradnl" dirty="0" err="1"/>
              <a:t>man</a:t>
            </a:r>
            <a:r>
              <a:rPr lang="es-ES_tradnl" dirty="0"/>
              <a:t> </a:t>
            </a:r>
            <a:r>
              <a:rPr lang="es-ES_tradnl" dirty="0" err="1"/>
              <a:t>sich</a:t>
            </a:r>
            <a:r>
              <a:rPr lang="es-ES_tradnl" dirty="0"/>
              <a:t> </a:t>
            </a:r>
            <a:r>
              <a:rPr lang="es-ES_tradnl" dirty="0" err="1"/>
              <a:t>bei</a:t>
            </a:r>
            <a:r>
              <a:rPr lang="es-ES_tradnl" dirty="0"/>
              <a:t> der </a:t>
            </a:r>
            <a:r>
              <a:rPr lang="es-ES_tradnl" dirty="0" err="1"/>
              <a:t>Stadt</a:t>
            </a:r>
            <a:r>
              <a:rPr lang="es-ES_tradnl" dirty="0"/>
              <a:t> Granada melden, </a:t>
            </a:r>
            <a:r>
              <a:rPr lang="es-ES_tradnl" dirty="0" err="1"/>
              <a:t>wenn</a:t>
            </a:r>
            <a:r>
              <a:rPr lang="es-ES_tradnl" dirty="0"/>
              <a:t> </a:t>
            </a:r>
            <a:r>
              <a:rPr lang="es-ES_tradnl" dirty="0" err="1"/>
              <a:t>man</a:t>
            </a:r>
            <a:r>
              <a:rPr lang="es-ES_tradnl" dirty="0"/>
              <a:t> </a:t>
            </a:r>
            <a:r>
              <a:rPr lang="es-ES_tradnl" dirty="0" err="1"/>
              <a:t>länger</a:t>
            </a:r>
            <a:r>
              <a:rPr lang="es-ES_tradnl" dirty="0"/>
              <a:t> </a:t>
            </a:r>
            <a:r>
              <a:rPr lang="es-ES_tradnl" dirty="0" err="1"/>
              <a:t>als</a:t>
            </a:r>
            <a:r>
              <a:rPr lang="es-ES_tradnl" dirty="0"/>
              <a:t> 3 </a:t>
            </a:r>
            <a:r>
              <a:rPr lang="es-ES_tradnl" dirty="0" err="1"/>
              <a:t>Monate</a:t>
            </a:r>
            <a:r>
              <a:rPr lang="es-ES_tradnl" dirty="0"/>
              <a:t> </a:t>
            </a:r>
            <a:r>
              <a:rPr lang="es-ES_tradnl" dirty="0" err="1"/>
              <a:t>dort</a:t>
            </a:r>
            <a:r>
              <a:rPr lang="es-ES_tradnl" dirty="0"/>
              <a:t> </a:t>
            </a:r>
            <a:r>
              <a:rPr lang="es-ES_tradnl" dirty="0" err="1"/>
              <a:t>lebt</a:t>
            </a:r>
            <a:r>
              <a:rPr lang="es-ES_tradnl" dirty="0"/>
              <a:t> </a:t>
            </a:r>
          </a:p>
        </p:txBody>
      </p:sp>
      <p:sp>
        <p:nvSpPr>
          <p:cNvPr id="4" name="Datumsplatzhalter 3">
            <a:extLst>
              <a:ext uri="{FF2B5EF4-FFF2-40B4-BE49-F238E27FC236}">
                <a16:creationId xmlns:a16="http://schemas.microsoft.com/office/drawing/2014/main" id="{3AE18F38-1D35-5149-90D4-AD25648A76A6}"/>
              </a:ext>
            </a:extLst>
          </p:cNvPr>
          <p:cNvSpPr>
            <a:spLocks noGrp="1"/>
          </p:cNvSpPr>
          <p:nvPr>
            <p:ph type="dt" sz="half" idx="10"/>
          </p:nvPr>
        </p:nvSpPr>
        <p:spPr/>
        <p:txBody>
          <a:bodyPr/>
          <a:lstStyle/>
          <a:p>
            <a:fld id="{53201926-F2D5-B74B-B39D-F49D17B91605}" type="datetime4">
              <a:rPr lang="de-DE" smtClean="0"/>
              <a:t>12. Dezember 2019</a:t>
            </a:fld>
            <a:endParaRPr lang="es-ES_tradnl"/>
          </a:p>
        </p:txBody>
      </p:sp>
      <p:sp>
        <p:nvSpPr>
          <p:cNvPr id="5" name="Foliennummernplatzhalter 4">
            <a:extLst>
              <a:ext uri="{FF2B5EF4-FFF2-40B4-BE49-F238E27FC236}">
                <a16:creationId xmlns:a16="http://schemas.microsoft.com/office/drawing/2014/main" id="{66E9A8D8-B301-A04E-8C09-09D08F65C6A7}"/>
              </a:ext>
            </a:extLst>
          </p:cNvPr>
          <p:cNvSpPr>
            <a:spLocks noGrp="1"/>
          </p:cNvSpPr>
          <p:nvPr>
            <p:ph type="sldNum" sz="quarter" idx="12"/>
          </p:nvPr>
        </p:nvSpPr>
        <p:spPr/>
        <p:txBody>
          <a:bodyPr/>
          <a:lstStyle/>
          <a:p>
            <a:fld id="{D018CC2D-6472-4D43-9156-E7BCEF4294DF}" type="slidenum">
              <a:rPr lang="es-ES_tradnl" smtClean="0"/>
              <a:t>15</a:t>
            </a:fld>
            <a:endParaRPr lang="es-ES_tradnl"/>
          </a:p>
        </p:txBody>
      </p:sp>
    </p:spTree>
    <p:extLst>
      <p:ext uri="{BB962C8B-B14F-4D97-AF65-F5344CB8AC3E}">
        <p14:creationId xmlns:p14="http://schemas.microsoft.com/office/powerpoint/2010/main" val="3579702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7C43A0-751F-7946-AC3F-5AB13524F88B}"/>
              </a:ext>
            </a:extLst>
          </p:cNvPr>
          <p:cNvSpPr>
            <a:spLocks noGrp="1"/>
          </p:cNvSpPr>
          <p:nvPr>
            <p:ph type="title"/>
          </p:nvPr>
        </p:nvSpPr>
        <p:spPr/>
        <p:txBody>
          <a:bodyPr/>
          <a:lstStyle/>
          <a:p>
            <a:r>
              <a:rPr lang="es-ES_tradnl" dirty="0"/>
              <a:t>¡Cuidado!</a:t>
            </a:r>
          </a:p>
        </p:txBody>
      </p:sp>
      <p:sp>
        <p:nvSpPr>
          <p:cNvPr id="3" name="Inhaltsplatzhalter 2">
            <a:extLst>
              <a:ext uri="{FF2B5EF4-FFF2-40B4-BE49-F238E27FC236}">
                <a16:creationId xmlns:a16="http://schemas.microsoft.com/office/drawing/2014/main" id="{3998AEE5-F5AC-0F4D-BBFA-EA7B578898E0}"/>
              </a:ext>
            </a:extLst>
          </p:cNvPr>
          <p:cNvSpPr>
            <a:spLocks noGrp="1"/>
          </p:cNvSpPr>
          <p:nvPr>
            <p:ph idx="1"/>
          </p:nvPr>
        </p:nvSpPr>
        <p:spPr/>
        <p:txBody>
          <a:bodyPr/>
          <a:lstStyle/>
          <a:p>
            <a:r>
              <a:rPr lang="de-DE" dirty="0"/>
              <a:t>Die Nachholtermine für </a:t>
            </a:r>
            <a:r>
              <a:rPr lang="de-DE" u="sng" dirty="0"/>
              <a:t>beide Semester</a:t>
            </a:r>
            <a:r>
              <a:rPr lang="de-DE" dirty="0"/>
              <a:t> finden im Juli statt (das zweite Semester ist ca. Ende Mai zu Ende)</a:t>
            </a:r>
          </a:p>
          <a:p>
            <a:r>
              <a:rPr lang="de-DE" dirty="0"/>
              <a:t>Die Einwohner haben i.d.R. einen starken andalusischen Akzent – schreckt vorerst ab, man gewöhnt sich aber schnell daran </a:t>
            </a:r>
          </a:p>
          <a:p>
            <a:r>
              <a:rPr lang="de-DE" dirty="0"/>
              <a:t>Bring unbedingt ein paar Kopien von deinem Personalausweis und deiner Krankenkassenkarte mit</a:t>
            </a:r>
          </a:p>
          <a:p>
            <a:r>
              <a:rPr lang="de-DE" dirty="0"/>
              <a:t>Unterschätze die Kälte im Winter nicht und bring ausreichend warme Kleidung mit</a:t>
            </a:r>
          </a:p>
        </p:txBody>
      </p:sp>
      <p:sp>
        <p:nvSpPr>
          <p:cNvPr id="4" name="Foliennummernplatzhalter 3">
            <a:extLst>
              <a:ext uri="{FF2B5EF4-FFF2-40B4-BE49-F238E27FC236}">
                <a16:creationId xmlns:a16="http://schemas.microsoft.com/office/drawing/2014/main" id="{DEC1F9FB-B562-1647-B22E-C4408934D356}"/>
              </a:ext>
            </a:extLst>
          </p:cNvPr>
          <p:cNvSpPr>
            <a:spLocks noGrp="1"/>
          </p:cNvSpPr>
          <p:nvPr>
            <p:ph type="sldNum" sz="quarter" idx="12"/>
          </p:nvPr>
        </p:nvSpPr>
        <p:spPr/>
        <p:txBody>
          <a:bodyPr/>
          <a:lstStyle/>
          <a:p>
            <a:fld id="{D018CC2D-6472-4D43-9156-E7BCEF4294DF}" type="slidenum">
              <a:rPr lang="es-ES_tradnl" smtClean="0"/>
              <a:t>16</a:t>
            </a:fld>
            <a:endParaRPr lang="es-ES_tradnl"/>
          </a:p>
        </p:txBody>
      </p:sp>
      <p:sp>
        <p:nvSpPr>
          <p:cNvPr id="5" name="Datumsplatzhalter 4">
            <a:extLst>
              <a:ext uri="{FF2B5EF4-FFF2-40B4-BE49-F238E27FC236}">
                <a16:creationId xmlns:a16="http://schemas.microsoft.com/office/drawing/2014/main" id="{B0E387C4-2790-5F43-82A5-6BF9FACC5CC0}"/>
              </a:ext>
            </a:extLst>
          </p:cNvPr>
          <p:cNvSpPr>
            <a:spLocks noGrp="1"/>
          </p:cNvSpPr>
          <p:nvPr>
            <p:ph type="dt" sz="half" idx="10"/>
          </p:nvPr>
        </p:nvSpPr>
        <p:spPr/>
        <p:txBody>
          <a:bodyPr/>
          <a:lstStyle/>
          <a:p>
            <a:fld id="{6A2AB452-BD5F-1748-86DB-B18F7498B8CC}" type="datetime4">
              <a:rPr lang="de-DE" smtClean="0"/>
              <a:t>12. Dezember 2019</a:t>
            </a:fld>
            <a:endParaRPr lang="es-ES_tradnl"/>
          </a:p>
        </p:txBody>
      </p:sp>
    </p:spTree>
    <p:extLst>
      <p:ext uri="{BB962C8B-B14F-4D97-AF65-F5344CB8AC3E}">
        <p14:creationId xmlns:p14="http://schemas.microsoft.com/office/powerpoint/2010/main" val="204454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745B54-8E0E-1D42-890A-82A7DAE030CE}"/>
              </a:ext>
            </a:extLst>
          </p:cNvPr>
          <p:cNvSpPr>
            <a:spLocks noGrp="1"/>
          </p:cNvSpPr>
          <p:nvPr>
            <p:ph type="title"/>
          </p:nvPr>
        </p:nvSpPr>
        <p:spPr/>
        <p:txBody>
          <a:bodyPr/>
          <a:lstStyle/>
          <a:p>
            <a:r>
              <a:rPr lang="es-ES_tradnl" dirty="0" err="1"/>
              <a:t>Fazit</a:t>
            </a:r>
            <a:endParaRPr lang="es-ES_tradnl" dirty="0"/>
          </a:p>
        </p:txBody>
      </p:sp>
      <p:sp>
        <p:nvSpPr>
          <p:cNvPr id="3" name="Inhaltsplatzhalter 2">
            <a:extLst>
              <a:ext uri="{FF2B5EF4-FFF2-40B4-BE49-F238E27FC236}">
                <a16:creationId xmlns:a16="http://schemas.microsoft.com/office/drawing/2014/main" id="{632D1ECC-DABF-4C46-A71C-258609CAA8B9}"/>
              </a:ext>
            </a:extLst>
          </p:cNvPr>
          <p:cNvSpPr>
            <a:spLocks noGrp="1"/>
          </p:cNvSpPr>
          <p:nvPr>
            <p:ph idx="1"/>
          </p:nvPr>
        </p:nvSpPr>
        <p:spPr>
          <a:xfrm>
            <a:off x="838200" y="1508125"/>
            <a:ext cx="10515600" cy="4984750"/>
          </a:xfrm>
        </p:spPr>
        <p:txBody>
          <a:bodyPr>
            <a:normAutofit lnSpcReduction="10000"/>
          </a:bodyPr>
          <a:lstStyle/>
          <a:p>
            <a:r>
              <a:rPr lang="es-ES_tradnl" dirty="0"/>
              <a:t>Das </a:t>
            </a:r>
            <a:r>
              <a:rPr lang="es-ES_tradnl" dirty="0" err="1"/>
              <a:t>Studium</a:t>
            </a:r>
            <a:r>
              <a:rPr lang="es-ES_tradnl" dirty="0"/>
              <a:t> </a:t>
            </a:r>
            <a:r>
              <a:rPr lang="es-ES_tradnl" dirty="0" err="1"/>
              <a:t>an</a:t>
            </a:r>
            <a:r>
              <a:rPr lang="es-ES_tradnl" dirty="0"/>
              <a:t> der </a:t>
            </a:r>
            <a:r>
              <a:rPr lang="es-ES_tradnl" dirty="0" err="1"/>
              <a:t>Uni</a:t>
            </a:r>
            <a:r>
              <a:rPr lang="es-ES_tradnl" dirty="0"/>
              <a:t> Granada </a:t>
            </a:r>
            <a:r>
              <a:rPr lang="es-ES_tradnl" dirty="0" err="1"/>
              <a:t>ist</a:t>
            </a:r>
            <a:r>
              <a:rPr lang="es-ES_tradnl" dirty="0"/>
              <a:t> der </a:t>
            </a:r>
            <a:r>
              <a:rPr lang="es-ES_tradnl" dirty="0" err="1"/>
              <a:t>wohl</a:t>
            </a:r>
            <a:r>
              <a:rPr lang="es-ES_tradnl" dirty="0"/>
              <a:t> </a:t>
            </a:r>
            <a:r>
              <a:rPr lang="es-ES_tradnl" dirty="0" err="1"/>
              <a:t>schnellste</a:t>
            </a:r>
            <a:r>
              <a:rPr lang="es-ES_tradnl" dirty="0"/>
              <a:t> </a:t>
            </a:r>
            <a:r>
              <a:rPr lang="es-ES_tradnl" dirty="0" err="1"/>
              <a:t>und</a:t>
            </a:r>
            <a:r>
              <a:rPr lang="es-ES_tradnl" dirty="0"/>
              <a:t> </a:t>
            </a:r>
            <a:r>
              <a:rPr lang="es-ES_tradnl" dirty="0" err="1"/>
              <a:t>einfachste</a:t>
            </a:r>
            <a:r>
              <a:rPr lang="es-ES_tradnl" dirty="0"/>
              <a:t> </a:t>
            </a:r>
            <a:r>
              <a:rPr lang="es-ES_tradnl" dirty="0" err="1"/>
              <a:t>Weg</a:t>
            </a:r>
            <a:r>
              <a:rPr lang="es-ES_tradnl" dirty="0"/>
              <a:t>, die </a:t>
            </a:r>
            <a:r>
              <a:rPr lang="es-ES_tradnl" dirty="0" err="1"/>
              <a:t>Spanischkenntnisse</a:t>
            </a:r>
            <a:r>
              <a:rPr lang="es-ES_tradnl" dirty="0"/>
              <a:t> </a:t>
            </a:r>
            <a:r>
              <a:rPr lang="es-ES_tradnl" dirty="0" err="1"/>
              <a:t>enorm</a:t>
            </a:r>
            <a:r>
              <a:rPr lang="es-ES_tradnl" dirty="0"/>
              <a:t> </a:t>
            </a:r>
            <a:r>
              <a:rPr lang="es-ES_tradnl" dirty="0" err="1"/>
              <a:t>zu</a:t>
            </a:r>
            <a:r>
              <a:rPr lang="es-ES_tradnl" dirty="0"/>
              <a:t> </a:t>
            </a:r>
            <a:r>
              <a:rPr lang="es-ES_tradnl" dirty="0" err="1"/>
              <a:t>verbessern</a:t>
            </a:r>
            <a:r>
              <a:rPr lang="es-ES_tradnl" dirty="0"/>
              <a:t> </a:t>
            </a:r>
          </a:p>
          <a:p>
            <a:r>
              <a:rPr lang="es-ES_tradnl" dirty="0"/>
              <a:t>Das </a:t>
            </a:r>
            <a:r>
              <a:rPr lang="es-ES_tradnl" dirty="0" err="1"/>
              <a:t>Studium</a:t>
            </a:r>
            <a:r>
              <a:rPr lang="es-ES_tradnl" dirty="0"/>
              <a:t> </a:t>
            </a:r>
            <a:r>
              <a:rPr lang="es-ES_tradnl" dirty="0" err="1"/>
              <a:t>ist</a:t>
            </a:r>
            <a:r>
              <a:rPr lang="es-ES_tradnl" dirty="0"/>
              <a:t> </a:t>
            </a:r>
            <a:r>
              <a:rPr lang="es-ES_tradnl" dirty="0" err="1"/>
              <a:t>anspruchsvoll</a:t>
            </a:r>
            <a:r>
              <a:rPr lang="es-ES_tradnl" dirty="0"/>
              <a:t> </a:t>
            </a:r>
            <a:r>
              <a:rPr lang="es-ES_tradnl" dirty="0" err="1"/>
              <a:t>und</a:t>
            </a:r>
            <a:r>
              <a:rPr lang="es-ES_tradnl" dirty="0"/>
              <a:t> </a:t>
            </a:r>
            <a:r>
              <a:rPr lang="es-ES_tradnl" dirty="0" err="1"/>
              <a:t>zeitintensiv</a:t>
            </a:r>
            <a:r>
              <a:rPr lang="es-ES_tradnl" dirty="0"/>
              <a:t>, da </a:t>
            </a:r>
            <a:r>
              <a:rPr lang="es-ES_tradnl" dirty="0" err="1"/>
              <a:t>nicht</a:t>
            </a:r>
            <a:r>
              <a:rPr lang="es-ES_tradnl" dirty="0"/>
              <a:t> </a:t>
            </a:r>
            <a:r>
              <a:rPr lang="es-ES_tradnl" dirty="0" err="1"/>
              <a:t>nur</a:t>
            </a:r>
            <a:r>
              <a:rPr lang="es-ES_tradnl" dirty="0"/>
              <a:t> am Ende </a:t>
            </a:r>
            <a:r>
              <a:rPr lang="es-ES_tradnl" dirty="0" err="1"/>
              <a:t>sondern</a:t>
            </a:r>
            <a:r>
              <a:rPr lang="es-ES_tradnl" dirty="0"/>
              <a:t> </a:t>
            </a:r>
            <a:r>
              <a:rPr lang="es-ES_tradnl" dirty="0" err="1"/>
              <a:t>auch</a:t>
            </a:r>
            <a:r>
              <a:rPr lang="es-ES_tradnl" dirty="0"/>
              <a:t> </a:t>
            </a:r>
            <a:r>
              <a:rPr lang="es-ES_tradnl" dirty="0" err="1"/>
              <a:t>während</a:t>
            </a:r>
            <a:r>
              <a:rPr lang="es-ES_tradnl" dirty="0"/>
              <a:t> des </a:t>
            </a:r>
            <a:r>
              <a:rPr lang="es-ES_tradnl" dirty="0" err="1"/>
              <a:t>Semesters</a:t>
            </a:r>
            <a:r>
              <a:rPr lang="es-ES_tradnl" dirty="0"/>
              <a:t> </a:t>
            </a:r>
            <a:r>
              <a:rPr lang="es-ES_tradnl" dirty="0" err="1"/>
              <a:t>gelernt</a:t>
            </a:r>
            <a:r>
              <a:rPr lang="es-ES_tradnl" dirty="0"/>
              <a:t> </a:t>
            </a:r>
            <a:r>
              <a:rPr lang="es-ES_tradnl" dirty="0" err="1"/>
              <a:t>werden</a:t>
            </a:r>
            <a:r>
              <a:rPr lang="es-ES_tradnl" dirty="0"/>
              <a:t> </a:t>
            </a:r>
            <a:r>
              <a:rPr lang="es-ES_tradnl" dirty="0" err="1"/>
              <a:t>muss</a:t>
            </a:r>
            <a:r>
              <a:rPr lang="es-ES_tradnl" dirty="0"/>
              <a:t> </a:t>
            </a:r>
            <a:r>
              <a:rPr lang="es-ES_tradnl" dirty="0" err="1"/>
              <a:t>und</a:t>
            </a:r>
            <a:r>
              <a:rPr lang="es-ES_tradnl" dirty="0"/>
              <a:t> </a:t>
            </a:r>
            <a:r>
              <a:rPr lang="es-ES_tradnl" dirty="0" err="1"/>
              <a:t>man</a:t>
            </a:r>
            <a:r>
              <a:rPr lang="es-ES_tradnl" dirty="0"/>
              <a:t> </a:t>
            </a:r>
            <a:r>
              <a:rPr lang="es-ES_tradnl" dirty="0" err="1"/>
              <a:t>zusätzlich</a:t>
            </a:r>
            <a:r>
              <a:rPr lang="es-ES_tradnl" dirty="0"/>
              <a:t> </a:t>
            </a:r>
            <a:r>
              <a:rPr lang="es-ES_tradnl" dirty="0" err="1"/>
              <a:t>mit</a:t>
            </a:r>
            <a:r>
              <a:rPr lang="es-ES_tradnl" dirty="0"/>
              <a:t> </a:t>
            </a:r>
            <a:r>
              <a:rPr lang="es-ES_tradnl" dirty="0" err="1"/>
              <a:t>dem</a:t>
            </a:r>
            <a:r>
              <a:rPr lang="es-ES_tradnl" dirty="0"/>
              <a:t> </a:t>
            </a:r>
            <a:r>
              <a:rPr lang="es-ES_tradnl" dirty="0" err="1"/>
              <a:t>Lernen</a:t>
            </a:r>
            <a:r>
              <a:rPr lang="es-ES_tradnl" dirty="0"/>
              <a:t> der </a:t>
            </a:r>
            <a:r>
              <a:rPr lang="es-ES_tradnl" dirty="0" err="1"/>
              <a:t>Sprache</a:t>
            </a:r>
            <a:r>
              <a:rPr lang="es-ES_tradnl" dirty="0"/>
              <a:t> </a:t>
            </a:r>
            <a:r>
              <a:rPr lang="es-ES_tradnl" dirty="0" err="1"/>
              <a:t>zutun</a:t>
            </a:r>
            <a:r>
              <a:rPr lang="es-ES_tradnl" dirty="0"/>
              <a:t> </a:t>
            </a:r>
            <a:r>
              <a:rPr lang="es-ES_tradnl" dirty="0" err="1"/>
              <a:t>hat</a:t>
            </a:r>
            <a:r>
              <a:rPr lang="es-ES_tradnl" dirty="0"/>
              <a:t> </a:t>
            </a:r>
          </a:p>
          <a:p>
            <a:r>
              <a:rPr lang="es-ES_tradnl" dirty="0" err="1"/>
              <a:t>Trotzdem</a:t>
            </a:r>
            <a:r>
              <a:rPr lang="es-ES_tradnl" dirty="0"/>
              <a:t> </a:t>
            </a:r>
            <a:r>
              <a:rPr lang="es-ES_tradnl" dirty="0" err="1"/>
              <a:t>bleibt</a:t>
            </a:r>
            <a:r>
              <a:rPr lang="es-ES_tradnl" dirty="0"/>
              <a:t> </a:t>
            </a:r>
            <a:r>
              <a:rPr lang="es-ES_tradnl" dirty="0" err="1"/>
              <a:t>genug</a:t>
            </a:r>
            <a:r>
              <a:rPr lang="es-ES_tradnl" dirty="0"/>
              <a:t> </a:t>
            </a:r>
            <a:r>
              <a:rPr lang="es-ES_tradnl" dirty="0" err="1"/>
              <a:t>Zeit</a:t>
            </a:r>
            <a:r>
              <a:rPr lang="es-ES_tradnl" dirty="0"/>
              <a:t> </a:t>
            </a:r>
            <a:r>
              <a:rPr lang="es-ES_tradnl" dirty="0" err="1"/>
              <a:t>für</a:t>
            </a:r>
            <a:r>
              <a:rPr lang="es-ES_tradnl" dirty="0"/>
              <a:t> </a:t>
            </a:r>
            <a:r>
              <a:rPr lang="es-ES_tradnl" dirty="0" err="1"/>
              <a:t>Unternehmungen</a:t>
            </a:r>
            <a:r>
              <a:rPr lang="es-ES_tradnl" dirty="0"/>
              <a:t>, da </a:t>
            </a:r>
            <a:r>
              <a:rPr lang="es-ES_tradnl" dirty="0" err="1"/>
              <a:t>man</a:t>
            </a:r>
            <a:r>
              <a:rPr lang="es-ES_tradnl" dirty="0"/>
              <a:t> (</a:t>
            </a:r>
            <a:r>
              <a:rPr lang="es-ES_tradnl" dirty="0" err="1"/>
              <a:t>oft</a:t>
            </a:r>
            <a:r>
              <a:rPr lang="es-ES_tradnl" dirty="0"/>
              <a:t>) </a:t>
            </a:r>
            <a:r>
              <a:rPr lang="es-ES_tradnl" dirty="0" err="1"/>
              <a:t>nur</a:t>
            </a:r>
            <a:r>
              <a:rPr lang="es-ES_tradnl" dirty="0"/>
              <a:t> 4 </a:t>
            </a:r>
            <a:r>
              <a:rPr lang="es-ES_tradnl" dirty="0" err="1"/>
              <a:t>Tage</a:t>
            </a:r>
            <a:r>
              <a:rPr lang="es-ES_tradnl" dirty="0"/>
              <a:t>/</a:t>
            </a:r>
            <a:r>
              <a:rPr lang="es-ES_tradnl" dirty="0" err="1"/>
              <a:t>Woche</a:t>
            </a:r>
            <a:r>
              <a:rPr lang="es-ES_tradnl" dirty="0"/>
              <a:t> </a:t>
            </a:r>
            <a:r>
              <a:rPr lang="es-ES_tradnl" dirty="0" err="1"/>
              <a:t>Unterricht</a:t>
            </a:r>
            <a:r>
              <a:rPr lang="es-ES_tradnl" dirty="0"/>
              <a:t> </a:t>
            </a:r>
            <a:r>
              <a:rPr lang="es-ES_tradnl" dirty="0" err="1"/>
              <a:t>hat</a:t>
            </a:r>
            <a:endParaRPr lang="es-ES_tradnl" dirty="0"/>
          </a:p>
          <a:p>
            <a:r>
              <a:rPr lang="es-ES_tradnl" dirty="0"/>
              <a:t>Granada </a:t>
            </a:r>
            <a:r>
              <a:rPr lang="es-ES_tradnl" dirty="0" err="1"/>
              <a:t>ist</a:t>
            </a:r>
            <a:r>
              <a:rPr lang="es-ES_tradnl" dirty="0"/>
              <a:t> </a:t>
            </a:r>
            <a:r>
              <a:rPr lang="es-ES_tradnl" dirty="0" err="1"/>
              <a:t>eine</a:t>
            </a:r>
            <a:r>
              <a:rPr lang="es-ES_tradnl" dirty="0"/>
              <a:t> </a:t>
            </a:r>
            <a:r>
              <a:rPr lang="es-ES_tradnl" dirty="0" err="1"/>
              <a:t>schöne</a:t>
            </a:r>
            <a:r>
              <a:rPr lang="es-ES_tradnl" dirty="0"/>
              <a:t> </a:t>
            </a:r>
            <a:r>
              <a:rPr lang="es-ES_tradnl" dirty="0" err="1"/>
              <a:t>Stadt</a:t>
            </a:r>
            <a:r>
              <a:rPr lang="es-ES_tradnl" dirty="0"/>
              <a:t>, die </a:t>
            </a:r>
            <a:r>
              <a:rPr lang="es-ES_tradnl" dirty="0" err="1"/>
              <a:t>sehr</a:t>
            </a:r>
            <a:r>
              <a:rPr lang="es-ES_tradnl" dirty="0"/>
              <a:t> </a:t>
            </a:r>
            <a:r>
              <a:rPr lang="es-ES_tradnl" dirty="0" err="1"/>
              <a:t>viel</a:t>
            </a:r>
            <a:r>
              <a:rPr lang="es-ES_tradnl" dirty="0"/>
              <a:t> </a:t>
            </a:r>
            <a:r>
              <a:rPr lang="es-ES_tradnl" dirty="0" err="1"/>
              <a:t>zu</a:t>
            </a:r>
            <a:r>
              <a:rPr lang="es-ES_tradnl" dirty="0"/>
              <a:t> </a:t>
            </a:r>
            <a:r>
              <a:rPr lang="es-ES_tradnl" dirty="0" err="1"/>
              <a:t>bieten</a:t>
            </a:r>
            <a:r>
              <a:rPr lang="es-ES_tradnl" dirty="0"/>
              <a:t> </a:t>
            </a:r>
            <a:r>
              <a:rPr lang="es-ES_tradnl" dirty="0" err="1"/>
              <a:t>hat</a:t>
            </a:r>
            <a:r>
              <a:rPr lang="es-ES_tradnl" dirty="0"/>
              <a:t> </a:t>
            </a:r>
            <a:r>
              <a:rPr lang="es-ES_tradnl" dirty="0" err="1"/>
              <a:t>und</a:t>
            </a:r>
            <a:r>
              <a:rPr lang="es-ES_tradnl" dirty="0"/>
              <a:t> </a:t>
            </a:r>
            <a:r>
              <a:rPr lang="es-ES_tradnl" dirty="0" err="1"/>
              <a:t>man</a:t>
            </a:r>
            <a:r>
              <a:rPr lang="es-ES_tradnl" dirty="0"/>
              <a:t> </a:t>
            </a:r>
            <a:r>
              <a:rPr lang="es-ES_tradnl" dirty="0" err="1"/>
              <a:t>kann</a:t>
            </a:r>
            <a:r>
              <a:rPr lang="es-ES_tradnl" dirty="0"/>
              <a:t> </a:t>
            </a:r>
            <a:r>
              <a:rPr lang="es-ES_tradnl" dirty="0" err="1"/>
              <a:t>nebenbei</a:t>
            </a:r>
            <a:r>
              <a:rPr lang="es-ES_tradnl" dirty="0"/>
              <a:t> </a:t>
            </a:r>
            <a:r>
              <a:rPr lang="es-ES_tradnl" dirty="0" err="1"/>
              <a:t>auch</a:t>
            </a:r>
            <a:r>
              <a:rPr lang="es-ES_tradnl" dirty="0"/>
              <a:t> </a:t>
            </a:r>
            <a:r>
              <a:rPr lang="es-ES_tradnl" dirty="0" err="1"/>
              <a:t>andere</a:t>
            </a:r>
            <a:r>
              <a:rPr lang="es-ES_tradnl" dirty="0"/>
              <a:t> </a:t>
            </a:r>
            <a:r>
              <a:rPr lang="es-ES_tradnl" dirty="0" err="1"/>
              <a:t>schöne</a:t>
            </a:r>
            <a:r>
              <a:rPr lang="es-ES_tradnl" dirty="0"/>
              <a:t> </a:t>
            </a:r>
            <a:r>
              <a:rPr lang="es-ES_tradnl" dirty="0" err="1"/>
              <a:t>Städte</a:t>
            </a:r>
            <a:r>
              <a:rPr lang="es-ES_tradnl" dirty="0"/>
              <a:t> </a:t>
            </a:r>
            <a:r>
              <a:rPr lang="es-ES_tradnl" dirty="0" err="1"/>
              <a:t>Andalusiens</a:t>
            </a:r>
            <a:r>
              <a:rPr lang="es-ES_tradnl" dirty="0"/>
              <a:t> </a:t>
            </a:r>
            <a:r>
              <a:rPr lang="es-ES_tradnl" dirty="0" err="1"/>
              <a:t>entdecken</a:t>
            </a:r>
            <a:r>
              <a:rPr lang="es-ES_tradnl" dirty="0"/>
              <a:t>  </a:t>
            </a:r>
          </a:p>
        </p:txBody>
      </p:sp>
      <p:sp>
        <p:nvSpPr>
          <p:cNvPr id="4" name="Datumsplatzhalter 3">
            <a:extLst>
              <a:ext uri="{FF2B5EF4-FFF2-40B4-BE49-F238E27FC236}">
                <a16:creationId xmlns:a16="http://schemas.microsoft.com/office/drawing/2014/main" id="{E8A41ACD-7B41-FF42-90EC-13C44F43B692}"/>
              </a:ext>
            </a:extLst>
          </p:cNvPr>
          <p:cNvSpPr>
            <a:spLocks noGrp="1"/>
          </p:cNvSpPr>
          <p:nvPr>
            <p:ph type="dt" sz="half" idx="10"/>
          </p:nvPr>
        </p:nvSpPr>
        <p:spPr/>
        <p:txBody>
          <a:bodyPr/>
          <a:lstStyle/>
          <a:p>
            <a:fld id="{53201926-F2D5-B74B-B39D-F49D17B91605}" type="datetime4">
              <a:rPr lang="de-DE" smtClean="0"/>
              <a:t>12. Dezember 2019</a:t>
            </a:fld>
            <a:endParaRPr lang="es-ES_tradnl"/>
          </a:p>
        </p:txBody>
      </p:sp>
      <p:sp>
        <p:nvSpPr>
          <p:cNvPr id="5" name="Foliennummernplatzhalter 4">
            <a:extLst>
              <a:ext uri="{FF2B5EF4-FFF2-40B4-BE49-F238E27FC236}">
                <a16:creationId xmlns:a16="http://schemas.microsoft.com/office/drawing/2014/main" id="{FEC28B31-8B99-9342-AB14-A517990EA756}"/>
              </a:ext>
            </a:extLst>
          </p:cNvPr>
          <p:cNvSpPr>
            <a:spLocks noGrp="1"/>
          </p:cNvSpPr>
          <p:nvPr>
            <p:ph type="sldNum" sz="quarter" idx="12"/>
          </p:nvPr>
        </p:nvSpPr>
        <p:spPr/>
        <p:txBody>
          <a:bodyPr/>
          <a:lstStyle/>
          <a:p>
            <a:fld id="{D018CC2D-6472-4D43-9156-E7BCEF4294DF}" type="slidenum">
              <a:rPr lang="es-ES_tradnl" smtClean="0"/>
              <a:t>17</a:t>
            </a:fld>
            <a:endParaRPr lang="es-ES_tradnl"/>
          </a:p>
        </p:txBody>
      </p:sp>
    </p:spTree>
    <p:extLst>
      <p:ext uri="{BB962C8B-B14F-4D97-AF65-F5344CB8AC3E}">
        <p14:creationId xmlns:p14="http://schemas.microsoft.com/office/powerpoint/2010/main" val="3362937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51FACC-FB3E-7444-A4D2-8A45680559C0}"/>
              </a:ext>
            </a:extLst>
          </p:cNvPr>
          <p:cNvSpPr>
            <a:spLocks noGrp="1"/>
          </p:cNvSpPr>
          <p:nvPr>
            <p:ph type="title"/>
          </p:nvPr>
        </p:nvSpPr>
        <p:spPr/>
        <p:txBody>
          <a:bodyPr/>
          <a:lstStyle/>
          <a:p>
            <a:r>
              <a:rPr lang="es-ES_tradnl" dirty="0" err="1"/>
              <a:t>Nützliche</a:t>
            </a:r>
            <a:r>
              <a:rPr lang="es-ES_tradnl" dirty="0"/>
              <a:t> Links</a:t>
            </a:r>
          </a:p>
        </p:txBody>
      </p:sp>
      <p:sp>
        <p:nvSpPr>
          <p:cNvPr id="3" name="Inhaltsplatzhalter 2">
            <a:extLst>
              <a:ext uri="{FF2B5EF4-FFF2-40B4-BE49-F238E27FC236}">
                <a16:creationId xmlns:a16="http://schemas.microsoft.com/office/drawing/2014/main" id="{E2179E11-E4C5-2F47-B154-81D75DA63189}"/>
              </a:ext>
            </a:extLst>
          </p:cNvPr>
          <p:cNvSpPr>
            <a:spLocks noGrp="1"/>
          </p:cNvSpPr>
          <p:nvPr>
            <p:ph idx="1"/>
          </p:nvPr>
        </p:nvSpPr>
        <p:spPr>
          <a:xfrm>
            <a:off x="838200" y="1825625"/>
            <a:ext cx="6096000" cy="4351338"/>
          </a:xfrm>
        </p:spPr>
        <p:txBody>
          <a:bodyPr>
            <a:normAutofit/>
          </a:bodyPr>
          <a:lstStyle/>
          <a:p>
            <a:r>
              <a:rPr lang="es-ES_tradnl" sz="2000" dirty="0" err="1"/>
              <a:t>Wohnungssuche</a:t>
            </a:r>
            <a:r>
              <a:rPr lang="es-ES_tradnl" sz="2000" dirty="0"/>
              <a:t>: </a:t>
            </a:r>
            <a:r>
              <a:rPr lang="es-ES_tradnl" sz="2000" dirty="0" err="1"/>
              <a:t>z.B</a:t>
            </a:r>
            <a:r>
              <a:rPr lang="es-ES_tradnl" sz="2000" dirty="0"/>
              <a:t>. </a:t>
            </a:r>
            <a:r>
              <a:rPr lang="es-ES_tradnl" sz="2000" dirty="0" err="1"/>
              <a:t>idealista.es</a:t>
            </a:r>
            <a:endParaRPr lang="es-ES_tradnl" sz="2000" dirty="0"/>
          </a:p>
          <a:p>
            <a:r>
              <a:rPr lang="es-ES_tradnl" sz="2000" dirty="0">
                <a:hlinkClick r:id="rId3"/>
              </a:rPr>
              <a:t>Studienkalender</a:t>
            </a:r>
            <a:endParaRPr lang="es-ES_tradnl" sz="2000" dirty="0"/>
          </a:p>
          <a:p>
            <a:r>
              <a:rPr lang="es-ES_tradnl" sz="2000" dirty="0">
                <a:hlinkClick r:id="rId4"/>
              </a:rPr>
              <a:t>Stundenpläne + Klausurdaten</a:t>
            </a:r>
            <a:r>
              <a:rPr lang="es-ES_tradnl" sz="2000" dirty="0"/>
              <a:t> </a:t>
            </a:r>
          </a:p>
          <a:p>
            <a:r>
              <a:rPr lang="es-ES_tradnl" sz="2000" dirty="0">
                <a:hlinkClick r:id="rId5"/>
              </a:rPr>
              <a:t>Modulbeschreibungen</a:t>
            </a:r>
            <a:r>
              <a:rPr lang="es-ES_tradnl" sz="2000" dirty="0"/>
              <a:t> (</a:t>
            </a:r>
            <a:r>
              <a:rPr lang="es-ES_tradnl" sz="2000" dirty="0" err="1"/>
              <a:t>auf</a:t>
            </a:r>
            <a:r>
              <a:rPr lang="es-ES_tradnl" sz="2000" dirty="0"/>
              <a:t> die </a:t>
            </a:r>
            <a:r>
              <a:rPr lang="es-ES_tradnl" sz="2000" dirty="0" err="1"/>
              <a:t>einzelnen</a:t>
            </a:r>
            <a:r>
              <a:rPr lang="es-ES_tradnl" sz="2000" dirty="0"/>
              <a:t> </a:t>
            </a:r>
            <a:r>
              <a:rPr lang="es-ES_tradnl" sz="2000" dirty="0" err="1"/>
              <a:t>Kurse</a:t>
            </a:r>
            <a:r>
              <a:rPr lang="es-ES_tradnl" sz="2000" dirty="0"/>
              <a:t> </a:t>
            </a:r>
            <a:r>
              <a:rPr lang="es-ES_tradnl" sz="2000" dirty="0" err="1"/>
              <a:t>klicken</a:t>
            </a:r>
            <a:r>
              <a:rPr lang="es-ES_tradnl" sz="2000" dirty="0"/>
              <a:t>, </a:t>
            </a:r>
            <a:r>
              <a:rPr lang="es-ES_tradnl" sz="2000" dirty="0" err="1"/>
              <a:t>um</a:t>
            </a:r>
            <a:r>
              <a:rPr lang="es-ES_tradnl" sz="2000" dirty="0"/>
              <a:t> </a:t>
            </a:r>
            <a:r>
              <a:rPr lang="es-ES_tradnl" sz="2000" dirty="0" err="1"/>
              <a:t>jeweilige</a:t>
            </a:r>
            <a:r>
              <a:rPr lang="es-ES_tradnl" sz="2000" dirty="0"/>
              <a:t> </a:t>
            </a:r>
            <a:r>
              <a:rPr lang="es-ES_tradnl" sz="2000" dirty="0" err="1"/>
              <a:t>Modulbeschreibung</a:t>
            </a:r>
            <a:r>
              <a:rPr lang="es-ES_tradnl" sz="2000" dirty="0"/>
              <a:t> </a:t>
            </a:r>
            <a:r>
              <a:rPr lang="es-ES_tradnl" sz="2000" dirty="0" err="1"/>
              <a:t>anzeigen</a:t>
            </a:r>
            <a:r>
              <a:rPr lang="es-ES_tradnl" sz="2000" dirty="0"/>
              <a:t> </a:t>
            </a:r>
            <a:r>
              <a:rPr lang="es-ES_tradnl" sz="2000" dirty="0" err="1"/>
              <a:t>zu</a:t>
            </a:r>
            <a:r>
              <a:rPr lang="es-ES_tradnl" sz="2000" dirty="0"/>
              <a:t> </a:t>
            </a:r>
            <a:r>
              <a:rPr lang="es-ES_tradnl" sz="2000" dirty="0" err="1"/>
              <a:t>lassen</a:t>
            </a:r>
            <a:r>
              <a:rPr lang="es-ES_tradnl" sz="2000" dirty="0"/>
              <a:t>) </a:t>
            </a:r>
          </a:p>
          <a:p>
            <a:r>
              <a:rPr lang="es-ES_tradnl" sz="2000" dirty="0">
                <a:hlinkClick r:id="rId6"/>
              </a:rPr>
              <a:t>Infos für Incoming Students</a:t>
            </a:r>
            <a:r>
              <a:rPr lang="es-ES_tradnl" sz="2000" dirty="0"/>
              <a:t> </a:t>
            </a:r>
          </a:p>
          <a:p>
            <a:r>
              <a:rPr lang="es-ES_tradnl" sz="2000" dirty="0">
                <a:hlinkClick r:id="rId7"/>
              </a:rPr>
              <a:t>PRADO</a:t>
            </a:r>
            <a:r>
              <a:rPr lang="es-ES_tradnl" sz="2000" dirty="0"/>
              <a:t> (</a:t>
            </a:r>
            <a:r>
              <a:rPr lang="es-ES_tradnl" sz="2000" dirty="0" err="1"/>
              <a:t>Plattform</a:t>
            </a:r>
            <a:r>
              <a:rPr lang="es-ES_tradnl" sz="2000" dirty="0"/>
              <a:t> </a:t>
            </a:r>
            <a:r>
              <a:rPr lang="es-ES_tradnl" sz="2000" dirty="0" err="1"/>
              <a:t>wie</a:t>
            </a:r>
            <a:r>
              <a:rPr lang="es-ES_tradnl" sz="2000" dirty="0"/>
              <a:t> AULIS) </a:t>
            </a:r>
          </a:p>
          <a:p>
            <a:r>
              <a:rPr lang="es-ES_tradnl" sz="2000" dirty="0">
                <a:hlinkClick r:id="rId8"/>
              </a:rPr>
              <a:t>Druckaufträge/Kopieren</a:t>
            </a:r>
            <a:endParaRPr lang="es-ES_tradnl" sz="2000" dirty="0"/>
          </a:p>
          <a:p>
            <a:r>
              <a:rPr lang="es-ES_tradnl" sz="2000" dirty="0" err="1">
                <a:hlinkClick r:id="rId9"/>
              </a:rPr>
              <a:t>Notizen</a:t>
            </a:r>
            <a:r>
              <a:rPr lang="es-ES_tradnl" sz="2000" dirty="0">
                <a:hlinkClick r:id="rId9"/>
              </a:rPr>
              <a:t> </a:t>
            </a:r>
            <a:r>
              <a:rPr lang="es-ES_tradnl" sz="2000" dirty="0" err="1">
                <a:hlinkClick r:id="rId9"/>
              </a:rPr>
              <a:t>anderer</a:t>
            </a:r>
            <a:r>
              <a:rPr lang="es-ES_tradnl" sz="2000" dirty="0">
                <a:hlinkClick r:id="rId9"/>
              </a:rPr>
              <a:t> </a:t>
            </a:r>
            <a:r>
              <a:rPr lang="es-ES_tradnl" sz="2000" dirty="0" err="1">
                <a:hlinkClick r:id="rId9"/>
              </a:rPr>
              <a:t>Studenten</a:t>
            </a:r>
            <a:r>
              <a:rPr lang="es-ES_tradnl" sz="2000" dirty="0">
                <a:hlinkClick r:id="rId9"/>
              </a:rPr>
              <a:t> </a:t>
            </a:r>
            <a:r>
              <a:rPr lang="es-ES_tradnl" sz="2000" dirty="0"/>
              <a:t>(</a:t>
            </a:r>
            <a:r>
              <a:rPr lang="es-ES_tradnl" sz="2000" dirty="0" err="1"/>
              <a:t>sehr</a:t>
            </a:r>
            <a:r>
              <a:rPr lang="es-ES_tradnl" sz="2000" dirty="0"/>
              <a:t> </a:t>
            </a:r>
            <a:r>
              <a:rPr lang="es-ES_tradnl" sz="2000" dirty="0" err="1"/>
              <a:t>hilfreich</a:t>
            </a:r>
            <a:r>
              <a:rPr lang="es-ES_tradnl" sz="2000" dirty="0"/>
              <a:t>!)</a:t>
            </a:r>
          </a:p>
          <a:p>
            <a:r>
              <a:rPr lang="es-ES_tradnl" sz="2000" dirty="0">
                <a:hlinkClick r:id="rId10"/>
              </a:rPr>
              <a:t>Bibliothek</a:t>
            </a:r>
            <a:endParaRPr lang="es-ES_tradnl" sz="3200" dirty="0"/>
          </a:p>
        </p:txBody>
      </p:sp>
      <p:sp>
        <p:nvSpPr>
          <p:cNvPr id="4" name="Datumsplatzhalter 3">
            <a:extLst>
              <a:ext uri="{FF2B5EF4-FFF2-40B4-BE49-F238E27FC236}">
                <a16:creationId xmlns:a16="http://schemas.microsoft.com/office/drawing/2014/main" id="{9C795FBF-6F20-7C4C-B985-B77FF3C114CE}"/>
              </a:ext>
            </a:extLst>
          </p:cNvPr>
          <p:cNvSpPr>
            <a:spLocks noGrp="1"/>
          </p:cNvSpPr>
          <p:nvPr>
            <p:ph type="dt" sz="half" idx="10"/>
          </p:nvPr>
        </p:nvSpPr>
        <p:spPr/>
        <p:txBody>
          <a:bodyPr/>
          <a:lstStyle/>
          <a:p>
            <a:fld id="{53201926-F2D5-B74B-B39D-F49D17B91605}" type="datetime4">
              <a:rPr lang="de-DE" smtClean="0"/>
              <a:t>12. Dezember 2019</a:t>
            </a:fld>
            <a:endParaRPr lang="es-ES_tradnl"/>
          </a:p>
        </p:txBody>
      </p:sp>
      <p:sp>
        <p:nvSpPr>
          <p:cNvPr id="5" name="Foliennummernplatzhalter 4">
            <a:extLst>
              <a:ext uri="{FF2B5EF4-FFF2-40B4-BE49-F238E27FC236}">
                <a16:creationId xmlns:a16="http://schemas.microsoft.com/office/drawing/2014/main" id="{97B0712E-7D06-E040-A150-60DD6A3BF207}"/>
              </a:ext>
            </a:extLst>
          </p:cNvPr>
          <p:cNvSpPr>
            <a:spLocks noGrp="1"/>
          </p:cNvSpPr>
          <p:nvPr>
            <p:ph type="sldNum" sz="quarter" idx="12"/>
          </p:nvPr>
        </p:nvSpPr>
        <p:spPr/>
        <p:txBody>
          <a:bodyPr/>
          <a:lstStyle/>
          <a:p>
            <a:fld id="{D018CC2D-6472-4D43-9156-E7BCEF4294DF}" type="slidenum">
              <a:rPr lang="es-ES_tradnl" smtClean="0"/>
              <a:t>18</a:t>
            </a:fld>
            <a:endParaRPr lang="es-ES_tradnl"/>
          </a:p>
        </p:txBody>
      </p:sp>
      <p:pic>
        <p:nvPicPr>
          <p:cNvPr id="6" name="Grafik 5">
            <a:extLst>
              <a:ext uri="{FF2B5EF4-FFF2-40B4-BE49-F238E27FC236}">
                <a16:creationId xmlns:a16="http://schemas.microsoft.com/office/drawing/2014/main" id="{771711F3-EE5E-DC45-AE89-79BA889FFB7F}"/>
              </a:ext>
            </a:extLst>
          </p:cNvPr>
          <p:cNvPicPr>
            <a:picLocks noChangeAspect="1"/>
          </p:cNvPicPr>
          <p:nvPr/>
        </p:nvPicPr>
        <p:blipFill>
          <a:blip r:embed="rId11"/>
          <a:stretch>
            <a:fillRect/>
          </a:stretch>
        </p:blipFill>
        <p:spPr>
          <a:xfrm>
            <a:off x="7169032" y="3573264"/>
            <a:ext cx="4165718" cy="2277259"/>
          </a:xfrm>
          <a:prstGeom prst="rect">
            <a:avLst/>
          </a:prstGeom>
          <a:ln>
            <a:solidFill>
              <a:schemeClr val="tx1"/>
            </a:solidFill>
          </a:ln>
        </p:spPr>
      </p:pic>
      <p:pic>
        <p:nvPicPr>
          <p:cNvPr id="8" name="Grafik 7">
            <a:extLst>
              <a:ext uri="{FF2B5EF4-FFF2-40B4-BE49-F238E27FC236}">
                <a16:creationId xmlns:a16="http://schemas.microsoft.com/office/drawing/2014/main" id="{CD70F11E-8867-8242-ABAC-072B205074ED}"/>
              </a:ext>
            </a:extLst>
          </p:cNvPr>
          <p:cNvPicPr>
            <a:picLocks noChangeAspect="1"/>
          </p:cNvPicPr>
          <p:nvPr/>
        </p:nvPicPr>
        <p:blipFill>
          <a:blip r:embed="rId12"/>
          <a:stretch>
            <a:fillRect/>
          </a:stretch>
        </p:blipFill>
        <p:spPr>
          <a:xfrm>
            <a:off x="7169032" y="664371"/>
            <a:ext cx="4165718" cy="2257820"/>
          </a:xfrm>
          <a:prstGeom prst="rect">
            <a:avLst/>
          </a:prstGeom>
          <a:ln>
            <a:solidFill>
              <a:schemeClr val="tx1"/>
            </a:solidFill>
          </a:ln>
        </p:spPr>
      </p:pic>
      <p:sp>
        <p:nvSpPr>
          <p:cNvPr id="10" name="Textfeld 9">
            <a:extLst>
              <a:ext uri="{FF2B5EF4-FFF2-40B4-BE49-F238E27FC236}">
                <a16:creationId xmlns:a16="http://schemas.microsoft.com/office/drawing/2014/main" id="{B6BB9ABE-1F42-1543-B47A-64A53A8FEF39}"/>
              </a:ext>
            </a:extLst>
          </p:cNvPr>
          <p:cNvSpPr txBox="1"/>
          <p:nvPr/>
        </p:nvSpPr>
        <p:spPr>
          <a:xfrm>
            <a:off x="7105650" y="2878395"/>
            <a:ext cx="1504950" cy="369332"/>
          </a:xfrm>
          <a:prstGeom prst="rect">
            <a:avLst/>
          </a:prstGeom>
          <a:noFill/>
        </p:spPr>
        <p:txBody>
          <a:bodyPr wrap="square" rtlCol="0">
            <a:spAutoFit/>
          </a:bodyPr>
          <a:lstStyle/>
          <a:p>
            <a:r>
              <a:rPr lang="es-ES_tradnl" dirty="0"/>
              <a:t>Plaza Nueva</a:t>
            </a:r>
          </a:p>
        </p:txBody>
      </p:sp>
      <p:sp>
        <p:nvSpPr>
          <p:cNvPr id="11" name="Textfeld 10">
            <a:extLst>
              <a:ext uri="{FF2B5EF4-FFF2-40B4-BE49-F238E27FC236}">
                <a16:creationId xmlns:a16="http://schemas.microsoft.com/office/drawing/2014/main" id="{A7C3466C-86BE-2B43-8D19-D867E6019873}"/>
              </a:ext>
            </a:extLst>
          </p:cNvPr>
          <p:cNvSpPr txBox="1"/>
          <p:nvPr/>
        </p:nvSpPr>
        <p:spPr>
          <a:xfrm>
            <a:off x="7169032" y="5850523"/>
            <a:ext cx="1181100" cy="369332"/>
          </a:xfrm>
          <a:prstGeom prst="rect">
            <a:avLst/>
          </a:prstGeom>
          <a:noFill/>
        </p:spPr>
        <p:txBody>
          <a:bodyPr wrap="square" rtlCol="0">
            <a:spAutoFit/>
          </a:bodyPr>
          <a:lstStyle/>
          <a:p>
            <a:r>
              <a:rPr lang="es-ES_tradnl" dirty="0"/>
              <a:t>Albaicín</a:t>
            </a:r>
          </a:p>
        </p:txBody>
      </p:sp>
    </p:spTree>
    <p:extLst>
      <p:ext uri="{BB962C8B-B14F-4D97-AF65-F5344CB8AC3E}">
        <p14:creationId xmlns:p14="http://schemas.microsoft.com/office/powerpoint/2010/main" val="2433973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C53D8D-435C-F847-814E-072D4DB64DDA}"/>
              </a:ext>
            </a:extLst>
          </p:cNvPr>
          <p:cNvSpPr>
            <a:spLocks noGrp="1"/>
          </p:cNvSpPr>
          <p:nvPr>
            <p:ph type="title"/>
          </p:nvPr>
        </p:nvSpPr>
        <p:spPr/>
        <p:txBody>
          <a:bodyPr/>
          <a:lstStyle/>
          <a:p>
            <a:r>
              <a:rPr lang="es-ES_tradnl" dirty="0" err="1"/>
              <a:t>Kontaktdaten</a:t>
            </a:r>
            <a:r>
              <a:rPr lang="es-ES_tradnl" dirty="0"/>
              <a:t> </a:t>
            </a:r>
          </a:p>
        </p:txBody>
      </p:sp>
      <p:sp>
        <p:nvSpPr>
          <p:cNvPr id="3" name="Inhaltsplatzhalter 2">
            <a:extLst>
              <a:ext uri="{FF2B5EF4-FFF2-40B4-BE49-F238E27FC236}">
                <a16:creationId xmlns:a16="http://schemas.microsoft.com/office/drawing/2014/main" id="{FC0F5878-5A78-D54F-A7A7-F49957152067}"/>
              </a:ext>
            </a:extLst>
          </p:cNvPr>
          <p:cNvSpPr>
            <a:spLocks noGrp="1"/>
          </p:cNvSpPr>
          <p:nvPr>
            <p:ph idx="1"/>
          </p:nvPr>
        </p:nvSpPr>
        <p:spPr>
          <a:xfrm>
            <a:off x="838200" y="1624528"/>
            <a:ext cx="10515600" cy="4351338"/>
          </a:xfrm>
        </p:spPr>
        <p:txBody>
          <a:bodyPr/>
          <a:lstStyle/>
          <a:p>
            <a:pPr marL="0" indent="0" algn="ctr">
              <a:buNone/>
            </a:pPr>
            <a:r>
              <a:rPr lang="es-ES_tradnl" dirty="0"/>
              <a:t>Falls </a:t>
            </a:r>
            <a:r>
              <a:rPr lang="es-ES_tradnl" dirty="0" err="1"/>
              <a:t>ihr</a:t>
            </a:r>
            <a:r>
              <a:rPr lang="es-ES_tradnl" dirty="0"/>
              <a:t> </a:t>
            </a:r>
            <a:r>
              <a:rPr lang="es-ES_tradnl" dirty="0" err="1"/>
              <a:t>noch</a:t>
            </a:r>
            <a:r>
              <a:rPr lang="es-ES_tradnl" dirty="0"/>
              <a:t> </a:t>
            </a:r>
            <a:r>
              <a:rPr lang="es-ES_tradnl" dirty="0" err="1"/>
              <a:t>Fragen</a:t>
            </a:r>
            <a:r>
              <a:rPr lang="es-ES_tradnl" dirty="0"/>
              <a:t> </a:t>
            </a:r>
            <a:r>
              <a:rPr lang="es-ES_tradnl" dirty="0" err="1"/>
              <a:t>habt</a:t>
            </a:r>
            <a:r>
              <a:rPr lang="es-ES_tradnl" dirty="0"/>
              <a:t>, </a:t>
            </a:r>
            <a:r>
              <a:rPr lang="es-ES_tradnl" dirty="0" err="1"/>
              <a:t>kontaktiert</a:t>
            </a:r>
            <a:r>
              <a:rPr lang="es-ES_tradnl" dirty="0"/>
              <a:t> </a:t>
            </a:r>
            <a:r>
              <a:rPr lang="es-ES_tradnl" dirty="0" err="1"/>
              <a:t>mich</a:t>
            </a:r>
            <a:r>
              <a:rPr lang="es-ES_tradnl" dirty="0"/>
              <a:t> </a:t>
            </a:r>
            <a:r>
              <a:rPr lang="es-ES_tradnl" dirty="0" err="1"/>
              <a:t>gerne</a:t>
            </a:r>
            <a:r>
              <a:rPr lang="es-ES_tradnl" dirty="0"/>
              <a:t> </a:t>
            </a:r>
            <a:r>
              <a:rPr lang="es-ES_tradnl" dirty="0" err="1"/>
              <a:t>unter</a:t>
            </a:r>
            <a:r>
              <a:rPr lang="es-ES_tradnl" dirty="0"/>
              <a:t>:</a:t>
            </a:r>
          </a:p>
          <a:p>
            <a:pPr marL="0" indent="0" algn="ctr">
              <a:buNone/>
            </a:pPr>
            <a:r>
              <a:rPr lang="es-ES_tradnl" dirty="0"/>
              <a:t> </a:t>
            </a:r>
            <a:r>
              <a:rPr lang="es-ES_tradnl" dirty="0">
                <a:hlinkClick r:id="rId2"/>
              </a:rPr>
              <a:t>kgabriel@stud.hs-bremen.de</a:t>
            </a:r>
            <a:r>
              <a:rPr lang="es-ES_tradnl" dirty="0"/>
              <a:t> </a:t>
            </a:r>
          </a:p>
          <a:p>
            <a:pPr marL="0" indent="0" algn="ctr">
              <a:buNone/>
            </a:pPr>
            <a:r>
              <a:rPr lang="es-ES_tradnl" dirty="0">
                <a:hlinkClick r:id="rId3"/>
              </a:rPr>
              <a:t>gabriel-kirsten@online.de</a:t>
            </a:r>
            <a:r>
              <a:rPr lang="es-ES_tradnl" dirty="0"/>
              <a:t> </a:t>
            </a:r>
          </a:p>
        </p:txBody>
      </p:sp>
      <p:sp>
        <p:nvSpPr>
          <p:cNvPr id="4" name="Datumsplatzhalter 3">
            <a:extLst>
              <a:ext uri="{FF2B5EF4-FFF2-40B4-BE49-F238E27FC236}">
                <a16:creationId xmlns:a16="http://schemas.microsoft.com/office/drawing/2014/main" id="{ADC6A551-32D1-644B-A3E2-D0B5A46C372A}"/>
              </a:ext>
            </a:extLst>
          </p:cNvPr>
          <p:cNvSpPr>
            <a:spLocks noGrp="1"/>
          </p:cNvSpPr>
          <p:nvPr>
            <p:ph type="dt" sz="half" idx="10"/>
          </p:nvPr>
        </p:nvSpPr>
        <p:spPr/>
        <p:txBody>
          <a:bodyPr/>
          <a:lstStyle/>
          <a:p>
            <a:fld id="{53201926-F2D5-B74B-B39D-F49D17B91605}" type="datetime4">
              <a:rPr lang="de-DE" smtClean="0"/>
              <a:t>12. Dezember 2019</a:t>
            </a:fld>
            <a:endParaRPr lang="es-ES_tradnl"/>
          </a:p>
        </p:txBody>
      </p:sp>
      <p:sp>
        <p:nvSpPr>
          <p:cNvPr id="5" name="Foliennummernplatzhalter 4">
            <a:extLst>
              <a:ext uri="{FF2B5EF4-FFF2-40B4-BE49-F238E27FC236}">
                <a16:creationId xmlns:a16="http://schemas.microsoft.com/office/drawing/2014/main" id="{DD791939-D606-7B49-A746-EC9C0E299DBA}"/>
              </a:ext>
            </a:extLst>
          </p:cNvPr>
          <p:cNvSpPr>
            <a:spLocks noGrp="1"/>
          </p:cNvSpPr>
          <p:nvPr>
            <p:ph type="sldNum" sz="quarter" idx="12"/>
          </p:nvPr>
        </p:nvSpPr>
        <p:spPr/>
        <p:txBody>
          <a:bodyPr/>
          <a:lstStyle/>
          <a:p>
            <a:fld id="{D018CC2D-6472-4D43-9156-E7BCEF4294DF}" type="slidenum">
              <a:rPr lang="es-ES_tradnl" smtClean="0"/>
              <a:t>19</a:t>
            </a:fld>
            <a:endParaRPr lang="es-ES_tradnl"/>
          </a:p>
        </p:txBody>
      </p:sp>
      <p:pic>
        <p:nvPicPr>
          <p:cNvPr id="6" name="Grafik 5">
            <a:extLst>
              <a:ext uri="{FF2B5EF4-FFF2-40B4-BE49-F238E27FC236}">
                <a16:creationId xmlns:a16="http://schemas.microsoft.com/office/drawing/2014/main" id="{E9687C5E-A70E-FD46-B8F4-3376E4FACB19}"/>
              </a:ext>
            </a:extLst>
          </p:cNvPr>
          <p:cNvPicPr>
            <a:picLocks noChangeAspect="1"/>
          </p:cNvPicPr>
          <p:nvPr/>
        </p:nvPicPr>
        <p:blipFill>
          <a:blip r:embed="rId4"/>
          <a:stretch>
            <a:fillRect/>
          </a:stretch>
        </p:blipFill>
        <p:spPr>
          <a:xfrm>
            <a:off x="2540000" y="3429000"/>
            <a:ext cx="7112000" cy="2362200"/>
          </a:xfrm>
          <a:prstGeom prst="rect">
            <a:avLst/>
          </a:prstGeom>
          <a:ln>
            <a:solidFill>
              <a:schemeClr val="tx1"/>
            </a:solidFill>
          </a:ln>
        </p:spPr>
      </p:pic>
      <p:sp>
        <p:nvSpPr>
          <p:cNvPr id="7" name="Textfeld 6">
            <a:extLst>
              <a:ext uri="{FF2B5EF4-FFF2-40B4-BE49-F238E27FC236}">
                <a16:creationId xmlns:a16="http://schemas.microsoft.com/office/drawing/2014/main" id="{0E02EBED-FEFD-154D-99BE-E47B869F9F52}"/>
              </a:ext>
            </a:extLst>
          </p:cNvPr>
          <p:cNvSpPr txBox="1"/>
          <p:nvPr/>
        </p:nvSpPr>
        <p:spPr>
          <a:xfrm>
            <a:off x="2520950" y="5791200"/>
            <a:ext cx="3848100" cy="369332"/>
          </a:xfrm>
          <a:prstGeom prst="rect">
            <a:avLst/>
          </a:prstGeom>
          <a:noFill/>
        </p:spPr>
        <p:txBody>
          <a:bodyPr wrap="square" rtlCol="0">
            <a:spAutoFit/>
          </a:bodyPr>
          <a:lstStyle/>
          <a:p>
            <a:r>
              <a:rPr lang="es-ES_tradnl" dirty="0"/>
              <a:t>Hospital Real (</a:t>
            </a:r>
            <a:r>
              <a:rPr lang="es-ES_tradnl" dirty="0" err="1"/>
              <a:t>Bibliothek</a:t>
            </a:r>
            <a:r>
              <a:rPr lang="es-ES_tradnl" dirty="0"/>
              <a:t> der UGR)</a:t>
            </a:r>
          </a:p>
        </p:txBody>
      </p:sp>
    </p:spTree>
    <p:extLst>
      <p:ext uri="{BB962C8B-B14F-4D97-AF65-F5344CB8AC3E}">
        <p14:creationId xmlns:p14="http://schemas.microsoft.com/office/powerpoint/2010/main" val="3961090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69BE06-2EB4-D842-A406-32C993C685FD}"/>
              </a:ext>
            </a:extLst>
          </p:cNvPr>
          <p:cNvSpPr>
            <a:spLocks noGrp="1"/>
          </p:cNvSpPr>
          <p:nvPr>
            <p:ph type="title"/>
          </p:nvPr>
        </p:nvSpPr>
        <p:spPr/>
        <p:txBody>
          <a:bodyPr/>
          <a:lstStyle/>
          <a:p>
            <a:r>
              <a:rPr lang="es-ES_tradnl" dirty="0" err="1"/>
              <a:t>Gliederung</a:t>
            </a:r>
            <a:endParaRPr lang="es-ES_tradnl" dirty="0"/>
          </a:p>
        </p:txBody>
      </p:sp>
      <p:sp>
        <p:nvSpPr>
          <p:cNvPr id="4" name="Foliennummernplatzhalter 3">
            <a:extLst>
              <a:ext uri="{FF2B5EF4-FFF2-40B4-BE49-F238E27FC236}">
                <a16:creationId xmlns:a16="http://schemas.microsoft.com/office/drawing/2014/main" id="{E8F0EFA2-6615-B544-B262-B409763B077F}"/>
              </a:ext>
            </a:extLst>
          </p:cNvPr>
          <p:cNvSpPr>
            <a:spLocks noGrp="1"/>
          </p:cNvSpPr>
          <p:nvPr>
            <p:ph type="sldNum" sz="quarter" idx="12"/>
          </p:nvPr>
        </p:nvSpPr>
        <p:spPr/>
        <p:txBody>
          <a:bodyPr/>
          <a:lstStyle/>
          <a:p>
            <a:fld id="{D018CC2D-6472-4D43-9156-E7BCEF4294DF}" type="slidenum">
              <a:rPr lang="es-ES_tradnl" smtClean="0"/>
              <a:t>2</a:t>
            </a:fld>
            <a:endParaRPr lang="es-ES_tradnl"/>
          </a:p>
        </p:txBody>
      </p:sp>
      <p:sp>
        <p:nvSpPr>
          <p:cNvPr id="5" name="Datumsplatzhalter 4">
            <a:extLst>
              <a:ext uri="{FF2B5EF4-FFF2-40B4-BE49-F238E27FC236}">
                <a16:creationId xmlns:a16="http://schemas.microsoft.com/office/drawing/2014/main" id="{1D85D203-C666-E347-9043-5C7593899A5C}"/>
              </a:ext>
            </a:extLst>
          </p:cNvPr>
          <p:cNvSpPr>
            <a:spLocks noGrp="1"/>
          </p:cNvSpPr>
          <p:nvPr>
            <p:ph type="dt" sz="half" idx="10"/>
          </p:nvPr>
        </p:nvSpPr>
        <p:spPr/>
        <p:txBody>
          <a:bodyPr/>
          <a:lstStyle/>
          <a:p>
            <a:fld id="{B34A8EFC-18DB-A749-A1F0-3690E1CF2926}" type="datetime4">
              <a:rPr lang="de-DE" smtClean="0"/>
              <a:t>12. Dezember 2019</a:t>
            </a:fld>
            <a:endParaRPr lang="es-ES_tradnl"/>
          </a:p>
        </p:txBody>
      </p:sp>
      <p:sp>
        <p:nvSpPr>
          <p:cNvPr id="3" name="Inhaltsplatzhalter 2">
            <a:extLst>
              <a:ext uri="{FF2B5EF4-FFF2-40B4-BE49-F238E27FC236}">
                <a16:creationId xmlns:a16="http://schemas.microsoft.com/office/drawing/2014/main" id="{581CED65-0540-1242-AB6D-749680273172}"/>
              </a:ext>
            </a:extLst>
          </p:cNvPr>
          <p:cNvSpPr>
            <a:spLocks noGrp="1"/>
          </p:cNvSpPr>
          <p:nvPr>
            <p:ph idx="1"/>
          </p:nvPr>
        </p:nvSpPr>
        <p:spPr>
          <a:xfrm>
            <a:off x="838200" y="1825625"/>
            <a:ext cx="5592580" cy="4351338"/>
          </a:xfrm>
        </p:spPr>
        <p:txBody>
          <a:bodyPr>
            <a:normAutofit lnSpcReduction="10000"/>
          </a:bodyPr>
          <a:lstStyle/>
          <a:p>
            <a:pPr>
              <a:lnSpc>
                <a:spcPct val="150000"/>
              </a:lnSpc>
              <a:buFont typeface="+mj-lt"/>
              <a:buAutoNum type="arabicPeriod"/>
            </a:pPr>
            <a:r>
              <a:rPr lang="es-ES_tradnl" dirty="0"/>
              <a:t>Die </a:t>
            </a:r>
            <a:r>
              <a:rPr lang="es-ES_tradnl" dirty="0" err="1"/>
              <a:t>Stadt</a:t>
            </a:r>
            <a:r>
              <a:rPr lang="es-ES_tradnl" dirty="0"/>
              <a:t> Granada</a:t>
            </a:r>
          </a:p>
          <a:p>
            <a:pPr>
              <a:lnSpc>
                <a:spcPct val="150000"/>
              </a:lnSpc>
              <a:buFont typeface="+mj-lt"/>
              <a:buAutoNum type="arabicPeriod"/>
            </a:pPr>
            <a:r>
              <a:rPr lang="es-ES_tradnl" dirty="0"/>
              <a:t>Die Universidad de Granada</a:t>
            </a:r>
          </a:p>
          <a:p>
            <a:pPr>
              <a:lnSpc>
                <a:spcPct val="150000"/>
              </a:lnSpc>
              <a:buFont typeface="+mj-lt"/>
              <a:buAutoNum type="arabicPeriod"/>
            </a:pPr>
            <a:r>
              <a:rPr lang="es-ES_tradnl" dirty="0"/>
              <a:t>Die </a:t>
            </a:r>
            <a:r>
              <a:rPr lang="es-ES_tradnl" dirty="0" err="1"/>
              <a:t>ersten</a:t>
            </a:r>
            <a:r>
              <a:rPr lang="es-ES_tradnl" dirty="0"/>
              <a:t> </a:t>
            </a:r>
            <a:r>
              <a:rPr lang="es-ES_tradnl" dirty="0" err="1"/>
              <a:t>Tage</a:t>
            </a:r>
            <a:endParaRPr lang="es-ES_tradnl" dirty="0"/>
          </a:p>
          <a:p>
            <a:pPr>
              <a:lnSpc>
                <a:spcPct val="150000"/>
              </a:lnSpc>
              <a:buFont typeface="+mj-lt"/>
              <a:buAutoNum type="arabicPeriod"/>
            </a:pPr>
            <a:r>
              <a:rPr lang="es-ES_tradnl" dirty="0"/>
              <a:t>Das </a:t>
            </a:r>
            <a:r>
              <a:rPr lang="es-ES_tradnl" dirty="0" err="1"/>
              <a:t>Studium</a:t>
            </a:r>
            <a:r>
              <a:rPr lang="es-ES_tradnl" dirty="0"/>
              <a:t> </a:t>
            </a:r>
          </a:p>
          <a:p>
            <a:pPr>
              <a:lnSpc>
                <a:spcPct val="150000"/>
              </a:lnSpc>
              <a:buFont typeface="+mj-lt"/>
              <a:buAutoNum type="arabicPeriod"/>
            </a:pPr>
            <a:r>
              <a:rPr lang="es-ES_tradnl" dirty="0" err="1"/>
              <a:t>Leben</a:t>
            </a:r>
            <a:r>
              <a:rPr lang="es-ES_tradnl" dirty="0"/>
              <a:t> in </a:t>
            </a:r>
            <a:r>
              <a:rPr lang="es-ES_tradnl" dirty="0" err="1"/>
              <a:t>Spanien</a:t>
            </a:r>
            <a:endParaRPr lang="es-ES_tradnl" dirty="0"/>
          </a:p>
          <a:p>
            <a:pPr>
              <a:lnSpc>
                <a:spcPct val="150000"/>
              </a:lnSpc>
              <a:buFont typeface="+mj-lt"/>
              <a:buAutoNum type="arabicPeriod"/>
            </a:pPr>
            <a:r>
              <a:rPr lang="es-ES_tradnl" dirty="0" err="1"/>
              <a:t>Wohnungssuche</a:t>
            </a:r>
            <a:endParaRPr lang="es-ES_tradnl" dirty="0"/>
          </a:p>
        </p:txBody>
      </p:sp>
      <p:sp>
        <p:nvSpPr>
          <p:cNvPr id="6" name="Inhaltsplatzhalter 2">
            <a:extLst>
              <a:ext uri="{FF2B5EF4-FFF2-40B4-BE49-F238E27FC236}">
                <a16:creationId xmlns:a16="http://schemas.microsoft.com/office/drawing/2014/main" id="{609CB4AE-DB25-9249-B4A1-BABC60345EEA}"/>
              </a:ext>
            </a:extLst>
          </p:cNvPr>
          <p:cNvSpPr txBox="1">
            <a:spLocks/>
          </p:cNvSpPr>
          <p:nvPr/>
        </p:nvSpPr>
        <p:spPr>
          <a:xfrm>
            <a:off x="6725587" y="1847850"/>
            <a:ext cx="5257800" cy="4351338"/>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Wingdings" pitchFamily="2" charset="2"/>
              <a:buChar char="§"/>
              <a:defRPr sz="2800" kern="1200">
                <a:solidFill>
                  <a:schemeClr val="tx1"/>
                </a:solidFill>
                <a:latin typeface="Euphemia UCAS" panose="020B0503040102020104" pitchFamily="34" charset="-79"/>
                <a:ea typeface="+mn-ea"/>
                <a:cs typeface="Euphemia UCAS" panose="020B0503040102020104" pitchFamily="34" charset="-79"/>
              </a:defRPr>
            </a:lvl1pPr>
            <a:lvl2pPr marL="685800" indent="-228600" algn="l" defTabSz="914400" rtl="0" eaLnBrk="1" latinLnBrk="0" hangingPunct="1">
              <a:lnSpc>
                <a:spcPct val="90000"/>
              </a:lnSpc>
              <a:spcBef>
                <a:spcPts val="500"/>
              </a:spcBef>
              <a:buFont typeface="Symbol" pitchFamily="2" charset="2"/>
              <a:buChar char="-"/>
              <a:defRPr sz="2400" kern="1200">
                <a:solidFill>
                  <a:schemeClr val="tx1"/>
                </a:solidFill>
                <a:latin typeface="Euphemia UCAS" panose="020B0503040102020104" pitchFamily="34" charset="-79"/>
                <a:ea typeface="+mn-ea"/>
                <a:cs typeface="Euphemia UCAS" panose="020B0503040102020104"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uphemia UCAS" panose="020B0503040102020104" pitchFamily="34" charset="-79"/>
                <a:ea typeface="+mn-ea"/>
                <a:cs typeface="Euphemia UCAS" panose="020B0503040102020104"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uphemia UCAS" panose="020B0503040102020104" pitchFamily="34" charset="-79"/>
                <a:ea typeface="+mn-ea"/>
                <a:cs typeface="Euphemia UCAS" panose="020B0503040102020104"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uphemia UCAS" panose="020B0503040102020104" pitchFamily="34" charset="-79"/>
                <a:ea typeface="+mn-ea"/>
                <a:cs typeface="Euphemia UCAS" panose="020B0503040102020104"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mj-lt"/>
              <a:buAutoNum type="arabicPeriod" startAt="7"/>
            </a:pPr>
            <a:r>
              <a:rPr lang="es-ES_tradnl" dirty="0" err="1"/>
              <a:t>Sonstiges</a:t>
            </a:r>
            <a:r>
              <a:rPr lang="es-ES_tradnl" dirty="0"/>
              <a:t> </a:t>
            </a:r>
          </a:p>
          <a:p>
            <a:pPr>
              <a:lnSpc>
                <a:spcPct val="150000"/>
              </a:lnSpc>
              <a:buFont typeface="+mj-lt"/>
              <a:buAutoNum type="arabicPeriod" startAt="7"/>
            </a:pPr>
            <a:r>
              <a:rPr lang="es-ES_tradnl" dirty="0"/>
              <a:t>¡Cuidado! </a:t>
            </a:r>
          </a:p>
          <a:p>
            <a:pPr>
              <a:lnSpc>
                <a:spcPct val="150000"/>
              </a:lnSpc>
              <a:buFont typeface="+mj-lt"/>
              <a:buAutoNum type="arabicPeriod" startAt="7"/>
            </a:pPr>
            <a:r>
              <a:rPr lang="es-ES_tradnl" dirty="0" err="1"/>
              <a:t>Fazit</a:t>
            </a:r>
            <a:endParaRPr lang="es-ES_tradnl" dirty="0"/>
          </a:p>
          <a:p>
            <a:pPr>
              <a:lnSpc>
                <a:spcPct val="150000"/>
              </a:lnSpc>
              <a:buFont typeface="+mj-lt"/>
              <a:buAutoNum type="arabicPeriod" startAt="7"/>
            </a:pPr>
            <a:r>
              <a:rPr lang="es-ES_tradnl" dirty="0" err="1"/>
              <a:t>Nützliche</a:t>
            </a:r>
            <a:r>
              <a:rPr lang="es-ES_tradnl" dirty="0"/>
              <a:t> Links</a:t>
            </a:r>
          </a:p>
          <a:p>
            <a:pPr>
              <a:lnSpc>
                <a:spcPct val="150000"/>
              </a:lnSpc>
              <a:buFont typeface="+mj-lt"/>
              <a:buAutoNum type="arabicPeriod" startAt="7"/>
            </a:pPr>
            <a:r>
              <a:rPr lang="es-ES_tradnl" dirty="0" err="1"/>
              <a:t>Kontaktdaten</a:t>
            </a:r>
            <a:endParaRPr lang="es-ES_tradnl" dirty="0"/>
          </a:p>
        </p:txBody>
      </p:sp>
    </p:spTree>
    <p:extLst>
      <p:ext uri="{BB962C8B-B14F-4D97-AF65-F5344CB8AC3E}">
        <p14:creationId xmlns:p14="http://schemas.microsoft.com/office/powerpoint/2010/main" val="714364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E76DB2-A4D9-044C-AB30-5CF1FEFF8BBF}"/>
              </a:ext>
            </a:extLst>
          </p:cNvPr>
          <p:cNvSpPr>
            <a:spLocks noGrp="1"/>
          </p:cNvSpPr>
          <p:nvPr>
            <p:ph type="title"/>
          </p:nvPr>
        </p:nvSpPr>
        <p:spPr/>
        <p:txBody>
          <a:bodyPr/>
          <a:lstStyle/>
          <a:p>
            <a:r>
              <a:rPr lang="es-ES_tradnl" dirty="0"/>
              <a:t>Die </a:t>
            </a:r>
            <a:r>
              <a:rPr lang="es-ES_tradnl" dirty="0" err="1"/>
              <a:t>Stadt</a:t>
            </a:r>
            <a:r>
              <a:rPr lang="es-ES_tradnl" dirty="0"/>
              <a:t> Granada</a:t>
            </a:r>
          </a:p>
        </p:txBody>
      </p:sp>
      <p:sp>
        <p:nvSpPr>
          <p:cNvPr id="4" name="Foliennummernplatzhalter 3">
            <a:extLst>
              <a:ext uri="{FF2B5EF4-FFF2-40B4-BE49-F238E27FC236}">
                <a16:creationId xmlns:a16="http://schemas.microsoft.com/office/drawing/2014/main" id="{B635B761-69D4-244C-B441-60C75DD75FA1}"/>
              </a:ext>
            </a:extLst>
          </p:cNvPr>
          <p:cNvSpPr>
            <a:spLocks noGrp="1"/>
          </p:cNvSpPr>
          <p:nvPr>
            <p:ph type="sldNum" sz="quarter" idx="12"/>
          </p:nvPr>
        </p:nvSpPr>
        <p:spPr/>
        <p:txBody>
          <a:bodyPr/>
          <a:lstStyle/>
          <a:p>
            <a:fld id="{D018CC2D-6472-4D43-9156-E7BCEF4294DF}" type="slidenum">
              <a:rPr lang="es-ES_tradnl" smtClean="0"/>
              <a:t>3</a:t>
            </a:fld>
            <a:endParaRPr lang="es-ES_tradnl"/>
          </a:p>
        </p:txBody>
      </p:sp>
      <p:sp>
        <p:nvSpPr>
          <p:cNvPr id="5" name="Datumsplatzhalter 4">
            <a:extLst>
              <a:ext uri="{FF2B5EF4-FFF2-40B4-BE49-F238E27FC236}">
                <a16:creationId xmlns:a16="http://schemas.microsoft.com/office/drawing/2014/main" id="{B61F3228-1CD1-FD45-A53F-D976FD3F3D6A}"/>
              </a:ext>
            </a:extLst>
          </p:cNvPr>
          <p:cNvSpPr>
            <a:spLocks noGrp="1"/>
          </p:cNvSpPr>
          <p:nvPr>
            <p:ph type="dt" sz="half" idx="10"/>
          </p:nvPr>
        </p:nvSpPr>
        <p:spPr/>
        <p:txBody>
          <a:bodyPr/>
          <a:lstStyle/>
          <a:p>
            <a:fld id="{15B3123E-234B-CC4E-91B1-2AF45237D114}" type="datetime4">
              <a:rPr lang="de-DE" smtClean="0"/>
              <a:t>12. Dezember 2019</a:t>
            </a:fld>
            <a:endParaRPr lang="es-ES_tradnl"/>
          </a:p>
        </p:txBody>
      </p:sp>
      <p:sp>
        <p:nvSpPr>
          <p:cNvPr id="8" name="Inhaltsplatzhalter 2">
            <a:extLst>
              <a:ext uri="{FF2B5EF4-FFF2-40B4-BE49-F238E27FC236}">
                <a16:creationId xmlns:a16="http://schemas.microsoft.com/office/drawing/2014/main" id="{57FB26D6-174D-DD46-86C1-94098EDC5A58}"/>
              </a:ext>
            </a:extLst>
          </p:cNvPr>
          <p:cNvSpPr txBox="1">
            <a:spLocks/>
          </p:cNvSpPr>
          <p:nvPr/>
        </p:nvSpPr>
        <p:spPr>
          <a:xfrm>
            <a:off x="838200" y="2005012"/>
            <a:ext cx="10515600" cy="4351338"/>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Wingdings" pitchFamily="2" charset="2"/>
              <a:buChar char="§"/>
              <a:defRPr sz="2800" kern="1200">
                <a:solidFill>
                  <a:schemeClr val="tx1"/>
                </a:solidFill>
                <a:latin typeface="Euphemia UCAS" panose="020B0503040102020104" pitchFamily="34" charset="-79"/>
                <a:ea typeface="+mn-ea"/>
                <a:cs typeface="Euphemia UCAS" panose="020B0503040102020104" pitchFamily="34" charset="-79"/>
              </a:defRPr>
            </a:lvl1pPr>
            <a:lvl2pPr marL="685800" indent="-228600" algn="l" defTabSz="914400" rtl="0" eaLnBrk="1" latinLnBrk="0" hangingPunct="1">
              <a:lnSpc>
                <a:spcPct val="90000"/>
              </a:lnSpc>
              <a:spcBef>
                <a:spcPts val="500"/>
              </a:spcBef>
              <a:buFont typeface="Symbol" pitchFamily="2" charset="2"/>
              <a:buChar char="-"/>
              <a:defRPr sz="2400" kern="1200">
                <a:solidFill>
                  <a:schemeClr val="tx1"/>
                </a:solidFill>
                <a:latin typeface="Euphemia UCAS" panose="020B0503040102020104" pitchFamily="34" charset="-79"/>
                <a:ea typeface="+mn-ea"/>
                <a:cs typeface="Euphemia UCAS" panose="020B0503040102020104"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uphemia UCAS" panose="020B0503040102020104" pitchFamily="34" charset="-79"/>
                <a:ea typeface="+mn-ea"/>
                <a:cs typeface="Euphemia UCAS" panose="020B0503040102020104"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uphemia UCAS" panose="020B0503040102020104" pitchFamily="34" charset="-79"/>
                <a:ea typeface="+mn-ea"/>
                <a:cs typeface="Euphemia UCAS" panose="020B0503040102020104"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uphemia UCAS" panose="020B0503040102020104" pitchFamily="34" charset="-79"/>
                <a:ea typeface="+mn-ea"/>
                <a:cs typeface="Euphemia UCAS" panose="020B0503040102020104"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dirty="0"/>
              <a:t>232.208 </a:t>
            </a:r>
            <a:r>
              <a:rPr lang="es-ES_tradnl" dirty="0" err="1"/>
              <a:t>Einwohner</a:t>
            </a:r>
            <a:r>
              <a:rPr lang="es-ES_tradnl" dirty="0"/>
              <a:t> </a:t>
            </a:r>
            <a:r>
              <a:rPr lang="es-ES_tradnl" sz="2400" dirty="0"/>
              <a:t>(Stand 2018) </a:t>
            </a:r>
            <a:endParaRPr lang="es-ES_tradnl" dirty="0"/>
          </a:p>
          <a:p>
            <a:r>
              <a:rPr lang="es-ES_tradnl" dirty="0"/>
              <a:t>88,02km</a:t>
            </a:r>
            <a:r>
              <a:rPr lang="es-ES_tradnl" baseline="30000" dirty="0"/>
              <a:t>2</a:t>
            </a:r>
            <a:r>
              <a:rPr lang="es-ES_tradnl" dirty="0"/>
              <a:t> </a:t>
            </a:r>
            <a:r>
              <a:rPr lang="es-ES_tradnl" dirty="0" err="1"/>
              <a:t>Fläche</a:t>
            </a:r>
            <a:r>
              <a:rPr lang="es-ES_tradnl" dirty="0"/>
              <a:t> </a:t>
            </a:r>
          </a:p>
          <a:p>
            <a:r>
              <a:rPr lang="es-ES_tradnl" dirty="0"/>
              <a:t>52.881 </a:t>
            </a:r>
            <a:r>
              <a:rPr lang="es-ES_tradnl" dirty="0" err="1"/>
              <a:t>Studierende</a:t>
            </a:r>
            <a:r>
              <a:rPr lang="es-ES_tradnl" dirty="0"/>
              <a:t> </a:t>
            </a:r>
            <a:r>
              <a:rPr lang="es-ES_tradnl" sz="2400" dirty="0"/>
              <a:t>(Stand 2019), </a:t>
            </a:r>
            <a:br>
              <a:rPr lang="es-ES_tradnl" dirty="0"/>
            </a:br>
            <a:r>
              <a:rPr lang="es-ES_tradnl" dirty="0" err="1"/>
              <a:t>jährlich</a:t>
            </a:r>
            <a:r>
              <a:rPr lang="es-ES_tradnl" dirty="0"/>
              <a:t> </a:t>
            </a:r>
            <a:r>
              <a:rPr lang="es-ES_tradnl" dirty="0" err="1"/>
              <a:t>rund</a:t>
            </a:r>
            <a:r>
              <a:rPr lang="es-ES_tradnl" dirty="0"/>
              <a:t> 1.500 Erasmus </a:t>
            </a:r>
            <a:r>
              <a:rPr lang="es-ES_tradnl" dirty="0" err="1"/>
              <a:t>Studenten</a:t>
            </a:r>
            <a:r>
              <a:rPr lang="es-ES_tradnl" dirty="0"/>
              <a:t>/-</a:t>
            </a:r>
            <a:r>
              <a:rPr lang="es-ES_tradnl" dirty="0" err="1"/>
              <a:t>innen</a:t>
            </a:r>
            <a:r>
              <a:rPr lang="es-ES_tradnl" dirty="0"/>
              <a:t> </a:t>
            </a:r>
          </a:p>
          <a:p>
            <a:r>
              <a:rPr lang="es-ES_tradnl" dirty="0" err="1"/>
              <a:t>Klima</a:t>
            </a:r>
            <a:r>
              <a:rPr lang="es-ES_tradnl" dirty="0"/>
              <a:t>: </a:t>
            </a:r>
          </a:p>
          <a:p>
            <a:pPr lvl="1"/>
            <a:r>
              <a:rPr lang="es-ES_tradnl" dirty="0"/>
              <a:t>In den </a:t>
            </a:r>
            <a:r>
              <a:rPr lang="es-ES_tradnl" dirty="0" err="1"/>
              <a:t>Sommermonaten</a:t>
            </a:r>
            <a:r>
              <a:rPr lang="es-ES_tradnl" dirty="0"/>
              <a:t> </a:t>
            </a:r>
            <a:r>
              <a:rPr lang="es-ES_tradnl" dirty="0" err="1"/>
              <a:t>sehr</a:t>
            </a:r>
            <a:r>
              <a:rPr lang="es-ES_tradnl" dirty="0"/>
              <a:t> </a:t>
            </a:r>
            <a:r>
              <a:rPr lang="es-ES_tradnl" dirty="0" err="1"/>
              <a:t>heiß</a:t>
            </a:r>
            <a:r>
              <a:rPr lang="es-ES_tradnl" dirty="0"/>
              <a:t>, bis </a:t>
            </a:r>
            <a:r>
              <a:rPr lang="es-ES_tradnl" dirty="0" err="1"/>
              <a:t>zu</a:t>
            </a:r>
            <a:r>
              <a:rPr lang="es-ES_tradnl" dirty="0"/>
              <a:t> 38° (Jun.-</a:t>
            </a:r>
            <a:r>
              <a:rPr lang="es-ES_tradnl" dirty="0" err="1"/>
              <a:t>Aug</a:t>
            </a:r>
            <a:r>
              <a:rPr lang="es-ES_tradnl" dirty="0"/>
              <a:t>.) </a:t>
            </a:r>
          </a:p>
          <a:p>
            <a:pPr lvl="1"/>
            <a:r>
              <a:rPr lang="es-ES_tradnl" dirty="0"/>
              <a:t>In den </a:t>
            </a:r>
            <a:r>
              <a:rPr lang="es-ES_tradnl" dirty="0" err="1"/>
              <a:t>Wintermonaten</a:t>
            </a:r>
            <a:r>
              <a:rPr lang="es-ES_tradnl" dirty="0"/>
              <a:t> </a:t>
            </a:r>
            <a:r>
              <a:rPr lang="es-ES_tradnl" dirty="0" err="1"/>
              <a:t>durchschnittlich</a:t>
            </a:r>
            <a:r>
              <a:rPr lang="es-ES_tradnl" dirty="0"/>
              <a:t> </a:t>
            </a:r>
            <a:r>
              <a:rPr lang="es-ES_tradnl" dirty="0" err="1"/>
              <a:t>ca</a:t>
            </a:r>
            <a:r>
              <a:rPr lang="es-ES_tradnl" dirty="0"/>
              <a:t>. 8° (</a:t>
            </a:r>
            <a:r>
              <a:rPr lang="es-ES_tradnl" dirty="0" err="1"/>
              <a:t>Dez</a:t>
            </a:r>
            <a:r>
              <a:rPr lang="es-ES_tradnl" dirty="0"/>
              <a:t>.-Feb.)</a:t>
            </a:r>
          </a:p>
        </p:txBody>
      </p:sp>
      <p:pic>
        <p:nvPicPr>
          <p:cNvPr id="9" name="Grafik 8">
            <a:extLst>
              <a:ext uri="{FF2B5EF4-FFF2-40B4-BE49-F238E27FC236}">
                <a16:creationId xmlns:a16="http://schemas.microsoft.com/office/drawing/2014/main" id="{500B8244-B463-9446-AAE4-85181E93798F}"/>
              </a:ext>
            </a:extLst>
          </p:cNvPr>
          <p:cNvPicPr>
            <a:picLocks noChangeAspect="1"/>
          </p:cNvPicPr>
          <p:nvPr/>
        </p:nvPicPr>
        <p:blipFill rotWithShape="1">
          <a:blip r:embed="rId3"/>
          <a:srcRect r="7232" b="11591"/>
          <a:stretch/>
        </p:blipFill>
        <p:spPr>
          <a:xfrm>
            <a:off x="7886700" y="609762"/>
            <a:ext cx="3028950" cy="2476176"/>
          </a:xfrm>
          <a:prstGeom prst="rect">
            <a:avLst/>
          </a:prstGeom>
          <a:ln>
            <a:solidFill>
              <a:schemeClr val="tx1"/>
            </a:solidFill>
          </a:ln>
        </p:spPr>
      </p:pic>
    </p:spTree>
    <p:extLst>
      <p:ext uri="{BB962C8B-B14F-4D97-AF65-F5344CB8AC3E}">
        <p14:creationId xmlns:p14="http://schemas.microsoft.com/office/powerpoint/2010/main" val="2350256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EB5F08-7DCD-F644-8D69-8BD8078DEA78}"/>
              </a:ext>
            </a:extLst>
          </p:cNvPr>
          <p:cNvSpPr>
            <a:spLocks noGrp="1"/>
          </p:cNvSpPr>
          <p:nvPr>
            <p:ph type="title"/>
          </p:nvPr>
        </p:nvSpPr>
        <p:spPr/>
        <p:txBody>
          <a:bodyPr/>
          <a:lstStyle/>
          <a:p>
            <a:r>
              <a:rPr lang="es-ES_tradnl" dirty="0"/>
              <a:t>Die Universidad de Granada</a:t>
            </a:r>
          </a:p>
        </p:txBody>
      </p:sp>
      <p:sp>
        <p:nvSpPr>
          <p:cNvPr id="3" name="Inhaltsplatzhalter 2">
            <a:extLst>
              <a:ext uri="{FF2B5EF4-FFF2-40B4-BE49-F238E27FC236}">
                <a16:creationId xmlns:a16="http://schemas.microsoft.com/office/drawing/2014/main" id="{016B1626-B1E9-5D4A-90A1-7CDCB670153A}"/>
              </a:ext>
            </a:extLst>
          </p:cNvPr>
          <p:cNvSpPr>
            <a:spLocks noGrp="1"/>
          </p:cNvSpPr>
          <p:nvPr>
            <p:ph idx="1"/>
          </p:nvPr>
        </p:nvSpPr>
        <p:spPr>
          <a:xfrm>
            <a:off x="838200" y="1690688"/>
            <a:ext cx="7181538" cy="4665662"/>
          </a:xfrm>
        </p:spPr>
        <p:txBody>
          <a:bodyPr>
            <a:normAutofit/>
          </a:bodyPr>
          <a:lstStyle/>
          <a:p>
            <a:r>
              <a:rPr lang="es-ES_tradnl" dirty="0"/>
              <a:t>Campus Cartuja </a:t>
            </a:r>
            <a:r>
              <a:rPr lang="es-ES_tradnl" dirty="0" err="1"/>
              <a:t>im</a:t>
            </a:r>
            <a:r>
              <a:rPr lang="es-ES_tradnl" dirty="0"/>
              <a:t> </a:t>
            </a:r>
            <a:r>
              <a:rPr lang="es-ES_tradnl" dirty="0" err="1"/>
              <a:t>Norden</a:t>
            </a:r>
            <a:r>
              <a:rPr lang="es-ES_tradnl" dirty="0"/>
              <a:t> Granadas </a:t>
            </a:r>
          </a:p>
          <a:p>
            <a:r>
              <a:rPr lang="es-ES_tradnl" dirty="0" err="1"/>
              <a:t>Zu</a:t>
            </a:r>
            <a:r>
              <a:rPr lang="es-ES_tradnl" dirty="0"/>
              <a:t> </a:t>
            </a:r>
            <a:r>
              <a:rPr lang="es-ES_tradnl" dirty="0" err="1"/>
              <a:t>Fuß</a:t>
            </a:r>
            <a:r>
              <a:rPr lang="es-ES_tradnl" dirty="0"/>
              <a:t> </a:t>
            </a:r>
            <a:r>
              <a:rPr lang="es-ES_tradnl" dirty="0" err="1"/>
              <a:t>oder</a:t>
            </a:r>
            <a:r>
              <a:rPr lang="es-ES_tradnl" dirty="0"/>
              <a:t> </a:t>
            </a:r>
            <a:r>
              <a:rPr lang="es-ES_tradnl" dirty="0" err="1"/>
              <a:t>mit</a:t>
            </a:r>
            <a:r>
              <a:rPr lang="es-ES_tradnl" dirty="0"/>
              <a:t> </a:t>
            </a:r>
            <a:r>
              <a:rPr lang="es-ES_tradnl" dirty="0" err="1"/>
              <a:t>dem</a:t>
            </a:r>
            <a:r>
              <a:rPr lang="es-ES_tradnl" dirty="0"/>
              <a:t> Bus </a:t>
            </a:r>
            <a:r>
              <a:rPr lang="es-ES_tradnl" dirty="0" err="1"/>
              <a:t>zu</a:t>
            </a:r>
            <a:r>
              <a:rPr lang="es-ES_tradnl" dirty="0"/>
              <a:t> </a:t>
            </a:r>
            <a:r>
              <a:rPr lang="es-ES_tradnl" dirty="0" err="1"/>
              <a:t>erreichen</a:t>
            </a:r>
            <a:r>
              <a:rPr lang="es-ES_tradnl" dirty="0"/>
              <a:t> (</a:t>
            </a:r>
            <a:r>
              <a:rPr lang="es-ES_tradnl" dirty="0" err="1"/>
              <a:t>zu</a:t>
            </a:r>
            <a:r>
              <a:rPr lang="es-ES_tradnl" dirty="0"/>
              <a:t> </a:t>
            </a:r>
            <a:r>
              <a:rPr lang="es-ES_tradnl" dirty="0" err="1"/>
              <a:t>Stoßzeiten</a:t>
            </a:r>
            <a:r>
              <a:rPr lang="es-ES_tradnl" dirty="0"/>
              <a:t> </a:t>
            </a:r>
            <a:r>
              <a:rPr lang="es-ES_tradnl" dirty="0" err="1"/>
              <a:t>sehr</a:t>
            </a:r>
            <a:r>
              <a:rPr lang="es-ES_tradnl" dirty="0"/>
              <a:t> </a:t>
            </a:r>
            <a:r>
              <a:rPr lang="es-ES_tradnl" dirty="0" err="1"/>
              <a:t>voll</a:t>
            </a:r>
            <a:r>
              <a:rPr lang="es-ES_tradnl" dirty="0"/>
              <a:t>!)</a:t>
            </a:r>
          </a:p>
          <a:p>
            <a:r>
              <a:rPr lang="es-ES_tradnl" dirty="0" err="1"/>
              <a:t>Bibliotheken</a:t>
            </a:r>
            <a:r>
              <a:rPr lang="es-ES_tradnl" dirty="0"/>
              <a:t> in der </a:t>
            </a:r>
            <a:r>
              <a:rPr lang="es-ES_tradnl" dirty="0" err="1"/>
              <a:t>ganzen</a:t>
            </a:r>
            <a:r>
              <a:rPr lang="es-ES_tradnl" dirty="0"/>
              <a:t> </a:t>
            </a:r>
            <a:r>
              <a:rPr lang="es-ES_tradnl" dirty="0" err="1"/>
              <a:t>Stadt</a:t>
            </a:r>
            <a:r>
              <a:rPr lang="es-ES_tradnl" dirty="0"/>
              <a:t> </a:t>
            </a:r>
            <a:r>
              <a:rPr lang="es-ES_tradnl" dirty="0" err="1"/>
              <a:t>verteilt</a:t>
            </a:r>
            <a:r>
              <a:rPr lang="es-ES_tradnl" dirty="0"/>
              <a:t> </a:t>
            </a:r>
          </a:p>
          <a:p>
            <a:pPr lvl="1"/>
            <a:r>
              <a:rPr lang="es-ES_tradnl" dirty="0"/>
              <a:t>In der </a:t>
            </a:r>
            <a:r>
              <a:rPr lang="es-ES_tradnl" dirty="0" err="1"/>
              <a:t>Klausurenphase</a:t>
            </a:r>
            <a:r>
              <a:rPr lang="es-ES_tradnl" dirty="0"/>
              <a:t> </a:t>
            </a:r>
            <a:r>
              <a:rPr lang="es-ES_tradnl" dirty="0" err="1"/>
              <a:t>verlängerte</a:t>
            </a:r>
            <a:r>
              <a:rPr lang="es-ES_tradnl" dirty="0"/>
              <a:t> </a:t>
            </a:r>
            <a:r>
              <a:rPr lang="es-ES_tradnl" dirty="0" err="1"/>
              <a:t>Öffnungszeiten</a:t>
            </a:r>
            <a:r>
              <a:rPr lang="es-ES_tradnl" dirty="0"/>
              <a:t> </a:t>
            </a:r>
          </a:p>
          <a:p>
            <a:pPr lvl="1"/>
            <a:r>
              <a:rPr lang="es-ES_tradnl" dirty="0"/>
              <a:t>Espacio V Centenario jeden </a:t>
            </a:r>
            <a:r>
              <a:rPr lang="es-ES_tradnl" dirty="0" err="1"/>
              <a:t>Tag</a:t>
            </a:r>
            <a:r>
              <a:rPr lang="es-ES_tradnl" dirty="0"/>
              <a:t> von </a:t>
            </a:r>
            <a:br>
              <a:rPr lang="es-ES_tradnl" dirty="0"/>
            </a:br>
            <a:r>
              <a:rPr lang="es-ES_tradnl" dirty="0"/>
              <a:t>8:00 bis 6:00 </a:t>
            </a:r>
            <a:r>
              <a:rPr lang="es-ES_tradnl" dirty="0" err="1"/>
              <a:t>geöffnet</a:t>
            </a:r>
            <a:r>
              <a:rPr lang="es-ES_tradnl" dirty="0"/>
              <a:t> </a:t>
            </a:r>
          </a:p>
          <a:p>
            <a:r>
              <a:rPr lang="es-ES_tradnl" dirty="0" err="1"/>
              <a:t>Cafeteria</a:t>
            </a:r>
            <a:r>
              <a:rPr lang="es-ES_tradnl" dirty="0"/>
              <a:t> </a:t>
            </a:r>
            <a:r>
              <a:rPr lang="es-ES_tradnl" dirty="0" err="1"/>
              <a:t>mit</a:t>
            </a:r>
            <a:r>
              <a:rPr lang="es-ES_tradnl" dirty="0"/>
              <a:t> </a:t>
            </a:r>
            <a:r>
              <a:rPr lang="es-ES_tradnl" dirty="0" err="1"/>
              <a:t>wechselndem</a:t>
            </a:r>
            <a:r>
              <a:rPr lang="es-ES_tradnl" dirty="0"/>
              <a:t> </a:t>
            </a:r>
            <a:r>
              <a:rPr lang="es-ES_tradnl" dirty="0" err="1"/>
              <a:t>Menü</a:t>
            </a:r>
            <a:endParaRPr lang="es-ES_tradnl" dirty="0"/>
          </a:p>
        </p:txBody>
      </p:sp>
      <p:sp>
        <p:nvSpPr>
          <p:cNvPr id="4" name="Foliennummernplatzhalter 3">
            <a:extLst>
              <a:ext uri="{FF2B5EF4-FFF2-40B4-BE49-F238E27FC236}">
                <a16:creationId xmlns:a16="http://schemas.microsoft.com/office/drawing/2014/main" id="{0CA62BC0-88DB-8F41-BF0E-02A521AF2BAC}"/>
              </a:ext>
            </a:extLst>
          </p:cNvPr>
          <p:cNvSpPr>
            <a:spLocks noGrp="1"/>
          </p:cNvSpPr>
          <p:nvPr>
            <p:ph type="sldNum" sz="quarter" idx="12"/>
          </p:nvPr>
        </p:nvSpPr>
        <p:spPr/>
        <p:txBody>
          <a:bodyPr/>
          <a:lstStyle/>
          <a:p>
            <a:fld id="{D018CC2D-6472-4D43-9156-E7BCEF4294DF}" type="slidenum">
              <a:rPr lang="es-ES_tradnl" smtClean="0"/>
              <a:t>4</a:t>
            </a:fld>
            <a:endParaRPr lang="es-ES_tradnl"/>
          </a:p>
        </p:txBody>
      </p:sp>
      <p:sp>
        <p:nvSpPr>
          <p:cNvPr id="5" name="Datumsplatzhalter 4">
            <a:extLst>
              <a:ext uri="{FF2B5EF4-FFF2-40B4-BE49-F238E27FC236}">
                <a16:creationId xmlns:a16="http://schemas.microsoft.com/office/drawing/2014/main" id="{410D1D09-CA90-504F-9FF9-B06CEE012B92}"/>
              </a:ext>
            </a:extLst>
          </p:cNvPr>
          <p:cNvSpPr>
            <a:spLocks noGrp="1"/>
          </p:cNvSpPr>
          <p:nvPr>
            <p:ph type="dt" sz="half" idx="10"/>
          </p:nvPr>
        </p:nvSpPr>
        <p:spPr/>
        <p:txBody>
          <a:bodyPr/>
          <a:lstStyle/>
          <a:p>
            <a:fld id="{D3562951-68EF-3D41-8626-69B5EC6E474F}" type="datetime4">
              <a:rPr lang="de-DE" smtClean="0"/>
              <a:t>12. Dezember 2019</a:t>
            </a:fld>
            <a:endParaRPr lang="es-ES_tradnl"/>
          </a:p>
        </p:txBody>
      </p:sp>
      <p:pic>
        <p:nvPicPr>
          <p:cNvPr id="6" name="Grafik 5">
            <a:extLst>
              <a:ext uri="{FF2B5EF4-FFF2-40B4-BE49-F238E27FC236}">
                <a16:creationId xmlns:a16="http://schemas.microsoft.com/office/drawing/2014/main" id="{1192A953-BC61-084C-80DE-3364F0C0DAA1}"/>
              </a:ext>
            </a:extLst>
          </p:cNvPr>
          <p:cNvPicPr>
            <a:picLocks noChangeAspect="1"/>
          </p:cNvPicPr>
          <p:nvPr/>
        </p:nvPicPr>
        <p:blipFill rotWithShape="1">
          <a:blip r:embed="rId3"/>
          <a:srcRect l="21180" t="13562" r="22000" b="11475"/>
          <a:stretch/>
        </p:blipFill>
        <p:spPr>
          <a:xfrm>
            <a:off x="9180226" y="136525"/>
            <a:ext cx="2164830" cy="2018311"/>
          </a:xfrm>
          <a:prstGeom prst="rect">
            <a:avLst/>
          </a:prstGeom>
        </p:spPr>
      </p:pic>
      <p:pic>
        <p:nvPicPr>
          <p:cNvPr id="8" name="Grafik 7">
            <a:extLst>
              <a:ext uri="{FF2B5EF4-FFF2-40B4-BE49-F238E27FC236}">
                <a16:creationId xmlns:a16="http://schemas.microsoft.com/office/drawing/2014/main" id="{3B1F5B0C-78A0-EB44-99E0-03D912C88849}"/>
              </a:ext>
            </a:extLst>
          </p:cNvPr>
          <p:cNvPicPr>
            <a:picLocks noChangeAspect="1"/>
          </p:cNvPicPr>
          <p:nvPr/>
        </p:nvPicPr>
        <p:blipFill rotWithShape="1">
          <a:blip r:embed="rId4"/>
          <a:srcRect l="17439" r="11825" b="11734"/>
          <a:stretch/>
        </p:blipFill>
        <p:spPr>
          <a:xfrm>
            <a:off x="7793635" y="2818024"/>
            <a:ext cx="4077325" cy="3358939"/>
          </a:xfrm>
          <a:prstGeom prst="rect">
            <a:avLst/>
          </a:prstGeom>
          <a:ln>
            <a:solidFill>
              <a:schemeClr val="tx1"/>
            </a:solidFill>
          </a:ln>
        </p:spPr>
      </p:pic>
    </p:spTree>
    <p:extLst>
      <p:ext uri="{BB962C8B-B14F-4D97-AF65-F5344CB8AC3E}">
        <p14:creationId xmlns:p14="http://schemas.microsoft.com/office/powerpoint/2010/main" val="4054278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102452-FDA6-014D-A2FC-2186F1A2EF3C}"/>
              </a:ext>
            </a:extLst>
          </p:cNvPr>
          <p:cNvSpPr>
            <a:spLocks noGrp="1"/>
          </p:cNvSpPr>
          <p:nvPr>
            <p:ph type="title"/>
          </p:nvPr>
        </p:nvSpPr>
        <p:spPr/>
        <p:txBody>
          <a:bodyPr/>
          <a:lstStyle/>
          <a:p>
            <a:r>
              <a:rPr lang="es-ES_tradnl" dirty="0"/>
              <a:t>Die </a:t>
            </a:r>
            <a:r>
              <a:rPr lang="es-ES_tradnl" dirty="0" err="1"/>
              <a:t>ersten</a:t>
            </a:r>
            <a:r>
              <a:rPr lang="es-ES_tradnl" dirty="0"/>
              <a:t> </a:t>
            </a:r>
            <a:r>
              <a:rPr lang="es-ES_tradnl" dirty="0" err="1"/>
              <a:t>Tage</a:t>
            </a:r>
            <a:r>
              <a:rPr lang="es-ES_tradnl" dirty="0"/>
              <a:t> – </a:t>
            </a:r>
            <a:r>
              <a:rPr lang="es-ES_tradnl" dirty="0" err="1"/>
              <a:t>Anreise</a:t>
            </a:r>
            <a:r>
              <a:rPr lang="es-ES_tradnl" dirty="0"/>
              <a:t> </a:t>
            </a:r>
          </a:p>
        </p:txBody>
      </p:sp>
      <p:sp>
        <p:nvSpPr>
          <p:cNvPr id="3" name="Inhaltsplatzhalter 2">
            <a:extLst>
              <a:ext uri="{FF2B5EF4-FFF2-40B4-BE49-F238E27FC236}">
                <a16:creationId xmlns:a16="http://schemas.microsoft.com/office/drawing/2014/main" id="{70CE596C-613A-6046-9069-011C1439E5DC}"/>
              </a:ext>
            </a:extLst>
          </p:cNvPr>
          <p:cNvSpPr>
            <a:spLocks noGrp="1"/>
          </p:cNvSpPr>
          <p:nvPr>
            <p:ph idx="1"/>
          </p:nvPr>
        </p:nvSpPr>
        <p:spPr>
          <a:xfrm>
            <a:off x="838200" y="1571626"/>
            <a:ext cx="10515600" cy="4548340"/>
          </a:xfrm>
        </p:spPr>
        <p:txBody>
          <a:bodyPr>
            <a:normAutofit/>
          </a:bodyPr>
          <a:lstStyle/>
          <a:p>
            <a:pPr>
              <a:lnSpc>
                <a:spcPct val="100000"/>
              </a:lnSpc>
            </a:pPr>
            <a:r>
              <a:rPr lang="es-ES_tradnl" dirty="0"/>
              <a:t>Es </a:t>
            </a:r>
            <a:r>
              <a:rPr lang="es-ES_tradnl" dirty="0" err="1"/>
              <a:t>gibt</a:t>
            </a:r>
            <a:r>
              <a:rPr lang="es-ES_tradnl" dirty="0"/>
              <a:t> </a:t>
            </a:r>
            <a:r>
              <a:rPr lang="es-ES_tradnl" dirty="0" err="1"/>
              <a:t>prinzipiell</a:t>
            </a:r>
            <a:r>
              <a:rPr lang="es-ES_tradnl" dirty="0"/>
              <a:t> </a:t>
            </a:r>
            <a:r>
              <a:rPr lang="es-ES_tradnl" dirty="0" err="1"/>
              <a:t>keine</a:t>
            </a:r>
            <a:r>
              <a:rPr lang="es-ES_tradnl" dirty="0"/>
              <a:t> </a:t>
            </a:r>
            <a:r>
              <a:rPr lang="es-ES_tradnl" dirty="0" err="1"/>
              <a:t>Direktflüge</a:t>
            </a:r>
            <a:r>
              <a:rPr lang="es-ES_tradnl" dirty="0"/>
              <a:t> von </a:t>
            </a:r>
            <a:r>
              <a:rPr lang="es-ES_tradnl" dirty="0" err="1"/>
              <a:t>Deutschland</a:t>
            </a:r>
            <a:r>
              <a:rPr lang="es-ES_tradnl" dirty="0"/>
              <a:t> </a:t>
            </a:r>
            <a:r>
              <a:rPr lang="es-ES_tradnl" dirty="0" err="1"/>
              <a:t>nach</a:t>
            </a:r>
            <a:r>
              <a:rPr lang="es-ES_tradnl" dirty="0"/>
              <a:t> Granada, die </a:t>
            </a:r>
            <a:r>
              <a:rPr lang="es-ES_tradnl" dirty="0" err="1"/>
              <a:t>gängisten</a:t>
            </a:r>
            <a:r>
              <a:rPr lang="es-ES_tradnl" dirty="0"/>
              <a:t> </a:t>
            </a:r>
            <a:r>
              <a:rPr lang="es-ES_tradnl" dirty="0" err="1"/>
              <a:t>Optionen</a:t>
            </a:r>
            <a:r>
              <a:rPr lang="es-ES_tradnl" dirty="0"/>
              <a:t> </a:t>
            </a:r>
            <a:r>
              <a:rPr lang="es-ES_tradnl" dirty="0" err="1"/>
              <a:t>zur</a:t>
            </a:r>
            <a:r>
              <a:rPr lang="es-ES_tradnl" dirty="0"/>
              <a:t> </a:t>
            </a:r>
            <a:r>
              <a:rPr lang="es-ES_tradnl" dirty="0" err="1"/>
              <a:t>Anreise</a:t>
            </a:r>
            <a:r>
              <a:rPr lang="es-ES_tradnl" dirty="0"/>
              <a:t> </a:t>
            </a:r>
            <a:r>
              <a:rPr lang="es-ES_tradnl" dirty="0" err="1"/>
              <a:t>sind</a:t>
            </a:r>
            <a:r>
              <a:rPr lang="es-ES_tradnl" dirty="0"/>
              <a:t>: </a:t>
            </a:r>
          </a:p>
          <a:p>
            <a:pPr lvl="1">
              <a:lnSpc>
                <a:spcPct val="100000"/>
              </a:lnSpc>
            </a:pPr>
            <a:r>
              <a:rPr lang="es-ES_tradnl" dirty="0" err="1"/>
              <a:t>Direktflug</a:t>
            </a:r>
            <a:r>
              <a:rPr lang="es-ES_tradnl" dirty="0"/>
              <a:t> </a:t>
            </a:r>
            <a:r>
              <a:rPr lang="es-ES_tradnl" dirty="0" err="1"/>
              <a:t>nach</a:t>
            </a:r>
            <a:r>
              <a:rPr lang="es-ES_tradnl" dirty="0"/>
              <a:t> Málaga </a:t>
            </a:r>
            <a:br>
              <a:rPr lang="es-ES_tradnl" dirty="0"/>
            </a:br>
            <a:r>
              <a:rPr lang="es-ES_tradnl" dirty="0" err="1"/>
              <a:t>und</a:t>
            </a:r>
            <a:r>
              <a:rPr lang="es-ES_tradnl" dirty="0"/>
              <a:t> </a:t>
            </a:r>
            <a:r>
              <a:rPr lang="es-ES_tradnl" dirty="0" err="1"/>
              <a:t>mit</a:t>
            </a:r>
            <a:r>
              <a:rPr lang="es-ES_tradnl" dirty="0"/>
              <a:t> </a:t>
            </a:r>
            <a:r>
              <a:rPr lang="es-ES_tradnl" dirty="0" err="1"/>
              <a:t>einem</a:t>
            </a:r>
            <a:r>
              <a:rPr lang="es-ES_tradnl" dirty="0"/>
              <a:t> ALSA Bus </a:t>
            </a:r>
            <a:r>
              <a:rPr lang="es-ES_tradnl" dirty="0" err="1"/>
              <a:t>nach</a:t>
            </a:r>
            <a:r>
              <a:rPr lang="es-ES_tradnl" dirty="0"/>
              <a:t> </a:t>
            </a:r>
            <a:br>
              <a:rPr lang="es-ES_tradnl" dirty="0"/>
            </a:br>
            <a:r>
              <a:rPr lang="es-ES_tradnl" dirty="0"/>
              <a:t>Granada (</a:t>
            </a:r>
            <a:r>
              <a:rPr lang="es-ES_tradnl" dirty="0" err="1"/>
              <a:t>ca</a:t>
            </a:r>
            <a:r>
              <a:rPr lang="es-ES_tradnl" dirty="0"/>
              <a:t>. </a:t>
            </a:r>
            <a:r>
              <a:rPr lang="es-ES_tradnl" dirty="0" err="1"/>
              <a:t>zwischen</a:t>
            </a:r>
            <a:r>
              <a:rPr lang="es-ES_tradnl" dirty="0"/>
              <a:t> </a:t>
            </a:r>
            <a:br>
              <a:rPr lang="es-ES_tradnl" dirty="0"/>
            </a:br>
            <a:r>
              <a:rPr lang="es-ES_tradnl" dirty="0"/>
              <a:t>8€ </a:t>
            </a:r>
            <a:r>
              <a:rPr lang="es-ES_tradnl" dirty="0" err="1"/>
              <a:t>und</a:t>
            </a:r>
            <a:r>
              <a:rPr lang="es-ES_tradnl" dirty="0"/>
              <a:t> 15€)</a:t>
            </a:r>
          </a:p>
          <a:p>
            <a:pPr lvl="1">
              <a:lnSpc>
                <a:spcPct val="100000"/>
              </a:lnSpc>
            </a:pPr>
            <a:r>
              <a:rPr lang="es-ES_tradnl" dirty="0" err="1"/>
              <a:t>Flug</a:t>
            </a:r>
            <a:r>
              <a:rPr lang="es-ES_tradnl" dirty="0"/>
              <a:t> </a:t>
            </a:r>
            <a:r>
              <a:rPr lang="es-ES_tradnl" dirty="0" err="1"/>
              <a:t>mit</a:t>
            </a:r>
            <a:r>
              <a:rPr lang="es-ES_tradnl" dirty="0"/>
              <a:t> </a:t>
            </a:r>
            <a:r>
              <a:rPr lang="es-ES_tradnl" dirty="0" err="1"/>
              <a:t>Zwischenstopp</a:t>
            </a:r>
            <a:r>
              <a:rPr lang="es-ES_tradnl" dirty="0"/>
              <a:t> in </a:t>
            </a:r>
            <a:br>
              <a:rPr lang="es-ES_tradnl" dirty="0"/>
            </a:br>
            <a:r>
              <a:rPr lang="es-ES_tradnl" dirty="0" err="1"/>
              <a:t>Spanien</a:t>
            </a:r>
            <a:r>
              <a:rPr lang="es-ES_tradnl" dirty="0"/>
              <a:t> </a:t>
            </a:r>
            <a:br>
              <a:rPr lang="es-ES_tradnl" dirty="0"/>
            </a:br>
            <a:r>
              <a:rPr lang="es-ES_tradnl" dirty="0"/>
              <a:t>(</a:t>
            </a:r>
            <a:r>
              <a:rPr lang="es-ES_tradnl" dirty="0" err="1"/>
              <a:t>z.B</a:t>
            </a:r>
            <a:r>
              <a:rPr lang="es-ES_tradnl" dirty="0"/>
              <a:t>. Frankfurt – Madrid </a:t>
            </a:r>
            <a:br>
              <a:rPr lang="es-ES_tradnl" dirty="0"/>
            </a:br>
            <a:r>
              <a:rPr lang="es-ES_tradnl" dirty="0"/>
              <a:t>– Granada) </a:t>
            </a:r>
          </a:p>
        </p:txBody>
      </p:sp>
      <p:sp>
        <p:nvSpPr>
          <p:cNvPr id="4" name="Datumsplatzhalter 3">
            <a:extLst>
              <a:ext uri="{FF2B5EF4-FFF2-40B4-BE49-F238E27FC236}">
                <a16:creationId xmlns:a16="http://schemas.microsoft.com/office/drawing/2014/main" id="{A91DAAC3-B31C-EB4D-BB04-9F49E88135D1}"/>
              </a:ext>
            </a:extLst>
          </p:cNvPr>
          <p:cNvSpPr>
            <a:spLocks noGrp="1"/>
          </p:cNvSpPr>
          <p:nvPr>
            <p:ph type="dt" sz="half" idx="10"/>
          </p:nvPr>
        </p:nvSpPr>
        <p:spPr/>
        <p:txBody>
          <a:bodyPr/>
          <a:lstStyle/>
          <a:p>
            <a:fld id="{53201926-F2D5-B74B-B39D-F49D17B91605}" type="datetime4">
              <a:rPr lang="de-DE" smtClean="0"/>
              <a:t>12. Dezember 2019</a:t>
            </a:fld>
            <a:endParaRPr lang="es-ES_tradnl"/>
          </a:p>
        </p:txBody>
      </p:sp>
      <p:sp>
        <p:nvSpPr>
          <p:cNvPr id="5" name="Foliennummernplatzhalter 4">
            <a:extLst>
              <a:ext uri="{FF2B5EF4-FFF2-40B4-BE49-F238E27FC236}">
                <a16:creationId xmlns:a16="http://schemas.microsoft.com/office/drawing/2014/main" id="{8B1D6761-B198-4845-8C6E-B56FB6516D83}"/>
              </a:ext>
            </a:extLst>
          </p:cNvPr>
          <p:cNvSpPr>
            <a:spLocks noGrp="1"/>
          </p:cNvSpPr>
          <p:nvPr>
            <p:ph type="sldNum" sz="quarter" idx="12"/>
          </p:nvPr>
        </p:nvSpPr>
        <p:spPr/>
        <p:txBody>
          <a:bodyPr/>
          <a:lstStyle/>
          <a:p>
            <a:fld id="{D018CC2D-6472-4D43-9156-E7BCEF4294DF}" type="slidenum">
              <a:rPr lang="es-ES_tradnl" smtClean="0"/>
              <a:t>5</a:t>
            </a:fld>
            <a:endParaRPr lang="es-ES_tradnl"/>
          </a:p>
        </p:txBody>
      </p:sp>
      <p:pic>
        <p:nvPicPr>
          <p:cNvPr id="8" name="Grafik 7" descr="Ein Bild, das Text, Karte enthält.&#10;&#10;Automatisch generierte Beschreibung">
            <a:extLst>
              <a:ext uri="{FF2B5EF4-FFF2-40B4-BE49-F238E27FC236}">
                <a16:creationId xmlns:a16="http://schemas.microsoft.com/office/drawing/2014/main" id="{2165B464-BB48-7F4C-AA18-FDF800782ECD}"/>
              </a:ext>
            </a:extLst>
          </p:cNvPr>
          <p:cNvPicPr>
            <a:picLocks noChangeAspect="1"/>
          </p:cNvPicPr>
          <p:nvPr/>
        </p:nvPicPr>
        <p:blipFill rotWithShape="1">
          <a:blip r:embed="rId3"/>
          <a:srcRect l="8593" t="1774" r="18750" b="2778"/>
          <a:stretch/>
        </p:blipFill>
        <p:spPr>
          <a:xfrm>
            <a:off x="6387097" y="3075857"/>
            <a:ext cx="4966703" cy="3044109"/>
          </a:xfrm>
          <a:prstGeom prst="rect">
            <a:avLst/>
          </a:prstGeom>
          <a:ln>
            <a:solidFill>
              <a:schemeClr val="tx1"/>
            </a:solidFill>
          </a:ln>
        </p:spPr>
      </p:pic>
    </p:spTree>
    <p:extLst>
      <p:ext uri="{BB962C8B-B14F-4D97-AF65-F5344CB8AC3E}">
        <p14:creationId xmlns:p14="http://schemas.microsoft.com/office/powerpoint/2010/main" val="2365670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231C0B-0F50-3845-843C-A98DFF20B794}"/>
              </a:ext>
            </a:extLst>
          </p:cNvPr>
          <p:cNvSpPr>
            <a:spLocks noGrp="1"/>
          </p:cNvSpPr>
          <p:nvPr>
            <p:ph type="title"/>
          </p:nvPr>
        </p:nvSpPr>
        <p:spPr/>
        <p:txBody>
          <a:bodyPr/>
          <a:lstStyle/>
          <a:p>
            <a:r>
              <a:rPr lang="es-ES_tradnl" dirty="0"/>
              <a:t>Die </a:t>
            </a:r>
            <a:r>
              <a:rPr lang="es-ES_tradnl" dirty="0" err="1"/>
              <a:t>ersten</a:t>
            </a:r>
            <a:r>
              <a:rPr lang="es-ES_tradnl" dirty="0"/>
              <a:t> </a:t>
            </a:r>
            <a:r>
              <a:rPr lang="es-ES_tradnl" dirty="0" err="1"/>
              <a:t>Tage</a:t>
            </a:r>
            <a:endParaRPr lang="es-ES_tradnl" dirty="0"/>
          </a:p>
        </p:txBody>
      </p:sp>
      <p:sp>
        <p:nvSpPr>
          <p:cNvPr id="3" name="Inhaltsplatzhalter 2">
            <a:extLst>
              <a:ext uri="{FF2B5EF4-FFF2-40B4-BE49-F238E27FC236}">
                <a16:creationId xmlns:a16="http://schemas.microsoft.com/office/drawing/2014/main" id="{D1B6B690-9FBC-D246-9224-E3BCA0C100DA}"/>
              </a:ext>
            </a:extLst>
          </p:cNvPr>
          <p:cNvSpPr>
            <a:spLocks noGrp="1"/>
          </p:cNvSpPr>
          <p:nvPr>
            <p:ph idx="1"/>
          </p:nvPr>
        </p:nvSpPr>
        <p:spPr>
          <a:xfrm>
            <a:off x="838200" y="1825625"/>
            <a:ext cx="8680554" cy="4351338"/>
          </a:xfrm>
        </p:spPr>
        <p:txBody>
          <a:bodyPr/>
          <a:lstStyle/>
          <a:p>
            <a:r>
              <a:rPr lang="de-DE" dirty="0"/>
              <a:t>Diverse Veranstaltungen sowohl von der </a:t>
            </a:r>
            <a:br>
              <a:rPr lang="de-DE" dirty="0"/>
            </a:br>
            <a:r>
              <a:rPr lang="de-DE" dirty="0"/>
              <a:t>UGR als auch von Erasmus-Organisationen</a:t>
            </a:r>
          </a:p>
          <a:p>
            <a:pPr lvl="1"/>
            <a:r>
              <a:rPr lang="de-DE" dirty="0"/>
              <a:t>Sightseeing-Touren</a:t>
            </a:r>
          </a:p>
          <a:p>
            <a:pPr lvl="1"/>
            <a:r>
              <a:rPr lang="de-DE" dirty="0"/>
              <a:t>Info-Veranstaltungen </a:t>
            </a:r>
          </a:p>
          <a:p>
            <a:pPr lvl="1"/>
            <a:r>
              <a:rPr lang="de-DE" dirty="0"/>
              <a:t>Partys  </a:t>
            </a:r>
          </a:p>
          <a:p>
            <a:r>
              <a:rPr lang="de-DE" dirty="0"/>
              <a:t>Außerdem werden Reisen in Städte rund um Granada aber auch etwas weiter (z.B. Lissabon oder Marokko) angeboten </a:t>
            </a:r>
          </a:p>
          <a:p>
            <a:r>
              <a:rPr lang="de-DE" dirty="0"/>
              <a:t>Vergünstigungen z.B. bei </a:t>
            </a:r>
            <a:r>
              <a:rPr lang="de-DE" dirty="0" err="1"/>
              <a:t>Ryanair</a:t>
            </a:r>
            <a:r>
              <a:rPr lang="de-DE" dirty="0"/>
              <a:t>, ALSA Bus </a:t>
            </a:r>
            <a:r>
              <a:rPr lang="de-DE" dirty="0" err="1"/>
              <a:t>u.ä.</a:t>
            </a:r>
            <a:r>
              <a:rPr lang="de-DE" dirty="0"/>
              <a:t> mit der ESN </a:t>
            </a:r>
            <a:r>
              <a:rPr lang="de-DE" dirty="0" err="1"/>
              <a:t>StudentCard</a:t>
            </a:r>
            <a:r>
              <a:rPr lang="de-DE" dirty="0"/>
              <a:t> </a:t>
            </a:r>
          </a:p>
          <a:p>
            <a:pPr lvl="1"/>
            <a:endParaRPr lang="es-ES_tradnl" dirty="0"/>
          </a:p>
        </p:txBody>
      </p:sp>
      <p:sp>
        <p:nvSpPr>
          <p:cNvPr id="4" name="Foliennummernplatzhalter 3">
            <a:extLst>
              <a:ext uri="{FF2B5EF4-FFF2-40B4-BE49-F238E27FC236}">
                <a16:creationId xmlns:a16="http://schemas.microsoft.com/office/drawing/2014/main" id="{8D98BB00-797A-C943-AC1B-4558CB099043}"/>
              </a:ext>
            </a:extLst>
          </p:cNvPr>
          <p:cNvSpPr>
            <a:spLocks noGrp="1"/>
          </p:cNvSpPr>
          <p:nvPr>
            <p:ph type="sldNum" sz="quarter" idx="12"/>
          </p:nvPr>
        </p:nvSpPr>
        <p:spPr/>
        <p:txBody>
          <a:bodyPr/>
          <a:lstStyle/>
          <a:p>
            <a:fld id="{D018CC2D-6472-4D43-9156-E7BCEF4294DF}" type="slidenum">
              <a:rPr lang="es-ES_tradnl" smtClean="0"/>
              <a:t>6</a:t>
            </a:fld>
            <a:endParaRPr lang="es-ES_tradnl"/>
          </a:p>
        </p:txBody>
      </p:sp>
      <p:sp>
        <p:nvSpPr>
          <p:cNvPr id="5" name="Datumsplatzhalter 4">
            <a:extLst>
              <a:ext uri="{FF2B5EF4-FFF2-40B4-BE49-F238E27FC236}">
                <a16:creationId xmlns:a16="http://schemas.microsoft.com/office/drawing/2014/main" id="{4424AE10-2EA1-344E-A73B-6BB1F680BF10}"/>
              </a:ext>
            </a:extLst>
          </p:cNvPr>
          <p:cNvSpPr>
            <a:spLocks noGrp="1"/>
          </p:cNvSpPr>
          <p:nvPr>
            <p:ph type="dt" sz="half" idx="10"/>
          </p:nvPr>
        </p:nvSpPr>
        <p:spPr/>
        <p:txBody>
          <a:bodyPr/>
          <a:lstStyle/>
          <a:p>
            <a:fld id="{7ED535F5-13F8-344F-952A-B38B568A93B3}" type="datetime4">
              <a:rPr lang="de-DE" smtClean="0"/>
              <a:t>12. Dezember 2019</a:t>
            </a:fld>
            <a:endParaRPr lang="es-ES_tradnl"/>
          </a:p>
        </p:txBody>
      </p:sp>
      <p:pic>
        <p:nvPicPr>
          <p:cNvPr id="6" name="Grafik 5">
            <a:extLst>
              <a:ext uri="{FF2B5EF4-FFF2-40B4-BE49-F238E27FC236}">
                <a16:creationId xmlns:a16="http://schemas.microsoft.com/office/drawing/2014/main" id="{F1D38296-1EDB-A14A-BB1E-0834E65304FE}"/>
              </a:ext>
            </a:extLst>
          </p:cNvPr>
          <p:cNvPicPr>
            <a:picLocks noChangeAspect="1"/>
          </p:cNvPicPr>
          <p:nvPr/>
        </p:nvPicPr>
        <p:blipFill>
          <a:blip r:embed="rId3"/>
          <a:stretch>
            <a:fillRect/>
          </a:stretch>
        </p:blipFill>
        <p:spPr>
          <a:xfrm>
            <a:off x="7061200" y="365125"/>
            <a:ext cx="2565400" cy="787400"/>
          </a:xfrm>
          <a:prstGeom prst="rect">
            <a:avLst/>
          </a:prstGeom>
        </p:spPr>
      </p:pic>
      <p:pic>
        <p:nvPicPr>
          <p:cNvPr id="7" name="Grafik 6">
            <a:extLst>
              <a:ext uri="{FF2B5EF4-FFF2-40B4-BE49-F238E27FC236}">
                <a16:creationId xmlns:a16="http://schemas.microsoft.com/office/drawing/2014/main" id="{334E013E-46D5-4543-9C28-FEC27611C157}"/>
              </a:ext>
            </a:extLst>
          </p:cNvPr>
          <p:cNvPicPr>
            <a:picLocks noChangeAspect="1"/>
          </p:cNvPicPr>
          <p:nvPr/>
        </p:nvPicPr>
        <p:blipFill>
          <a:blip r:embed="rId4"/>
          <a:stretch>
            <a:fillRect/>
          </a:stretch>
        </p:blipFill>
        <p:spPr>
          <a:xfrm>
            <a:off x="10174157" y="153988"/>
            <a:ext cx="1727200" cy="1727200"/>
          </a:xfrm>
          <a:prstGeom prst="rect">
            <a:avLst/>
          </a:prstGeom>
        </p:spPr>
      </p:pic>
      <p:pic>
        <p:nvPicPr>
          <p:cNvPr id="8" name="Grafik 7">
            <a:extLst>
              <a:ext uri="{FF2B5EF4-FFF2-40B4-BE49-F238E27FC236}">
                <a16:creationId xmlns:a16="http://schemas.microsoft.com/office/drawing/2014/main" id="{724FF95B-8EE2-0043-874B-FBA7133ABC97}"/>
              </a:ext>
            </a:extLst>
          </p:cNvPr>
          <p:cNvPicPr>
            <a:picLocks noChangeAspect="1"/>
          </p:cNvPicPr>
          <p:nvPr/>
        </p:nvPicPr>
        <p:blipFill>
          <a:blip r:embed="rId5"/>
          <a:stretch>
            <a:fillRect/>
          </a:stretch>
        </p:blipFill>
        <p:spPr>
          <a:xfrm>
            <a:off x="8712200" y="1273175"/>
            <a:ext cx="1270000" cy="1104900"/>
          </a:xfrm>
          <a:prstGeom prst="rect">
            <a:avLst/>
          </a:prstGeom>
        </p:spPr>
      </p:pic>
    </p:spTree>
    <p:extLst>
      <p:ext uri="{BB962C8B-B14F-4D97-AF65-F5344CB8AC3E}">
        <p14:creationId xmlns:p14="http://schemas.microsoft.com/office/powerpoint/2010/main" val="2658150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B2103E-63CF-894B-9D35-1F3C92D3BFD3}"/>
              </a:ext>
            </a:extLst>
          </p:cNvPr>
          <p:cNvSpPr>
            <a:spLocks noGrp="1"/>
          </p:cNvSpPr>
          <p:nvPr>
            <p:ph type="title"/>
          </p:nvPr>
        </p:nvSpPr>
        <p:spPr/>
        <p:txBody>
          <a:bodyPr/>
          <a:lstStyle/>
          <a:p>
            <a:r>
              <a:rPr lang="es-ES_tradnl" dirty="0"/>
              <a:t>Das </a:t>
            </a:r>
            <a:r>
              <a:rPr lang="es-ES_tradnl" dirty="0" err="1"/>
              <a:t>Studium</a:t>
            </a:r>
            <a:r>
              <a:rPr lang="es-ES_tradnl" dirty="0"/>
              <a:t> - </a:t>
            </a:r>
            <a:r>
              <a:rPr lang="es-ES_tradnl" dirty="0" err="1"/>
              <a:t>Kurse</a:t>
            </a:r>
            <a:endParaRPr lang="es-ES_tradnl" dirty="0"/>
          </a:p>
        </p:txBody>
      </p:sp>
      <p:graphicFrame>
        <p:nvGraphicFramePr>
          <p:cNvPr id="6" name="Inhaltsplatzhalter 5">
            <a:extLst>
              <a:ext uri="{FF2B5EF4-FFF2-40B4-BE49-F238E27FC236}">
                <a16:creationId xmlns:a16="http://schemas.microsoft.com/office/drawing/2014/main" id="{4D980643-7718-534E-B260-597A954FF530}"/>
              </a:ext>
            </a:extLst>
          </p:cNvPr>
          <p:cNvGraphicFramePr>
            <a:graphicFrameLocks noGrp="1"/>
          </p:cNvGraphicFramePr>
          <p:nvPr>
            <p:ph idx="1"/>
            <p:extLst>
              <p:ext uri="{D42A27DB-BD31-4B8C-83A1-F6EECF244321}">
                <p14:modId xmlns:p14="http://schemas.microsoft.com/office/powerpoint/2010/main" val="3949473008"/>
              </p:ext>
            </p:extLst>
          </p:nvPr>
        </p:nvGraphicFramePr>
        <p:xfrm>
          <a:off x="838199" y="1690688"/>
          <a:ext cx="10515599" cy="2595880"/>
        </p:xfrm>
        <a:graphic>
          <a:graphicData uri="http://schemas.openxmlformats.org/drawingml/2006/table">
            <a:tbl>
              <a:tblPr firstRow="1" bandRow="1">
                <a:tableStyleId>{5940675A-B579-460E-94D1-54222C63F5DA}</a:tableStyleId>
              </a:tblPr>
              <a:tblGrid>
                <a:gridCol w="647701">
                  <a:extLst>
                    <a:ext uri="{9D8B030D-6E8A-4147-A177-3AD203B41FA5}">
                      <a16:colId xmlns:a16="http://schemas.microsoft.com/office/drawing/2014/main" val="2844019827"/>
                    </a:ext>
                  </a:extLst>
                </a:gridCol>
                <a:gridCol w="5638800">
                  <a:extLst>
                    <a:ext uri="{9D8B030D-6E8A-4147-A177-3AD203B41FA5}">
                      <a16:colId xmlns:a16="http://schemas.microsoft.com/office/drawing/2014/main" val="751167052"/>
                    </a:ext>
                  </a:extLst>
                </a:gridCol>
                <a:gridCol w="4229098">
                  <a:extLst>
                    <a:ext uri="{9D8B030D-6E8A-4147-A177-3AD203B41FA5}">
                      <a16:colId xmlns:a16="http://schemas.microsoft.com/office/drawing/2014/main" val="645089701"/>
                    </a:ext>
                  </a:extLst>
                </a:gridCol>
              </a:tblGrid>
              <a:tr h="370840">
                <a:tc>
                  <a:txBody>
                    <a:bodyPr/>
                    <a:lstStyle/>
                    <a:p>
                      <a:r>
                        <a:rPr lang="es-ES_tradnl" dirty="0"/>
                        <a:t>Año</a:t>
                      </a:r>
                    </a:p>
                  </a:txBody>
                  <a:tcPr>
                    <a:solidFill>
                      <a:schemeClr val="bg2">
                        <a:lumMod val="90000"/>
                      </a:schemeClr>
                    </a:solidFill>
                  </a:tcPr>
                </a:tc>
                <a:tc>
                  <a:txBody>
                    <a:bodyPr/>
                    <a:lstStyle/>
                    <a:p>
                      <a:r>
                        <a:rPr lang="es-ES_tradnl" dirty="0"/>
                        <a:t>Primer Semestre (WS)</a:t>
                      </a:r>
                    </a:p>
                  </a:txBody>
                  <a:tcPr>
                    <a:solidFill>
                      <a:schemeClr val="bg2">
                        <a:lumMod val="90000"/>
                      </a:schemeClr>
                    </a:solidFill>
                  </a:tcPr>
                </a:tc>
                <a:tc>
                  <a:txBody>
                    <a:bodyPr/>
                    <a:lstStyle/>
                    <a:p>
                      <a:r>
                        <a:rPr lang="es-ES_tradnl" dirty="0"/>
                        <a:t>Segundo Semestre (SS)</a:t>
                      </a:r>
                    </a:p>
                  </a:txBody>
                  <a:tcPr>
                    <a:solidFill>
                      <a:schemeClr val="bg2">
                        <a:lumMod val="90000"/>
                      </a:schemeClr>
                    </a:solidFill>
                  </a:tcPr>
                </a:tc>
                <a:extLst>
                  <a:ext uri="{0D108BD9-81ED-4DB2-BD59-A6C34878D82A}">
                    <a16:rowId xmlns:a16="http://schemas.microsoft.com/office/drawing/2014/main" val="2734154144"/>
                  </a:ext>
                </a:extLst>
              </a:tr>
              <a:tr h="370840">
                <a:tc>
                  <a:txBody>
                    <a:bodyPr/>
                    <a:lstStyle/>
                    <a:p>
                      <a:pPr algn="ctr"/>
                      <a:r>
                        <a:rPr lang="es-ES_tradnl" dirty="0"/>
                        <a:t>1</a:t>
                      </a:r>
                    </a:p>
                  </a:txBody>
                  <a:tcPr anchor="ctr">
                    <a:lnB w="28575" cap="flat" cmpd="sng" algn="ctr">
                      <a:solidFill>
                        <a:schemeClr val="tx1"/>
                      </a:solidFill>
                      <a:prstDash val="solid"/>
                      <a:round/>
                      <a:headEnd type="none" w="med" len="med"/>
                      <a:tailEnd type="none" w="med" len="med"/>
                    </a:lnB>
                  </a:tcPr>
                </a:tc>
                <a:tc>
                  <a:txBody>
                    <a:bodyPr/>
                    <a:lstStyle/>
                    <a:p>
                      <a:r>
                        <a:rPr lang="es-ES_tradnl" dirty="0"/>
                        <a:t>Fundamentos de dirección y administración de empresas</a:t>
                      </a:r>
                    </a:p>
                  </a:txBody>
                  <a:tcPr>
                    <a:lnB w="28575" cap="flat" cmpd="sng" algn="ctr">
                      <a:solidFill>
                        <a:schemeClr val="tx1"/>
                      </a:solidFill>
                      <a:prstDash val="solid"/>
                      <a:round/>
                      <a:headEnd type="none" w="med" len="med"/>
                      <a:tailEnd type="none" w="med" len="med"/>
                    </a:lnB>
                  </a:tcPr>
                </a:tc>
                <a:tc>
                  <a:txBody>
                    <a:bodyPr/>
                    <a:lstStyle/>
                    <a:p>
                      <a:r>
                        <a:rPr lang="es-ES_tradnl" dirty="0"/>
                        <a:t>Economía española y mundial</a:t>
                      </a:r>
                    </a:p>
                  </a:txBody>
                  <a:tcP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9358595"/>
                  </a:ext>
                </a:extLst>
              </a:tr>
              <a:tr h="370840">
                <a:tc rowSpan="2">
                  <a:txBody>
                    <a:bodyPr/>
                    <a:lstStyle/>
                    <a:p>
                      <a:pPr algn="ctr"/>
                      <a:r>
                        <a:rPr lang="es-ES_tradnl" dirty="0"/>
                        <a:t>2</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s-ES_tradnl" dirty="0"/>
                        <a:t>Dirección financiera I</a:t>
                      </a:r>
                    </a:p>
                  </a:txBody>
                  <a:tcPr>
                    <a:lnT w="28575" cap="flat" cmpd="sng" algn="ctr">
                      <a:solidFill>
                        <a:schemeClr val="tx1"/>
                      </a:solidFill>
                      <a:prstDash val="solid"/>
                      <a:round/>
                      <a:headEnd type="none" w="med" len="med"/>
                      <a:tailEnd type="none" w="med" len="med"/>
                    </a:lnT>
                  </a:tcPr>
                </a:tc>
                <a:tc rowSpan="2">
                  <a:txBody>
                    <a:bodyPr/>
                    <a:lstStyle/>
                    <a:p>
                      <a:pPr algn="l"/>
                      <a:r>
                        <a:rPr lang="es-ES_tradnl" dirty="0"/>
                        <a:t>Dirección financiera II</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0490600"/>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dirty="0"/>
                        <a:t>Derecho mercantil</a:t>
                      </a:r>
                    </a:p>
                  </a:txBody>
                  <a:tcPr>
                    <a:lnB w="28575" cap="flat" cmpd="sng" algn="ctr">
                      <a:solidFill>
                        <a:schemeClr val="tx1"/>
                      </a:solidFill>
                      <a:prstDash val="solid"/>
                      <a:round/>
                      <a:headEnd type="none" w="med" len="med"/>
                      <a:tailEnd type="none" w="med" len="med"/>
                    </a:lnB>
                  </a:tcPr>
                </a:tc>
                <a:tc vMerge="1">
                  <a:txBody>
                    <a:bodyPr/>
                    <a:lstStyle/>
                    <a:p>
                      <a:endParaRPr lang="es-ES_tradnl" dirty="0"/>
                    </a:p>
                  </a:txBody>
                  <a:tcPr/>
                </a:tc>
                <a:extLst>
                  <a:ext uri="{0D108BD9-81ED-4DB2-BD59-A6C34878D82A}">
                    <a16:rowId xmlns:a16="http://schemas.microsoft.com/office/drawing/2014/main" val="4045554455"/>
                  </a:ext>
                </a:extLst>
              </a:tr>
              <a:tr h="370840">
                <a:tc rowSpan="3">
                  <a:txBody>
                    <a:bodyPr/>
                    <a:lstStyle/>
                    <a:p>
                      <a:pPr algn="ctr"/>
                      <a:r>
                        <a:rPr lang="es-ES_tradnl" dirty="0"/>
                        <a:t>3</a:t>
                      </a:r>
                    </a:p>
                  </a:txBody>
                  <a:tcPr anchor="ctr">
                    <a:lnT w="28575" cap="flat" cmpd="sng" algn="ctr">
                      <a:solidFill>
                        <a:schemeClr val="tx1"/>
                      </a:solidFill>
                      <a:prstDash val="solid"/>
                      <a:round/>
                      <a:headEnd type="none" w="med" len="med"/>
                      <a:tailEnd type="none" w="med" len="med"/>
                    </a:lnT>
                  </a:tcPr>
                </a:tc>
                <a:tc>
                  <a:txBody>
                    <a:bodyPr/>
                    <a:lstStyle/>
                    <a:p>
                      <a:r>
                        <a:rPr lang="es-ES_tradnl" dirty="0"/>
                        <a:t>Instrumentos y mercados financieros</a:t>
                      </a:r>
                    </a:p>
                  </a:txBody>
                  <a:tcPr>
                    <a:lnT w="28575"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dirty="0"/>
                        <a:t>Productos financieros y bancarios </a:t>
                      </a:r>
                    </a:p>
                  </a:txBody>
                  <a:tcP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05122915"/>
                  </a:ext>
                </a:extLst>
              </a:tr>
              <a:tr h="370840">
                <a:tc vMerge="1">
                  <a:txBody>
                    <a:bodyPr/>
                    <a:lstStyle/>
                    <a:p>
                      <a:endParaRPr lang="es-ES_tradnl" dirty="0"/>
                    </a:p>
                  </a:txBody>
                  <a:tcPr/>
                </a:tc>
                <a:tc rowSpan="2">
                  <a:txBody>
                    <a:bodyPr/>
                    <a:lstStyle/>
                    <a:p>
                      <a:pPr algn="l"/>
                      <a:r>
                        <a:rPr lang="es-ES_tradnl" dirty="0"/>
                        <a:t>Contabilidad de gestión I</a:t>
                      </a:r>
                    </a:p>
                  </a:txBody>
                  <a:tcPr anchor="ctr"/>
                </a:tc>
                <a:tc>
                  <a:txBody>
                    <a:bodyPr/>
                    <a:lstStyle/>
                    <a:p>
                      <a:r>
                        <a:rPr lang="es-ES_tradnl" dirty="0"/>
                        <a:t>Dirección estratégica de la empresa </a:t>
                      </a:r>
                    </a:p>
                  </a:txBody>
                  <a:tcPr/>
                </a:tc>
                <a:extLst>
                  <a:ext uri="{0D108BD9-81ED-4DB2-BD59-A6C34878D82A}">
                    <a16:rowId xmlns:a16="http://schemas.microsoft.com/office/drawing/2014/main" val="3269675674"/>
                  </a:ext>
                </a:extLst>
              </a:tr>
              <a:tr h="370840">
                <a:tc vMerge="1">
                  <a:txBody>
                    <a:bodyPr/>
                    <a:lstStyle/>
                    <a:p>
                      <a:endParaRPr lang="es-ES_tradnl" dirty="0"/>
                    </a:p>
                  </a:txBody>
                  <a:tcPr/>
                </a:tc>
                <a:tc vMerge="1">
                  <a:txBody>
                    <a:bodyPr/>
                    <a:lstStyle/>
                    <a:p>
                      <a:endParaRPr lang="es-ES_tradnl" dirty="0"/>
                    </a:p>
                  </a:txBody>
                  <a:tcPr/>
                </a:tc>
                <a:tc>
                  <a:txBody>
                    <a:bodyPr/>
                    <a:lstStyle/>
                    <a:p>
                      <a:r>
                        <a:rPr lang="es-ES_tradnl" dirty="0"/>
                        <a:t>Finanzas internacionales </a:t>
                      </a:r>
                    </a:p>
                  </a:txBody>
                  <a:tcPr/>
                </a:tc>
                <a:extLst>
                  <a:ext uri="{0D108BD9-81ED-4DB2-BD59-A6C34878D82A}">
                    <a16:rowId xmlns:a16="http://schemas.microsoft.com/office/drawing/2014/main" val="1314727592"/>
                  </a:ext>
                </a:extLst>
              </a:tr>
            </a:tbl>
          </a:graphicData>
        </a:graphic>
      </p:graphicFrame>
      <p:sp>
        <p:nvSpPr>
          <p:cNvPr id="4" name="Foliennummernplatzhalter 3">
            <a:extLst>
              <a:ext uri="{FF2B5EF4-FFF2-40B4-BE49-F238E27FC236}">
                <a16:creationId xmlns:a16="http://schemas.microsoft.com/office/drawing/2014/main" id="{10C9382F-E2C2-8E4A-98AE-E489F1F1123B}"/>
              </a:ext>
            </a:extLst>
          </p:cNvPr>
          <p:cNvSpPr>
            <a:spLocks noGrp="1"/>
          </p:cNvSpPr>
          <p:nvPr>
            <p:ph type="sldNum" sz="quarter" idx="12"/>
          </p:nvPr>
        </p:nvSpPr>
        <p:spPr/>
        <p:txBody>
          <a:bodyPr/>
          <a:lstStyle/>
          <a:p>
            <a:fld id="{D018CC2D-6472-4D43-9156-E7BCEF4294DF}" type="slidenum">
              <a:rPr lang="es-ES_tradnl" smtClean="0"/>
              <a:t>7</a:t>
            </a:fld>
            <a:endParaRPr lang="es-ES_tradnl"/>
          </a:p>
        </p:txBody>
      </p:sp>
      <p:sp>
        <p:nvSpPr>
          <p:cNvPr id="5" name="Datumsplatzhalter 4">
            <a:extLst>
              <a:ext uri="{FF2B5EF4-FFF2-40B4-BE49-F238E27FC236}">
                <a16:creationId xmlns:a16="http://schemas.microsoft.com/office/drawing/2014/main" id="{C68499CE-2B30-8446-884D-0AF97D1F8DAD}"/>
              </a:ext>
            </a:extLst>
          </p:cNvPr>
          <p:cNvSpPr>
            <a:spLocks noGrp="1"/>
          </p:cNvSpPr>
          <p:nvPr>
            <p:ph type="dt" sz="half" idx="10"/>
          </p:nvPr>
        </p:nvSpPr>
        <p:spPr/>
        <p:txBody>
          <a:bodyPr/>
          <a:lstStyle/>
          <a:p>
            <a:fld id="{13422BB7-3A3A-C947-96E0-D3588C5A01DC}" type="datetime4">
              <a:rPr lang="de-DE" smtClean="0"/>
              <a:t>12. Dezember 2019</a:t>
            </a:fld>
            <a:endParaRPr lang="es-ES_tradnl"/>
          </a:p>
        </p:txBody>
      </p:sp>
      <p:sp>
        <p:nvSpPr>
          <p:cNvPr id="3" name="Textfeld 2">
            <a:extLst>
              <a:ext uri="{FF2B5EF4-FFF2-40B4-BE49-F238E27FC236}">
                <a16:creationId xmlns:a16="http://schemas.microsoft.com/office/drawing/2014/main" id="{1DE76CEA-3BAF-0440-9CE2-B8C142DB4FDD}"/>
              </a:ext>
            </a:extLst>
          </p:cNvPr>
          <p:cNvSpPr txBox="1"/>
          <p:nvPr/>
        </p:nvSpPr>
        <p:spPr>
          <a:xfrm>
            <a:off x="838200" y="5673685"/>
            <a:ext cx="9716124" cy="369332"/>
          </a:xfrm>
          <a:prstGeom prst="rect">
            <a:avLst/>
          </a:prstGeom>
          <a:noFill/>
        </p:spPr>
        <p:txBody>
          <a:bodyPr wrap="square" rtlCol="0">
            <a:spAutoFit/>
          </a:bodyPr>
          <a:lstStyle/>
          <a:p>
            <a:r>
              <a:rPr lang="de-DE" b="1" dirty="0"/>
              <a:t>Keine Semesterferien zwischen den beiden Semestern! Ferien über Weihnachten und Ostern  </a:t>
            </a:r>
          </a:p>
        </p:txBody>
      </p:sp>
      <p:graphicFrame>
        <p:nvGraphicFramePr>
          <p:cNvPr id="7" name="Tabelle 6">
            <a:extLst>
              <a:ext uri="{FF2B5EF4-FFF2-40B4-BE49-F238E27FC236}">
                <a16:creationId xmlns:a16="http://schemas.microsoft.com/office/drawing/2014/main" id="{17396F05-2858-4942-96D8-C6B43D4B53C0}"/>
              </a:ext>
            </a:extLst>
          </p:cNvPr>
          <p:cNvGraphicFramePr>
            <a:graphicFrameLocks noGrp="1"/>
          </p:cNvGraphicFramePr>
          <p:nvPr>
            <p:extLst>
              <p:ext uri="{D42A27DB-BD31-4B8C-83A1-F6EECF244321}">
                <p14:modId xmlns:p14="http://schemas.microsoft.com/office/powerpoint/2010/main" val="2710010038"/>
              </p:ext>
            </p:extLst>
          </p:nvPr>
        </p:nvGraphicFramePr>
        <p:xfrm>
          <a:off x="838200" y="4648656"/>
          <a:ext cx="10515598" cy="741680"/>
        </p:xfrm>
        <a:graphic>
          <a:graphicData uri="http://schemas.openxmlformats.org/drawingml/2006/table">
            <a:tbl>
              <a:tblPr firstRow="1" bandRow="1">
                <a:tableStyleId>{5C22544A-7EE6-4342-B048-85BDC9FD1C3A}</a:tableStyleId>
              </a:tblPr>
              <a:tblGrid>
                <a:gridCol w="2564567">
                  <a:extLst>
                    <a:ext uri="{9D8B030D-6E8A-4147-A177-3AD203B41FA5}">
                      <a16:colId xmlns:a16="http://schemas.microsoft.com/office/drawing/2014/main" val="1095357411"/>
                    </a:ext>
                  </a:extLst>
                </a:gridCol>
                <a:gridCol w="3747541">
                  <a:extLst>
                    <a:ext uri="{9D8B030D-6E8A-4147-A177-3AD203B41FA5}">
                      <a16:colId xmlns:a16="http://schemas.microsoft.com/office/drawing/2014/main" val="2610258533"/>
                    </a:ext>
                  </a:extLst>
                </a:gridCol>
                <a:gridCol w="4203490">
                  <a:extLst>
                    <a:ext uri="{9D8B030D-6E8A-4147-A177-3AD203B41FA5}">
                      <a16:colId xmlns:a16="http://schemas.microsoft.com/office/drawing/2014/main" val="3025679138"/>
                    </a:ext>
                  </a:extLst>
                </a:gridCol>
              </a:tblGrid>
              <a:tr h="370840">
                <a:tc>
                  <a:txBody>
                    <a:bodyPr/>
                    <a:lstStyle/>
                    <a:p>
                      <a:r>
                        <a:rPr lang="de-DE" b="0" noProof="0" dirty="0">
                          <a:solidFill>
                            <a:schemeClr val="tx1"/>
                          </a:solidFill>
                        </a:rPr>
                        <a:t>Wintersemester</a:t>
                      </a:r>
                    </a:p>
                  </a:txBody>
                  <a:tcPr>
                    <a:lnL w="12700" cmpd="sng">
                      <a:noFill/>
                    </a:lnL>
                    <a:lnR w="635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de-DE" b="0" noProof="0" dirty="0">
                          <a:solidFill>
                            <a:schemeClr val="tx1"/>
                          </a:solidFill>
                        </a:rPr>
                        <a:t>Anfang September – Ende Januar</a:t>
                      </a:r>
                    </a:p>
                  </a:txBody>
                  <a:tcPr>
                    <a:lnL w="635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de-DE" b="0" noProof="0" dirty="0">
                          <a:solidFill>
                            <a:schemeClr val="tx1"/>
                          </a:solidFill>
                        </a:rPr>
                        <a:t>Klausuren: Mitte Januar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522601"/>
                  </a:ext>
                </a:extLst>
              </a:tr>
              <a:tr h="370840">
                <a:tc>
                  <a:txBody>
                    <a:bodyPr/>
                    <a:lstStyle/>
                    <a:p>
                      <a:r>
                        <a:rPr lang="de-DE" b="0" noProof="0" dirty="0">
                          <a:solidFill>
                            <a:schemeClr val="tx1"/>
                          </a:solidFill>
                        </a:rPr>
                        <a:t>Sommersemester</a:t>
                      </a:r>
                    </a:p>
                  </a:txBody>
                  <a:tcPr>
                    <a:lnL w="12700" cmpd="sng">
                      <a:noFill/>
                    </a:lnL>
                    <a:lnR w="635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de-DE" b="0" noProof="0">
                          <a:solidFill>
                            <a:schemeClr val="tx1"/>
                          </a:solidFill>
                        </a:rPr>
                        <a:t>Ende Januar – Anfang Juni</a:t>
                      </a:r>
                    </a:p>
                  </a:txBody>
                  <a:tcPr>
                    <a:lnL w="635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de-DE" b="0" noProof="0" dirty="0">
                          <a:solidFill>
                            <a:schemeClr val="tx1"/>
                          </a:solidFill>
                        </a:rPr>
                        <a:t>Klausuren: Ende Mai/Anfang Juni</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99923601"/>
                  </a:ext>
                </a:extLst>
              </a:tr>
            </a:tbl>
          </a:graphicData>
        </a:graphic>
      </p:graphicFrame>
    </p:spTree>
    <p:extLst>
      <p:ext uri="{BB962C8B-B14F-4D97-AF65-F5344CB8AC3E}">
        <p14:creationId xmlns:p14="http://schemas.microsoft.com/office/powerpoint/2010/main" val="3793792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CA3306-732E-5240-A959-355E44CA9470}"/>
              </a:ext>
            </a:extLst>
          </p:cNvPr>
          <p:cNvSpPr>
            <a:spLocks noGrp="1"/>
          </p:cNvSpPr>
          <p:nvPr>
            <p:ph type="title"/>
          </p:nvPr>
        </p:nvSpPr>
        <p:spPr/>
        <p:txBody>
          <a:bodyPr/>
          <a:lstStyle/>
          <a:p>
            <a:r>
              <a:rPr lang="es-ES_tradnl" dirty="0"/>
              <a:t>Das </a:t>
            </a:r>
            <a:r>
              <a:rPr lang="es-ES_tradnl" dirty="0" err="1"/>
              <a:t>Studium</a:t>
            </a:r>
            <a:r>
              <a:rPr lang="es-ES_tradnl" dirty="0"/>
              <a:t> - </a:t>
            </a:r>
            <a:r>
              <a:rPr lang="es-ES_tradnl" dirty="0" err="1"/>
              <a:t>Meine</a:t>
            </a:r>
            <a:r>
              <a:rPr lang="es-ES_tradnl" dirty="0"/>
              <a:t> </a:t>
            </a:r>
            <a:r>
              <a:rPr lang="es-ES_tradnl" dirty="0" err="1"/>
              <a:t>Stundenpläne</a:t>
            </a:r>
            <a:endParaRPr lang="es-ES_tradnl" dirty="0"/>
          </a:p>
        </p:txBody>
      </p:sp>
      <p:sp>
        <p:nvSpPr>
          <p:cNvPr id="4" name="Datumsplatzhalter 3">
            <a:extLst>
              <a:ext uri="{FF2B5EF4-FFF2-40B4-BE49-F238E27FC236}">
                <a16:creationId xmlns:a16="http://schemas.microsoft.com/office/drawing/2014/main" id="{99167C61-E0D9-6546-A21F-D451D0DE759B}"/>
              </a:ext>
            </a:extLst>
          </p:cNvPr>
          <p:cNvSpPr>
            <a:spLocks noGrp="1"/>
          </p:cNvSpPr>
          <p:nvPr>
            <p:ph type="dt" sz="half" idx="10"/>
          </p:nvPr>
        </p:nvSpPr>
        <p:spPr/>
        <p:txBody>
          <a:bodyPr/>
          <a:lstStyle/>
          <a:p>
            <a:fld id="{53201926-F2D5-B74B-B39D-F49D17B91605}" type="datetime4">
              <a:rPr lang="de-DE" smtClean="0"/>
              <a:t>12. Dezember 2019</a:t>
            </a:fld>
            <a:endParaRPr lang="es-ES_tradnl"/>
          </a:p>
        </p:txBody>
      </p:sp>
      <p:sp>
        <p:nvSpPr>
          <p:cNvPr id="5" name="Foliennummernplatzhalter 4">
            <a:extLst>
              <a:ext uri="{FF2B5EF4-FFF2-40B4-BE49-F238E27FC236}">
                <a16:creationId xmlns:a16="http://schemas.microsoft.com/office/drawing/2014/main" id="{375FEA8D-7208-8B45-926B-B727C4768A51}"/>
              </a:ext>
            </a:extLst>
          </p:cNvPr>
          <p:cNvSpPr>
            <a:spLocks noGrp="1"/>
          </p:cNvSpPr>
          <p:nvPr>
            <p:ph type="sldNum" sz="quarter" idx="12"/>
          </p:nvPr>
        </p:nvSpPr>
        <p:spPr/>
        <p:txBody>
          <a:bodyPr/>
          <a:lstStyle/>
          <a:p>
            <a:fld id="{D018CC2D-6472-4D43-9156-E7BCEF4294DF}" type="slidenum">
              <a:rPr lang="es-ES_tradnl" smtClean="0"/>
              <a:t>8</a:t>
            </a:fld>
            <a:endParaRPr lang="es-ES_tradnl"/>
          </a:p>
        </p:txBody>
      </p:sp>
      <p:graphicFrame>
        <p:nvGraphicFramePr>
          <p:cNvPr id="6" name="Tabelle 5">
            <a:extLst>
              <a:ext uri="{FF2B5EF4-FFF2-40B4-BE49-F238E27FC236}">
                <a16:creationId xmlns:a16="http://schemas.microsoft.com/office/drawing/2014/main" id="{B2B2954A-0DCA-3E47-B37D-16E61AC73F85}"/>
              </a:ext>
            </a:extLst>
          </p:cNvPr>
          <p:cNvGraphicFramePr>
            <a:graphicFrameLocks noGrp="1"/>
          </p:cNvGraphicFramePr>
          <p:nvPr>
            <p:extLst>
              <p:ext uri="{D42A27DB-BD31-4B8C-83A1-F6EECF244321}">
                <p14:modId xmlns:p14="http://schemas.microsoft.com/office/powerpoint/2010/main" val="4283077342"/>
              </p:ext>
            </p:extLst>
          </p:nvPr>
        </p:nvGraphicFramePr>
        <p:xfrm>
          <a:off x="2614951" y="1690688"/>
          <a:ext cx="6962098" cy="1854200"/>
        </p:xfrm>
        <a:graphic>
          <a:graphicData uri="http://schemas.openxmlformats.org/drawingml/2006/table">
            <a:tbl>
              <a:tblPr firstRow="1" bandRow="1">
                <a:tableStyleId>{5940675A-B579-460E-94D1-54222C63F5DA}</a:tableStyleId>
              </a:tblPr>
              <a:tblGrid>
                <a:gridCol w="1460708">
                  <a:extLst>
                    <a:ext uri="{9D8B030D-6E8A-4147-A177-3AD203B41FA5}">
                      <a16:colId xmlns:a16="http://schemas.microsoft.com/office/drawing/2014/main" val="2956503919"/>
                    </a:ext>
                  </a:extLst>
                </a:gridCol>
                <a:gridCol w="944380">
                  <a:extLst>
                    <a:ext uri="{9D8B030D-6E8A-4147-A177-3AD203B41FA5}">
                      <a16:colId xmlns:a16="http://schemas.microsoft.com/office/drawing/2014/main" val="2379238291"/>
                    </a:ext>
                  </a:extLst>
                </a:gridCol>
                <a:gridCol w="1124262">
                  <a:extLst>
                    <a:ext uri="{9D8B030D-6E8A-4147-A177-3AD203B41FA5}">
                      <a16:colId xmlns:a16="http://schemas.microsoft.com/office/drawing/2014/main" val="988101"/>
                    </a:ext>
                  </a:extLst>
                </a:gridCol>
                <a:gridCol w="1304145">
                  <a:extLst>
                    <a:ext uri="{9D8B030D-6E8A-4147-A177-3AD203B41FA5}">
                      <a16:colId xmlns:a16="http://schemas.microsoft.com/office/drawing/2014/main" val="4163558983"/>
                    </a:ext>
                  </a:extLst>
                </a:gridCol>
                <a:gridCol w="1004341">
                  <a:extLst>
                    <a:ext uri="{9D8B030D-6E8A-4147-A177-3AD203B41FA5}">
                      <a16:colId xmlns:a16="http://schemas.microsoft.com/office/drawing/2014/main" val="3581038869"/>
                    </a:ext>
                  </a:extLst>
                </a:gridCol>
                <a:gridCol w="1124262">
                  <a:extLst>
                    <a:ext uri="{9D8B030D-6E8A-4147-A177-3AD203B41FA5}">
                      <a16:colId xmlns:a16="http://schemas.microsoft.com/office/drawing/2014/main" val="11227126"/>
                    </a:ext>
                  </a:extLst>
                </a:gridCol>
              </a:tblGrid>
              <a:tr h="370840">
                <a:tc>
                  <a:txBody>
                    <a:bodyPr/>
                    <a:lstStyle/>
                    <a:p>
                      <a:r>
                        <a:rPr lang="es-ES_tradnl" dirty="0"/>
                        <a:t>Tiempo</a:t>
                      </a:r>
                    </a:p>
                  </a:txBody>
                  <a:tcPr>
                    <a:solidFill>
                      <a:schemeClr val="bg2">
                        <a:lumMod val="90000"/>
                      </a:schemeClr>
                    </a:solidFill>
                  </a:tcPr>
                </a:tc>
                <a:tc>
                  <a:txBody>
                    <a:bodyPr/>
                    <a:lstStyle/>
                    <a:p>
                      <a:r>
                        <a:rPr lang="es-ES_tradnl" dirty="0"/>
                        <a:t>Lunes</a:t>
                      </a:r>
                    </a:p>
                  </a:txBody>
                  <a:tcPr>
                    <a:solidFill>
                      <a:schemeClr val="bg2">
                        <a:lumMod val="90000"/>
                      </a:schemeClr>
                    </a:solidFill>
                  </a:tcPr>
                </a:tc>
                <a:tc>
                  <a:txBody>
                    <a:bodyPr/>
                    <a:lstStyle/>
                    <a:p>
                      <a:r>
                        <a:rPr lang="es-ES_tradnl" dirty="0"/>
                        <a:t>Martes</a:t>
                      </a:r>
                    </a:p>
                  </a:txBody>
                  <a:tcPr>
                    <a:solidFill>
                      <a:schemeClr val="bg2">
                        <a:lumMod val="90000"/>
                      </a:schemeClr>
                    </a:solidFill>
                  </a:tcPr>
                </a:tc>
                <a:tc>
                  <a:txBody>
                    <a:bodyPr/>
                    <a:lstStyle/>
                    <a:p>
                      <a:r>
                        <a:rPr lang="es-ES_tradnl" dirty="0"/>
                        <a:t>Miércoles</a:t>
                      </a:r>
                    </a:p>
                  </a:txBody>
                  <a:tcPr>
                    <a:solidFill>
                      <a:schemeClr val="bg2">
                        <a:lumMod val="90000"/>
                      </a:schemeClr>
                    </a:solidFill>
                  </a:tcPr>
                </a:tc>
                <a:tc>
                  <a:txBody>
                    <a:bodyPr/>
                    <a:lstStyle/>
                    <a:p>
                      <a:r>
                        <a:rPr lang="es-ES_tradnl" dirty="0"/>
                        <a:t>Jueves</a:t>
                      </a:r>
                    </a:p>
                  </a:txBody>
                  <a:tcPr>
                    <a:solidFill>
                      <a:schemeClr val="bg2">
                        <a:lumMod val="90000"/>
                      </a:schemeClr>
                    </a:solidFill>
                  </a:tcPr>
                </a:tc>
                <a:tc>
                  <a:txBody>
                    <a:bodyPr/>
                    <a:lstStyle/>
                    <a:p>
                      <a:r>
                        <a:rPr lang="es-ES_tradnl" dirty="0"/>
                        <a:t>Viernes</a:t>
                      </a:r>
                    </a:p>
                  </a:txBody>
                  <a:tcPr>
                    <a:solidFill>
                      <a:schemeClr val="bg2">
                        <a:lumMod val="90000"/>
                      </a:schemeClr>
                    </a:solidFill>
                  </a:tcPr>
                </a:tc>
                <a:extLst>
                  <a:ext uri="{0D108BD9-81ED-4DB2-BD59-A6C34878D82A}">
                    <a16:rowId xmlns:a16="http://schemas.microsoft.com/office/drawing/2014/main" val="2527115972"/>
                  </a:ext>
                </a:extLst>
              </a:tr>
              <a:tr h="370840">
                <a:tc>
                  <a:txBody>
                    <a:bodyPr/>
                    <a:lstStyle/>
                    <a:p>
                      <a:r>
                        <a:rPr lang="es-ES_tradnl" dirty="0"/>
                        <a:t>8.30 – 10.30</a:t>
                      </a:r>
                    </a:p>
                  </a:txBody>
                  <a:tcPr>
                    <a:solidFill>
                      <a:schemeClr val="bg1">
                        <a:lumMod val="95000"/>
                      </a:schemeClr>
                    </a:solidFill>
                  </a:tcPr>
                </a:tc>
                <a:tc>
                  <a:txBody>
                    <a:bodyPr/>
                    <a:lstStyle/>
                    <a:p>
                      <a:endParaRPr lang="es-ES_tradnl" dirty="0"/>
                    </a:p>
                  </a:txBody>
                  <a:tcPr>
                    <a:solidFill>
                      <a:schemeClr val="bg1">
                        <a:lumMod val="95000"/>
                      </a:schemeClr>
                    </a:solidFill>
                  </a:tcPr>
                </a:tc>
                <a:tc>
                  <a:txBody>
                    <a:bodyPr/>
                    <a:lstStyle/>
                    <a:p>
                      <a:r>
                        <a:rPr lang="es-ES_tradnl" dirty="0"/>
                        <a:t>IMF</a:t>
                      </a:r>
                    </a:p>
                  </a:txBody>
                  <a:tcPr>
                    <a:solidFill>
                      <a:schemeClr val="bg1">
                        <a:lumMod val="95000"/>
                      </a:schemeClr>
                    </a:solidFill>
                  </a:tcPr>
                </a:tc>
                <a:tc>
                  <a:txBody>
                    <a:bodyPr/>
                    <a:lstStyle/>
                    <a:p>
                      <a:r>
                        <a:rPr lang="es-ES_tradnl" dirty="0"/>
                        <a:t>IMF</a:t>
                      </a:r>
                    </a:p>
                  </a:txBody>
                  <a:tcPr>
                    <a:solidFill>
                      <a:schemeClr val="bg1">
                        <a:lumMod val="95000"/>
                      </a:schemeClr>
                    </a:solidFill>
                  </a:tcPr>
                </a:tc>
                <a:tc rowSpan="2">
                  <a:txBody>
                    <a:bodyPr/>
                    <a:lstStyle/>
                    <a:p>
                      <a:endParaRPr lang="es-ES_tradnl" dirty="0"/>
                    </a:p>
                  </a:txBody>
                  <a:tcPr>
                    <a:solidFill>
                      <a:schemeClr val="bg1">
                        <a:lumMod val="95000"/>
                      </a:schemeClr>
                    </a:solidFill>
                  </a:tcPr>
                </a:tc>
                <a:tc rowSpan="4">
                  <a:txBody>
                    <a:bodyPr/>
                    <a:lstStyle/>
                    <a:p>
                      <a:endParaRPr lang="es-ES_tradnl" dirty="0"/>
                    </a:p>
                  </a:txBody>
                  <a:tcPr>
                    <a:solidFill>
                      <a:schemeClr val="bg1">
                        <a:lumMod val="95000"/>
                      </a:schemeClr>
                    </a:solidFill>
                  </a:tcPr>
                </a:tc>
                <a:extLst>
                  <a:ext uri="{0D108BD9-81ED-4DB2-BD59-A6C34878D82A}">
                    <a16:rowId xmlns:a16="http://schemas.microsoft.com/office/drawing/2014/main" val="1093552952"/>
                  </a:ext>
                </a:extLst>
              </a:tr>
              <a:tr h="370840">
                <a:tc>
                  <a:txBody>
                    <a:bodyPr/>
                    <a:lstStyle/>
                    <a:p>
                      <a:r>
                        <a:rPr lang="es-ES_tradnl" dirty="0"/>
                        <a:t>10.30 – 12.30 </a:t>
                      </a:r>
                    </a:p>
                  </a:txBody>
                  <a:tcPr>
                    <a:solidFill>
                      <a:schemeClr val="bg1">
                        <a:lumMod val="95000"/>
                      </a:schemeClr>
                    </a:solidFill>
                  </a:tcPr>
                </a:tc>
                <a:tc>
                  <a:txBody>
                    <a:bodyPr/>
                    <a:lstStyle/>
                    <a:p>
                      <a:r>
                        <a:rPr lang="es-ES_tradnl" dirty="0"/>
                        <a:t>FDAE</a:t>
                      </a:r>
                    </a:p>
                  </a:txBody>
                  <a:tcPr>
                    <a:solidFill>
                      <a:schemeClr val="bg1">
                        <a:lumMod val="95000"/>
                      </a:schemeClr>
                    </a:solidFill>
                  </a:tcPr>
                </a:tc>
                <a:tc>
                  <a:txBody>
                    <a:bodyPr/>
                    <a:lstStyle/>
                    <a:p>
                      <a:r>
                        <a:rPr lang="es-ES_tradnl" dirty="0"/>
                        <a:t>DF-1</a:t>
                      </a:r>
                    </a:p>
                  </a:txBody>
                  <a:tcPr>
                    <a:solidFill>
                      <a:schemeClr val="bg1">
                        <a:lumMod val="95000"/>
                      </a:schemeClr>
                    </a:solidFill>
                  </a:tcPr>
                </a:tc>
                <a:tc>
                  <a:txBody>
                    <a:bodyPr/>
                    <a:lstStyle/>
                    <a:p>
                      <a:endParaRPr lang="es-ES_tradnl" dirty="0"/>
                    </a:p>
                  </a:txBody>
                  <a:tcPr>
                    <a:solidFill>
                      <a:schemeClr val="bg1">
                        <a:lumMod val="95000"/>
                      </a:schemeClr>
                    </a:solidFill>
                  </a:tcPr>
                </a:tc>
                <a:tc vMerge="1">
                  <a:txBody>
                    <a:bodyPr/>
                    <a:lstStyle/>
                    <a:p>
                      <a:endParaRPr lang="es-ES_tradnl" dirty="0"/>
                    </a:p>
                  </a:txBody>
                  <a:tcPr/>
                </a:tc>
                <a:tc vMerge="1">
                  <a:txBody>
                    <a:bodyPr/>
                    <a:lstStyle/>
                    <a:p>
                      <a:endParaRPr lang="es-ES_tradnl" dirty="0"/>
                    </a:p>
                  </a:txBody>
                  <a:tcPr/>
                </a:tc>
                <a:extLst>
                  <a:ext uri="{0D108BD9-81ED-4DB2-BD59-A6C34878D82A}">
                    <a16:rowId xmlns:a16="http://schemas.microsoft.com/office/drawing/2014/main" val="1390528480"/>
                  </a:ext>
                </a:extLst>
              </a:tr>
              <a:tr h="370840">
                <a:tc>
                  <a:txBody>
                    <a:bodyPr/>
                    <a:lstStyle/>
                    <a:p>
                      <a:r>
                        <a:rPr lang="es-ES_tradnl" dirty="0"/>
                        <a:t>12.30 – 14.30 </a:t>
                      </a:r>
                    </a:p>
                  </a:txBody>
                  <a:tcPr>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s-ES_tradnl" dirty="0"/>
                        <a:t>DF-1</a:t>
                      </a:r>
                    </a:p>
                  </a:txBody>
                  <a:tcPr>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s-ES_tradnl" dirty="0"/>
                        <a:t>FDAE</a:t>
                      </a:r>
                    </a:p>
                  </a:txBody>
                  <a:tcPr>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s-ES_tradnl" dirty="0"/>
                        <a:t>CG-1</a:t>
                      </a:r>
                    </a:p>
                  </a:txBody>
                  <a:tcPr>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s-ES_tradnl" dirty="0"/>
                        <a:t>CG-1</a:t>
                      </a:r>
                    </a:p>
                  </a:txBody>
                  <a:tcPr>
                    <a:lnB w="28575"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lang="es-ES_tradnl" dirty="0"/>
                    </a:p>
                  </a:txBody>
                  <a:tcPr/>
                </a:tc>
                <a:extLst>
                  <a:ext uri="{0D108BD9-81ED-4DB2-BD59-A6C34878D82A}">
                    <a16:rowId xmlns:a16="http://schemas.microsoft.com/office/drawing/2014/main" val="1560264265"/>
                  </a:ext>
                </a:extLst>
              </a:tr>
              <a:tr h="370840">
                <a:tc>
                  <a:txBody>
                    <a:bodyPr/>
                    <a:lstStyle/>
                    <a:p>
                      <a:r>
                        <a:rPr lang="es-ES_tradnl" dirty="0"/>
                        <a:t>15.30 – 17.30 </a:t>
                      </a:r>
                    </a:p>
                  </a:txBody>
                  <a:tcPr>
                    <a:lnT w="28575" cap="flat" cmpd="sng" algn="ctr">
                      <a:solidFill>
                        <a:schemeClr val="tx1"/>
                      </a:solidFill>
                      <a:prstDash val="solid"/>
                      <a:round/>
                      <a:headEnd type="none" w="med" len="med"/>
                      <a:tailEnd type="none" w="med" len="med"/>
                    </a:lnT>
                    <a:solidFill>
                      <a:schemeClr val="bg1">
                        <a:lumMod val="95000"/>
                      </a:schemeClr>
                    </a:solidFill>
                  </a:tcPr>
                </a:tc>
                <a:tc>
                  <a:txBody>
                    <a:bodyPr/>
                    <a:lstStyle/>
                    <a:p>
                      <a:r>
                        <a:rPr lang="es-ES_tradnl" dirty="0"/>
                        <a:t>DM</a:t>
                      </a:r>
                    </a:p>
                  </a:txBody>
                  <a:tcPr>
                    <a:lnT w="28575" cap="flat" cmpd="sng" algn="ctr">
                      <a:solidFill>
                        <a:schemeClr val="tx1"/>
                      </a:solidFill>
                      <a:prstDash val="solid"/>
                      <a:round/>
                      <a:headEnd type="none" w="med" len="med"/>
                      <a:tailEnd type="none" w="med" len="med"/>
                    </a:lnT>
                    <a:solidFill>
                      <a:schemeClr val="bg1">
                        <a:lumMod val="95000"/>
                      </a:schemeClr>
                    </a:solidFill>
                  </a:tcPr>
                </a:tc>
                <a:tc>
                  <a:txBody>
                    <a:bodyPr/>
                    <a:lstStyle/>
                    <a:p>
                      <a:endParaRPr lang="es-ES_tradnl" dirty="0"/>
                    </a:p>
                  </a:txBody>
                  <a:tcPr>
                    <a:lnT w="28575" cap="flat" cmpd="sng" algn="ctr">
                      <a:solidFill>
                        <a:schemeClr val="tx1"/>
                      </a:solidFill>
                      <a:prstDash val="solid"/>
                      <a:round/>
                      <a:headEnd type="none" w="med" len="med"/>
                      <a:tailEnd type="none" w="med" len="med"/>
                    </a:lnT>
                    <a:solidFill>
                      <a:schemeClr val="bg1">
                        <a:lumMod val="95000"/>
                      </a:schemeClr>
                    </a:solidFill>
                  </a:tcPr>
                </a:tc>
                <a:tc>
                  <a:txBody>
                    <a:bodyPr/>
                    <a:lstStyle/>
                    <a:p>
                      <a:r>
                        <a:rPr lang="es-ES_tradnl" dirty="0"/>
                        <a:t>DM</a:t>
                      </a:r>
                    </a:p>
                  </a:txBody>
                  <a:tcPr>
                    <a:lnT w="28575" cap="flat" cmpd="sng" algn="ctr">
                      <a:solidFill>
                        <a:schemeClr val="tx1"/>
                      </a:solidFill>
                      <a:prstDash val="solid"/>
                      <a:round/>
                      <a:headEnd type="none" w="med" len="med"/>
                      <a:tailEnd type="none" w="med" len="med"/>
                    </a:lnT>
                    <a:solidFill>
                      <a:schemeClr val="bg1">
                        <a:lumMod val="95000"/>
                      </a:schemeClr>
                    </a:solidFill>
                  </a:tcPr>
                </a:tc>
                <a:tc>
                  <a:txBody>
                    <a:bodyPr/>
                    <a:lstStyle/>
                    <a:p>
                      <a:endParaRPr lang="es-ES_tradnl" dirty="0"/>
                    </a:p>
                  </a:txBody>
                  <a:tcPr>
                    <a:lnT w="28575" cap="flat" cmpd="sng" algn="ctr">
                      <a:solidFill>
                        <a:schemeClr val="tx1"/>
                      </a:solidFill>
                      <a:prstDash val="solid"/>
                      <a:round/>
                      <a:headEnd type="none" w="med" len="med"/>
                      <a:tailEnd type="none" w="med" len="med"/>
                    </a:lnT>
                    <a:solidFill>
                      <a:schemeClr val="bg1">
                        <a:lumMod val="95000"/>
                      </a:schemeClr>
                    </a:solidFill>
                  </a:tcPr>
                </a:tc>
                <a:tc vMerge="1">
                  <a:txBody>
                    <a:bodyPr/>
                    <a:lstStyle/>
                    <a:p>
                      <a:endParaRPr lang="es-ES_tradnl" dirty="0"/>
                    </a:p>
                  </a:txBody>
                  <a:tcPr/>
                </a:tc>
                <a:extLst>
                  <a:ext uri="{0D108BD9-81ED-4DB2-BD59-A6C34878D82A}">
                    <a16:rowId xmlns:a16="http://schemas.microsoft.com/office/drawing/2014/main" val="3757588686"/>
                  </a:ext>
                </a:extLst>
              </a:tr>
            </a:tbl>
          </a:graphicData>
        </a:graphic>
      </p:graphicFrame>
      <p:graphicFrame>
        <p:nvGraphicFramePr>
          <p:cNvPr id="7" name="Tabelle 6">
            <a:extLst>
              <a:ext uri="{FF2B5EF4-FFF2-40B4-BE49-F238E27FC236}">
                <a16:creationId xmlns:a16="http://schemas.microsoft.com/office/drawing/2014/main" id="{E2F22657-8D5C-2646-81BB-B56EC2DE5151}"/>
              </a:ext>
            </a:extLst>
          </p:cNvPr>
          <p:cNvGraphicFramePr>
            <a:graphicFrameLocks noGrp="1"/>
          </p:cNvGraphicFramePr>
          <p:nvPr>
            <p:extLst>
              <p:ext uri="{D42A27DB-BD31-4B8C-83A1-F6EECF244321}">
                <p14:modId xmlns:p14="http://schemas.microsoft.com/office/powerpoint/2010/main" val="2809470103"/>
              </p:ext>
            </p:extLst>
          </p:nvPr>
        </p:nvGraphicFramePr>
        <p:xfrm>
          <a:off x="2614951" y="3760470"/>
          <a:ext cx="6962098" cy="2595880"/>
        </p:xfrm>
        <a:graphic>
          <a:graphicData uri="http://schemas.openxmlformats.org/drawingml/2006/table">
            <a:tbl>
              <a:tblPr firstRow="1" bandRow="1">
                <a:tableStyleId>{5940675A-B579-460E-94D1-54222C63F5DA}</a:tableStyleId>
              </a:tblPr>
              <a:tblGrid>
                <a:gridCol w="1460708">
                  <a:extLst>
                    <a:ext uri="{9D8B030D-6E8A-4147-A177-3AD203B41FA5}">
                      <a16:colId xmlns:a16="http://schemas.microsoft.com/office/drawing/2014/main" val="2956503919"/>
                    </a:ext>
                  </a:extLst>
                </a:gridCol>
                <a:gridCol w="944380">
                  <a:extLst>
                    <a:ext uri="{9D8B030D-6E8A-4147-A177-3AD203B41FA5}">
                      <a16:colId xmlns:a16="http://schemas.microsoft.com/office/drawing/2014/main" val="2379238291"/>
                    </a:ext>
                  </a:extLst>
                </a:gridCol>
                <a:gridCol w="1124262">
                  <a:extLst>
                    <a:ext uri="{9D8B030D-6E8A-4147-A177-3AD203B41FA5}">
                      <a16:colId xmlns:a16="http://schemas.microsoft.com/office/drawing/2014/main" val="988101"/>
                    </a:ext>
                  </a:extLst>
                </a:gridCol>
                <a:gridCol w="1304145">
                  <a:extLst>
                    <a:ext uri="{9D8B030D-6E8A-4147-A177-3AD203B41FA5}">
                      <a16:colId xmlns:a16="http://schemas.microsoft.com/office/drawing/2014/main" val="4163558983"/>
                    </a:ext>
                  </a:extLst>
                </a:gridCol>
                <a:gridCol w="1004341">
                  <a:extLst>
                    <a:ext uri="{9D8B030D-6E8A-4147-A177-3AD203B41FA5}">
                      <a16:colId xmlns:a16="http://schemas.microsoft.com/office/drawing/2014/main" val="3581038869"/>
                    </a:ext>
                  </a:extLst>
                </a:gridCol>
                <a:gridCol w="1124262">
                  <a:extLst>
                    <a:ext uri="{9D8B030D-6E8A-4147-A177-3AD203B41FA5}">
                      <a16:colId xmlns:a16="http://schemas.microsoft.com/office/drawing/2014/main" val="11227126"/>
                    </a:ext>
                  </a:extLst>
                </a:gridCol>
              </a:tblGrid>
              <a:tr h="370840">
                <a:tc>
                  <a:txBody>
                    <a:bodyPr/>
                    <a:lstStyle/>
                    <a:p>
                      <a:r>
                        <a:rPr lang="es-ES_tradnl" dirty="0"/>
                        <a:t>Tiempo</a:t>
                      </a:r>
                    </a:p>
                  </a:txBody>
                  <a:tcPr>
                    <a:solidFill>
                      <a:schemeClr val="bg2">
                        <a:lumMod val="90000"/>
                      </a:schemeClr>
                    </a:solidFill>
                  </a:tcPr>
                </a:tc>
                <a:tc>
                  <a:txBody>
                    <a:bodyPr/>
                    <a:lstStyle/>
                    <a:p>
                      <a:r>
                        <a:rPr lang="es-ES_tradnl" dirty="0"/>
                        <a:t>Lunes</a:t>
                      </a:r>
                    </a:p>
                  </a:txBody>
                  <a:tcPr>
                    <a:solidFill>
                      <a:schemeClr val="bg2">
                        <a:lumMod val="90000"/>
                      </a:schemeClr>
                    </a:solidFill>
                  </a:tcPr>
                </a:tc>
                <a:tc>
                  <a:txBody>
                    <a:bodyPr/>
                    <a:lstStyle/>
                    <a:p>
                      <a:r>
                        <a:rPr lang="es-ES_tradnl" dirty="0"/>
                        <a:t>Martes</a:t>
                      </a:r>
                    </a:p>
                  </a:txBody>
                  <a:tcPr>
                    <a:solidFill>
                      <a:schemeClr val="bg2">
                        <a:lumMod val="90000"/>
                      </a:schemeClr>
                    </a:solidFill>
                  </a:tcPr>
                </a:tc>
                <a:tc>
                  <a:txBody>
                    <a:bodyPr/>
                    <a:lstStyle/>
                    <a:p>
                      <a:r>
                        <a:rPr lang="es-ES_tradnl" dirty="0"/>
                        <a:t>Miércoles</a:t>
                      </a:r>
                    </a:p>
                  </a:txBody>
                  <a:tcPr>
                    <a:solidFill>
                      <a:schemeClr val="bg2">
                        <a:lumMod val="90000"/>
                      </a:schemeClr>
                    </a:solidFill>
                  </a:tcPr>
                </a:tc>
                <a:tc>
                  <a:txBody>
                    <a:bodyPr/>
                    <a:lstStyle/>
                    <a:p>
                      <a:r>
                        <a:rPr lang="es-ES_tradnl" dirty="0"/>
                        <a:t>Jueves</a:t>
                      </a:r>
                    </a:p>
                  </a:txBody>
                  <a:tcPr>
                    <a:solidFill>
                      <a:schemeClr val="bg2">
                        <a:lumMod val="90000"/>
                      </a:schemeClr>
                    </a:solidFill>
                  </a:tcPr>
                </a:tc>
                <a:tc>
                  <a:txBody>
                    <a:bodyPr/>
                    <a:lstStyle/>
                    <a:p>
                      <a:r>
                        <a:rPr lang="es-ES_tradnl" dirty="0"/>
                        <a:t>Viernes</a:t>
                      </a:r>
                    </a:p>
                  </a:txBody>
                  <a:tcPr>
                    <a:solidFill>
                      <a:schemeClr val="bg2">
                        <a:lumMod val="90000"/>
                      </a:schemeClr>
                    </a:solidFill>
                  </a:tcPr>
                </a:tc>
                <a:extLst>
                  <a:ext uri="{0D108BD9-81ED-4DB2-BD59-A6C34878D82A}">
                    <a16:rowId xmlns:a16="http://schemas.microsoft.com/office/drawing/2014/main" val="2527115972"/>
                  </a:ext>
                </a:extLst>
              </a:tr>
              <a:tr h="370840">
                <a:tc>
                  <a:txBody>
                    <a:bodyPr/>
                    <a:lstStyle/>
                    <a:p>
                      <a:r>
                        <a:rPr lang="es-ES_tradnl" dirty="0"/>
                        <a:t>8.30 – 10.30</a:t>
                      </a:r>
                    </a:p>
                  </a:txBody>
                  <a:tcPr>
                    <a:solidFill>
                      <a:schemeClr val="bg1">
                        <a:lumMod val="95000"/>
                      </a:schemeClr>
                    </a:solidFill>
                  </a:tcPr>
                </a:tc>
                <a:tc rowSpan="3">
                  <a:txBody>
                    <a:bodyPr/>
                    <a:lstStyle/>
                    <a:p>
                      <a:endParaRPr lang="es-ES_tradnl" dirty="0"/>
                    </a:p>
                  </a:txBody>
                  <a:tcPr>
                    <a:lnB w="28575" cap="flat" cmpd="sng" algn="ctr">
                      <a:solidFill>
                        <a:schemeClr val="tx1"/>
                      </a:solidFill>
                      <a:prstDash val="solid"/>
                      <a:round/>
                      <a:headEnd type="none" w="med" len="med"/>
                      <a:tailEnd type="none" w="med" len="med"/>
                    </a:lnB>
                    <a:solidFill>
                      <a:schemeClr val="bg1">
                        <a:lumMod val="95000"/>
                      </a:schemeClr>
                    </a:solidFill>
                  </a:tcPr>
                </a:tc>
                <a:tc rowSpan="6">
                  <a:txBody>
                    <a:bodyPr/>
                    <a:lstStyle/>
                    <a:p>
                      <a:endParaRPr lang="es-ES_tradnl" dirty="0"/>
                    </a:p>
                  </a:txBody>
                  <a:tcPr>
                    <a:solidFill>
                      <a:schemeClr val="bg1">
                        <a:lumMod val="95000"/>
                      </a:schemeClr>
                    </a:solidFill>
                  </a:tcPr>
                </a:tc>
                <a:tc>
                  <a:txBody>
                    <a:bodyPr/>
                    <a:lstStyle/>
                    <a:p>
                      <a:endParaRPr lang="es-ES_tradnl" dirty="0"/>
                    </a:p>
                  </a:txBody>
                  <a:tcPr>
                    <a:solidFill>
                      <a:schemeClr val="bg1">
                        <a:lumMod val="95000"/>
                      </a:schemeClr>
                    </a:solidFill>
                  </a:tcPr>
                </a:tc>
                <a:tc>
                  <a:txBody>
                    <a:bodyPr/>
                    <a:lstStyle/>
                    <a:p>
                      <a:r>
                        <a:rPr lang="es-ES_tradnl" dirty="0"/>
                        <a:t>PFB</a:t>
                      </a:r>
                    </a:p>
                  </a:txBody>
                  <a:tcPr>
                    <a:solidFill>
                      <a:schemeClr val="bg1">
                        <a:lumMod val="95000"/>
                      </a:schemeClr>
                    </a:solidFill>
                  </a:tcPr>
                </a:tc>
                <a:tc>
                  <a:txBody>
                    <a:bodyPr/>
                    <a:lstStyle/>
                    <a:p>
                      <a:r>
                        <a:rPr lang="es-ES_tradnl" dirty="0"/>
                        <a:t>PFB</a:t>
                      </a:r>
                    </a:p>
                  </a:txBody>
                  <a:tcPr>
                    <a:solidFill>
                      <a:schemeClr val="bg1">
                        <a:lumMod val="95000"/>
                      </a:schemeClr>
                    </a:solidFill>
                  </a:tcPr>
                </a:tc>
                <a:extLst>
                  <a:ext uri="{0D108BD9-81ED-4DB2-BD59-A6C34878D82A}">
                    <a16:rowId xmlns:a16="http://schemas.microsoft.com/office/drawing/2014/main" val="1093552952"/>
                  </a:ext>
                </a:extLst>
              </a:tr>
              <a:tr h="370840">
                <a:tc>
                  <a:txBody>
                    <a:bodyPr/>
                    <a:lstStyle/>
                    <a:p>
                      <a:r>
                        <a:rPr lang="es-ES_tradnl" dirty="0"/>
                        <a:t>10.30 – 12.30 </a:t>
                      </a:r>
                    </a:p>
                  </a:txBody>
                  <a:tcPr>
                    <a:solidFill>
                      <a:schemeClr val="bg1">
                        <a:lumMod val="95000"/>
                      </a:schemeClr>
                    </a:solidFill>
                  </a:tcPr>
                </a:tc>
                <a:tc vMerge="1">
                  <a:txBody>
                    <a:bodyPr/>
                    <a:lstStyle/>
                    <a:p>
                      <a:endParaRPr lang="es-ES_tradnl" dirty="0"/>
                    </a:p>
                  </a:txBody>
                  <a:tcPr/>
                </a:tc>
                <a:tc vMerge="1">
                  <a:txBody>
                    <a:bodyPr/>
                    <a:lstStyle/>
                    <a:p>
                      <a:endParaRPr lang="es-ES_tradnl" dirty="0"/>
                    </a:p>
                  </a:txBody>
                  <a:tcPr/>
                </a:tc>
                <a:tc>
                  <a:txBody>
                    <a:bodyPr/>
                    <a:lstStyle/>
                    <a:p>
                      <a:r>
                        <a:rPr lang="es-ES_tradnl" dirty="0"/>
                        <a:t>DE</a:t>
                      </a:r>
                    </a:p>
                  </a:txBody>
                  <a:tcPr>
                    <a:solidFill>
                      <a:schemeClr val="bg1">
                        <a:lumMod val="95000"/>
                      </a:schemeClr>
                    </a:solidFill>
                  </a:tcPr>
                </a:tc>
                <a:tc>
                  <a:txBody>
                    <a:bodyPr/>
                    <a:lstStyle/>
                    <a:p>
                      <a:endParaRPr lang="es-ES_tradnl" dirty="0"/>
                    </a:p>
                  </a:txBody>
                  <a:tcPr>
                    <a:solidFill>
                      <a:schemeClr val="bg1">
                        <a:lumMod val="95000"/>
                      </a:schemeClr>
                    </a:solidFill>
                  </a:tcPr>
                </a:tc>
                <a:tc>
                  <a:txBody>
                    <a:bodyPr/>
                    <a:lstStyle/>
                    <a:p>
                      <a:r>
                        <a:rPr lang="es-ES_tradnl" dirty="0"/>
                        <a:t>DE</a:t>
                      </a:r>
                    </a:p>
                  </a:txBody>
                  <a:tcPr>
                    <a:solidFill>
                      <a:schemeClr val="bg1">
                        <a:lumMod val="95000"/>
                      </a:schemeClr>
                    </a:solidFill>
                  </a:tcPr>
                </a:tc>
                <a:extLst>
                  <a:ext uri="{0D108BD9-81ED-4DB2-BD59-A6C34878D82A}">
                    <a16:rowId xmlns:a16="http://schemas.microsoft.com/office/drawing/2014/main" val="1390528480"/>
                  </a:ext>
                </a:extLst>
              </a:tr>
              <a:tr h="370840">
                <a:tc>
                  <a:txBody>
                    <a:bodyPr/>
                    <a:lstStyle/>
                    <a:p>
                      <a:r>
                        <a:rPr lang="es-ES_tradnl" dirty="0"/>
                        <a:t>12.30 – 14.30 </a:t>
                      </a:r>
                    </a:p>
                  </a:txBody>
                  <a:tcPr>
                    <a:lnB w="28575"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lang="es-ES_tradnl" dirty="0"/>
                    </a:p>
                  </a:txBody>
                  <a:tcPr/>
                </a:tc>
                <a:tc vMerge="1">
                  <a:txBody>
                    <a:bodyPr/>
                    <a:lstStyle/>
                    <a:p>
                      <a:endParaRPr lang="es-ES_tradnl" dirty="0"/>
                    </a:p>
                  </a:txBody>
                  <a:tcPr/>
                </a:tc>
                <a:tc>
                  <a:txBody>
                    <a:bodyPr/>
                    <a:lstStyle/>
                    <a:p>
                      <a:r>
                        <a:rPr lang="es-ES_tradnl" dirty="0"/>
                        <a:t>EEM</a:t>
                      </a:r>
                    </a:p>
                  </a:txBody>
                  <a:tcPr>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s-ES_tradnl" dirty="0"/>
                        <a:t>EEM</a:t>
                      </a:r>
                    </a:p>
                  </a:txBody>
                  <a:tcPr>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s-ES_tradnl" dirty="0"/>
                    </a:p>
                  </a:txBody>
                  <a:tcPr>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60264265"/>
                  </a:ext>
                </a:extLst>
              </a:tr>
              <a:tr h="370840">
                <a:tc>
                  <a:txBody>
                    <a:bodyPr/>
                    <a:lstStyle/>
                    <a:p>
                      <a:r>
                        <a:rPr lang="es-ES_tradnl" dirty="0"/>
                        <a:t>15.30 – 17.30 </a:t>
                      </a:r>
                    </a:p>
                  </a:txBody>
                  <a:tcPr>
                    <a:lnT w="28575" cap="flat" cmpd="sng" algn="ctr">
                      <a:solidFill>
                        <a:schemeClr val="tx1"/>
                      </a:solidFill>
                      <a:prstDash val="solid"/>
                      <a:round/>
                      <a:headEnd type="none" w="med" len="med"/>
                      <a:tailEnd type="none" w="med" len="med"/>
                    </a:lnT>
                    <a:solidFill>
                      <a:schemeClr val="bg1">
                        <a:lumMod val="95000"/>
                      </a:schemeClr>
                    </a:solidFill>
                  </a:tcPr>
                </a:tc>
                <a:tc>
                  <a:txBody>
                    <a:bodyPr/>
                    <a:lstStyle/>
                    <a:p>
                      <a:r>
                        <a:rPr lang="es-ES_tradnl" dirty="0"/>
                        <a:t>DF-2</a:t>
                      </a:r>
                    </a:p>
                  </a:txBody>
                  <a:tcPr>
                    <a:lnT w="28575" cap="flat" cmpd="sng" algn="ctr">
                      <a:solidFill>
                        <a:schemeClr val="tx1"/>
                      </a:solidFill>
                      <a:prstDash val="solid"/>
                      <a:round/>
                      <a:headEnd type="none" w="med" len="med"/>
                      <a:tailEnd type="none" w="med" len="med"/>
                    </a:lnT>
                    <a:solidFill>
                      <a:schemeClr val="bg1">
                        <a:lumMod val="95000"/>
                      </a:schemeClr>
                    </a:solidFill>
                  </a:tcPr>
                </a:tc>
                <a:tc vMerge="1">
                  <a:txBody>
                    <a:bodyPr/>
                    <a:lstStyle/>
                    <a:p>
                      <a:endParaRPr lang="es-ES_tradnl" dirty="0"/>
                    </a:p>
                  </a:txBody>
                  <a:tcPr/>
                </a:tc>
                <a:tc rowSpan="3">
                  <a:txBody>
                    <a:bodyPr/>
                    <a:lstStyle/>
                    <a:p>
                      <a:endParaRPr lang="es-ES_tradnl" dirty="0"/>
                    </a:p>
                  </a:txBody>
                  <a:tcPr>
                    <a:lnT w="28575" cap="flat" cmpd="sng" algn="ctr">
                      <a:solidFill>
                        <a:schemeClr val="tx1"/>
                      </a:solidFill>
                      <a:prstDash val="solid"/>
                      <a:round/>
                      <a:headEnd type="none" w="med" len="med"/>
                      <a:tailEnd type="none" w="med" len="med"/>
                    </a:lnT>
                    <a:solidFill>
                      <a:schemeClr val="bg1">
                        <a:lumMod val="95000"/>
                      </a:schemeClr>
                    </a:solidFill>
                  </a:tcPr>
                </a:tc>
                <a:tc>
                  <a:txBody>
                    <a:bodyPr/>
                    <a:lstStyle/>
                    <a:p>
                      <a:r>
                        <a:rPr lang="es-ES_tradnl" dirty="0"/>
                        <a:t>FI</a:t>
                      </a:r>
                    </a:p>
                  </a:txBody>
                  <a:tcPr>
                    <a:lnT w="28575" cap="flat" cmpd="sng" algn="ctr">
                      <a:solidFill>
                        <a:schemeClr val="tx1"/>
                      </a:solidFill>
                      <a:prstDash val="solid"/>
                      <a:round/>
                      <a:headEnd type="none" w="med" len="med"/>
                      <a:tailEnd type="none" w="med" len="med"/>
                    </a:lnT>
                    <a:solidFill>
                      <a:schemeClr val="bg1">
                        <a:lumMod val="95000"/>
                      </a:schemeClr>
                    </a:solidFill>
                  </a:tcPr>
                </a:tc>
                <a:tc>
                  <a:txBody>
                    <a:bodyPr/>
                    <a:lstStyle/>
                    <a:p>
                      <a:r>
                        <a:rPr lang="es-ES_tradnl" dirty="0"/>
                        <a:t>FI</a:t>
                      </a:r>
                    </a:p>
                  </a:txBody>
                  <a:tcPr>
                    <a:lnT w="28575"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757588686"/>
                  </a:ext>
                </a:extLst>
              </a:tr>
              <a:tr h="370840">
                <a:tc>
                  <a:txBody>
                    <a:bodyPr/>
                    <a:lstStyle/>
                    <a:p>
                      <a:r>
                        <a:rPr lang="es-ES_tradnl" dirty="0"/>
                        <a:t>17.30 – 19.30 </a:t>
                      </a:r>
                    </a:p>
                  </a:txBody>
                  <a:tcPr>
                    <a:solidFill>
                      <a:schemeClr val="bg1">
                        <a:lumMod val="95000"/>
                      </a:schemeClr>
                    </a:solidFill>
                  </a:tcPr>
                </a:tc>
                <a:tc rowSpan="2">
                  <a:txBody>
                    <a:bodyPr/>
                    <a:lstStyle/>
                    <a:p>
                      <a:endParaRPr lang="es-ES_tradnl" dirty="0"/>
                    </a:p>
                  </a:txBody>
                  <a:tcPr>
                    <a:solidFill>
                      <a:schemeClr val="bg1">
                        <a:lumMod val="95000"/>
                      </a:schemeClr>
                    </a:solidFill>
                  </a:tcPr>
                </a:tc>
                <a:tc vMerge="1">
                  <a:txBody>
                    <a:bodyPr/>
                    <a:lstStyle/>
                    <a:p>
                      <a:endParaRPr lang="es-ES_tradnl" dirty="0"/>
                    </a:p>
                  </a:txBody>
                  <a:tcPr/>
                </a:tc>
                <a:tc vMerge="1">
                  <a:txBody>
                    <a:bodyPr/>
                    <a:lstStyle/>
                    <a:p>
                      <a:endParaRPr lang="es-ES_tradnl" dirty="0"/>
                    </a:p>
                  </a:txBody>
                  <a:tcPr/>
                </a:tc>
                <a:tc>
                  <a:txBody>
                    <a:bodyPr/>
                    <a:lstStyle/>
                    <a:p>
                      <a:endParaRPr lang="es-ES_tradnl" dirty="0"/>
                    </a:p>
                  </a:txBody>
                  <a:tcPr>
                    <a:solidFill>
                      <a:schemeClr val="bg1">
                        <a:lumMod val="95000"/>
                      </a:schemeClr>
                    </a:solidFill>
                  </a:tcPr>
                </a:tc>
                <a:tc rowSpan="2">
                  <a:txBody>
                    <a:bodyPr/>
                    <a:lstStyle/>
                    <a:p>
                      <a:endParaRPr lang="es-ES_tradnl" dirty="0"/>
                    </a:p>
                  </a:txBody>
                  <a:tcPr>
                    <a:solidFill>
                      <a:schemeClr val="bg1">
                        <a:lumMod val="95000"/>
                      </a:schemeClr>
                    </a:solidFill>
                  </a:tcPr>
                </a:tc>
                <a:extLst>
                  <a:ext uri="{0D108BD9-81ED-4DB2-BD59-A6C34878D82A}">
                    <a16:rowId xmlns:a16="http://schemas.microsoft.com/office/drawing/2014/main" val="1656354367"/>
                  </a:ext>
                </a:extLst>
              </a:tr>
              <a:tr h="370840">
                <a:tc>
                  <a:txBody>
                    <a:bodyPr/>
                    <a:lstStyle/>
                    <a:p>
                      <a:r>
                        <a:rPr lang="es-ES_tradnl" dirty="0"/>
                        <a:t>19.30 – 21.30 </a:t>
                      </a:r>
                    </a:p>
                  </a:txBody>
                  <a:tcPr>
                    <a:solidFill>
                      <a:schemeClr val="bg1">
                        <a:lumMod val="95000"/>
                      </a:schemeClr>
                    </a:solidFill>
                  </a:tcPr>
                </a:tc>
                <a:tc vMerge="1">
                  <a:txBody>
                    <a:bodyPr/>
                    <a:lstStyle/>
                    <a:p>
                      <a:endParaRPr lang="es-ES_tradnl" dirty="0"/>
                    </a:p>
                  </a:txBody>
                  <a:tcPr/>
                </a:tc>
                <a:tc vMerge="1">
                  <a:txBody>
                    <a:bodyPr/>
                    <a:lstStyle/>
                    <a:p>
                      <a:endParaRPr lang="es-ES_tradnl" dirty="0"/>
                    </a:p>
                  </a:txBody>
                  <a:tcPr/>
                </a:tc>
                <a:tc vMerge="1">
                  <a:txBody>
                    <a:bodyPr/>
                    <a:lstStyle/>
                    <a:p>
                      <a:endParaRPr lang="es-ES_tradnl" dirty="0"/>
                    </a:p>
                  </a:txBody>
                  <a:tcPr/>
                </a:tc>
                <a:tc>
                  <a:txBody>
                    <a:bodyPr/>
                    <a:lstStyle/>
                    <a:p>
                      <a:r>
                        <a:rPr lang="es-ES_tradnl" dirty="0"/>
                        <a:t>DF-2</a:t>
                      </a:r>
                    </a:p>
                  </a:txBody>
                  <a:tcPr>
                    <a:solidFill>
                      <a:schemeClr val="bg1">
                        <a:lumMod val="95000"/>
                      </a:schemeClr>
                    </a:solidFill>
                  </a:tcPr>
                </a:tc>
                <a:tc vMerge="1">
                  <a:txBody>
                    <a:bodyPr/>
                    <a:lstStyle/>
                    <a:p>
                      <a:endParaRPr lang="es-ES_tradnl" dirty="0"/>
                    </a:p>
                  </a:txBody>
                  <a:tcPr/>
                </a:tc>
                <a:extLst>
                  <a:ext uri="{0D108BD9-81ED-4DB2-BD59-A6C34878D82A}">
                    <a16:rowId xmlns:a16="http://schemas.microsoft.com/office/drawing/2014/main" val="1946143425"/>
                  </a:ext>
                </a:extLst>
              </a:tr>
            </a:tbl>
          </a:graphicData>
        </a:graphic>
      </p:graphicFrame>
      <p:sp>
        <p:nvSpPr>
          <p:cNvPr id="8" name="Textfeld 7">
            <a:extLst>
              <a:ext uri="{FF2B5EF4-FFF2-40B4-BE49-F238E27FC236}">
                <a16:creationId xmlns:a16="http://schemas.microsoft.com/office/drawing/2014/main" id="{B9669864-6900-5B44-8F60-F465A1BA8970}"/>
              </a:ext>
            </a:extLst>
          </p:cNvPr>
          <p:cNvSpPr txBox="1"/>
          <p:nvPr/>
        </p:nvSpPr>
        <p:spPr>
          <a:xfrm>
            <a:off x="838200" y="2248456"/>
            <a:ext cx="1424065" cy="369332"/>
          </a:xfrm>
          <a:prstGeom prst="rect">
            <a:avLst/>
          </a:prstGeom>
          <a:noFill/>
        </p:spPr>
        <p:txBody>
          <a:bodyPr wrap="square" rtlCol="0">
            <a:spAutoFit/>
          </a:bodyPr>
          <a:lstStyle/>
          <a:p>
            <a:r>
              <a:rPr lang="es-ES_tradnl" dirty="0"/>
              <a:t>1. </a:t>
            </a:r>
            <a:r>
              <a:rPr lang="es-ES_tradnl" dirty="0" err="1"/>
              <a:t>Semester</a:t>
            </a:r>
            <a:endParaRPr lang="es-ES_tradnl" dirty="0"/>
          </a:p>
        </p:txBody>
      </p:sp>
      <p:sp>
        <p:nvSpPr>
          <p:cNvPr id="9" name="Textfeld 8">
            <a:extLst>
              <a:ext uri="{FF2B5EF4-FFF2-40B4-BE49-F238E27FC236}">
                <a16:creationId xmlns:a16="http://schemas.microsoft.com/office/drawing/2014/main" id="{EA63123D-E828-604B-93A3-F8B836E86B97}"/>
              </a:ext>
            </a:extLst>
          </p:cNvPr>
          <p:cNvSpPr txBox="1"/>
          <p:nvPr/>
        </p:nvSpPr>
        <p:spPr>
          <a:xfrm>
            <a:off x="838200" y="4689078"/>
            <a:ext cx="1424065" cy="369332"/>
          </a:xfrm>
          <a:prstGeom prst="rect">
            <a:avLst/>
          </a:prstGeom>
          <a:noFill/>
        </p:spPr>
        <p:txBody>
          <a:bodyPr wrap="square" rtlCol="0">
            <a:spAutoFit/>
          </a:bodyPr>
          <a:lstStyle/>
          <a:p>
            <a:r>
              <a:rPr lang="es-ES_tradnl" dirty="0"/>
              <a:t>2. </a:t>
            </a:r>
            <a:r>
              <a:rPr lang="es-ES_tradnl" dirty="0" err="1"/>
              <a:t>Semester</a:t>
            </a:r>
            <a:endParaRPr lang="es-ES_tradnl" dirty="0"/>
          </a:p>
        </p:txBody>
      </p:sp>
    </p:spTree>
    <p:extLst>
      <p:ext uri="{BB962C8B-B14F-4D97-AF65-F5344CB8AC3E}">
        <p14:creationId xmlns:p14="http://schemas.microsoft.com/office/powerpoint/2010/main" val="3813539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0053DE-ED29-9A47-B45F-34882B9E11A7}"/>
              </a:ext>
            </a:extLst>
          </p:cNvPr>
          <p:cNvSpPr>
            <a:spLocks noGrp="1"/>
          </p:cNvSpPr>
          <p:nvPr>
            <p:ph type="title"/>
          </p:nvPr>
        </p:nvSpPr>
        <p:spPr/>
        <p:txBody>
          <a:bodyPr/>
          <a:lstStyle/>
          <a:p>
            <a:r>
              <a:rPr lang="es-ES_tradnl" dirty="0"/>
              <a:t>Das </a:t>
            </a:r>
            <a:r>
              <a:rPr lang="es-ES_tradnl" dirty="0" err="1"/>
              <a:t>Studium</a:t>
            </a:r>
            <a:endParaRPr lang="es-ES_tradnl" dirty="0"/>
          </a:p>
        </p:txBody>
      </p:sp>
      <p:sp>
        <p:nvSpPr>
          <p:cNvPr id="3" name="Inhaltsplatzhalter 2">
            <a:extLst>
              <a:ext uri="{FF2B5EF4-FFF2-40B4-BE49-F238E27FC236}">
                <a16:creationId xmlns:a16="http://schemas.microsoft.com/office/drawing/2014/main" id="{60CDE0BD-8B22-094A-8D39-B1C703B4106C}"/>
              </a:ext>
            </a:extLst>
          </p:cNvPr>
          <p:cNvSpPr>
            <a:spLocks noGrp="1"/>
          </p:cNvSpPr>
          <p:nvPr>
            <p:ph idx="1"/>
          </p:nvPr>
        </p:nvSpPr>
        <p:spPr/>
        <p:txBody>
          <a:bodyPr/>
          <a:lstStyle/>
          <a:p>
            <a:r>
              <a:rPr lang="de-DE" dirty="0"/>
              <a:t>Prüfungsform </a:t>
            </a:r>
          </a:p>
          <a:p>
            <a:pPr lvl="1"/>
            <a:r>
              <a:rPr lang="de-DE" dirty="0"/>
              <a:t>“</a:t>
            </a:r>
            <a:r>
              <a:rPr lang="es-ES_tradnl" dirty="0"/>
              <a:t>evaluación continua</a:t>
            </a:r>
            <a:r>
              <a:rPr lang="de-DE" dirty="0"/>
              <a:t>”: Zwischentests/Abgaben während des Semesters (i.d.R. 30%)</a:t>
            </a:r>
          </a:p>
          <a:p>
            <a:pPr lvl="1"/>
            <a:r>
              <a:rPr lang="de-DE" dirty="0"/>
              <a:t>Finale Klausur am Ende des Semesters (i.d.R. 70%)</a:t>
            </a:r>
          </a:p>
          <a:p>
            <a:pPr lvl="1"/>
            <a:r>
              <a:rPr lang="de-DE" dirty="0"/>
              <a:t>Nachholklausuren beider Semester finden ca. im Juli statt</a:t>
            </a:r>
          </a:p>
          <a:p>
            <a:r>
              <a:rPr lang="de-DE" dirty="0"/>
              <a:t>Alle Kurse auf Spanisch</a:t>
            </a:r>
          </a:p>
          <a:p>
            <a:r>
              <a:rPr lang="de-DE" dirty="0"/>
              <a:t>Hauptsächlich Frontalunterricht </a:t>
            </a:r>
          </a:p>
          <a:p>
            <a:r>
              <a:rPr lang="de-DE" dirty="0"/>
              <a:t>Inhaltlich sowohl bereits bekannte Themen aus dem Studium an der HSB als auch Neues  </a:t>
            </a:r>
          </a:p>
          <a:p>
            <a:endParaRPr lang="es-ES_tradnl" dirty="0"/>
          </a:p>
        </p:txBody>
      </p:sp>
      <p:sp>
        <p:nvSpPr>
          <p:cNvPr id="4" name="Datumsplatzhalter 3">
            <a:extLst>
              <a:ext uri="{FF2B5EF4-FFF2-40B4-BE49-F238E27FC236}">
                <a16:creationId xmlns:a16="http://schemas.microsoft.com/office/drawing/2014/main" id="{DB65E115-38CE-BC40-A9D2-841CBA6EF110}"/>
              </a:ext>
            </a:extLst>
          </p:cNvPr>
          <p:cNvSpPr>
            <a:spLocks noGrp="1"/>
          </p:cNvSpPr>
          <p:nvPr>
            <p:ph type="dt" sz="half" idx="10"/>
          </p:nvPr>
        </p:nvSpPr>
        <p:spPr/>
        <p:txBody>
          <a:bodyPr/>
          <a:lstStyle/>
          <a:p>
            <a:fld id="{53201926-F2D5-B74B-B39D-F49D17B91605}" type="datetime4">
              <a:rPr lang="de-DE" smtClean="0"/>
              <a:t>12. Dezember 2019</a:t>
            </a:fld>
            <a:endParaRPr lang="es-ES_tradnl"/>
          </a:p>
        </p:txBody>
      </p:sp>
      <p:sp>
        <p:nvSpPr>
          <p:cNvPr id="5" name="Foliennummernplatzhalter 4">
            <a:extLst>
              <a:ext uri="{FF2B5EF4-FFF2-40B4-BE49-F238E27FC236}">
                <a16:creationId xmlns:a16="http://schemas.microsoft.com/office/drawing/2014/main" id="{62E4556F-5837-D347-A066-8588B0437C2E}"/>
              </a:ext>
            </a:extLst>
          </p:cNvPr>
          <p:cNvSpPr>
            <a:spLocks noGrp="1"/>
          </p:cNvSpPr>
          <p:nvPr>
            <p:ph type="sldNum" sz="quarter" idx="12"/>
          </p:nvPr>
        </p:nvSpPr>
        <p:spPr/>
        <p:txBody>
          <a:bodyPr/>
          <a:lstStyle/>
          <a:p>
            <a:fld id="{D018CC2D-6472-4D43-9156-E7BCEF4294DF}" type="slidenum">
              <a:rPr lang="es-ES_tradnl" smtClean="0"/>
              <a:t>9</a:t>
            </a:fld>
            <a:endParaRPr lang="es-ES_tradnl"/>
          </a:p>
        </p:txBody>
      </p:sp>
    </p:spTree>
    <p:extLst>
      <p:ext uri="{BB962C8B-B14F-4D97-AF65-F5344CB8AC3E}">
        <p14:creationId xmlns:p14="http://schemas.microsoft.com/office/powerpoint/2010/main" val="29739466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2320</Words>
  <Application>Microsoft Macintosh PowerPoint</Application>
  <PresentationFormat>Breitbild</PresentationFormat>
  <Paragraphs>263</Paragraphs>
  <Slides>19</Slides>
  <Notes>17</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19</vt:i4>
      </vt:variant>
    </vt:vector>
  </HeadingPairs>
  <TitlesOfParts>
    <vt:vector size="25" baseType="lpstr">
      <vt:lpstr>Arial</vt:lpstr>
      <vt:lpstr>Calibri</vt:lpstr>
      <vt:lpstr>Euphemia UCAS</vt:lpstr>
      <vt:lpstr>Symbol</vt:lpstr>
      <vt:lpstr>Wingdings</vt:lpstr>
      <vt:lpstr>Office</vt:lpstr>
      <vt:lpstr>DEIN AUSLANDSJAHR IN GRANADA</vt:lpstr>
      <vt:lpstr>Gliederung</vt:lpstr>
      <vt:lpstr>Die Stadt Granada</vt:lpstr>
      <vt:lpstr>Die Universidad de Granada</vt:lpstr>
      <vt:lpstr>Die ersten Tage – Anreise </vt:lpstr>
      <vt:lpstr>Die ersten Tage</vt:lpstr>
      <vt:lpstr>Das Studium - Kurse</vt:lpstr>
      <vt:lpstr>Das Studium - Meine Stundenpläne</vt:lpstr>
      <vt:lpstr>Das Studium</vt:lpstr>
      <vt:lpstr>Das Studium – Sprachkenntnisse </vt:lpstr>
      <vt:lpstr>Das Studium – Die Noten </vt:lpstr>
      <vt:lpstr>Das Studium</vt:lpstr>
      <vt:lpstr>Leben in Spanien</vt:lpstr>
      <vt:lpstr>Wohnungssuche</vt:lpstr>
      <vt:lpstr>Sonstiges</vt:lpstr>
      <vt:lpstr>¡Cuidado!</vt:lpstr>
      <vt:lpstr>Fazit</vt:lpstr>
      <vt:lpstr>Nützliche Links</vt:lpstr>
      <vt:lpstr>Kontaktdaten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AUSLANDSJAHR IN GRANADA</dc:title>
  <dc:creator>Kirsten Gabriel</dc:creator>
  <cp:lastModifiedBy>Kirsten Gabriel</cp:lastModifiedBy>
  <cp:revision>33</cp:revision>
  <dcterms:created xsi:type="dcterms:W3CDTF">2019-10-18T18:12:29Z</dcterms:created>
  <dcterms:modified xsi:type="dcterms:W3CDTF">2019-12-12T15:04:18Z</dcterms:modified>
</cp:coreProperties>
</file>