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05431-0C5E-EA4A-BBC7-68973C04861B}" type="datetimeFigureOut">
              <a:rPr lang="de-DE" smtClean="0"/>
              <a:t>20.12.23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84A39-419D-014D-AF29-B0DCC8849F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56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84A39-419D-014D-AF29-B0DCC8849F7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5067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ABDA-5A69-D643-A3BE-B73EDDDFFDBA}" type="datetimeFigureOut">
              <a:rPr lang="de-DE" smtClean="0"/>
              <a:t>20.12.23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6783-EE64-134F-BB5B-613513D5CC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68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ABDA-5A69-D643-A3BE-B73EDDDFFDBA}" type="datetimeFigureOut">
              <a:rPr lang="de-DE" smtClean="0"/>
              <a:t>20.12.23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6783-EE64-134F-BB5B-613513D5CC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12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ABDA-5A69-D643-A3BE-B73EDDDFFDBA}" type="datetimeFigureOut">
              <a:rPr lang="de-DE" smtClean="0"/>
              <a:t>20.12.23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6783-EE64-134F-BB5B-613513D5CC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797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ABDA-5A69-D643-A3BE-B73EDDDFFDBA}" type="datetimeFigureOut">
              <a:rPr lang="de-DE" smtClean="0"/>
              <a:t>20.12.23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6783-EE64-134F-BB5B-613513D5CCE5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454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ABDA-5A69-D643-A3BE-B73EDDDFFDBA}" type="datetimeFigureOut">
              <a:rPr lang="de-DE" smtClean="0"/>
              <a:t>20.12.23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6783-EE64-134F-BB5B-613513D5CC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724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ABDA-5A69-D643-A3BE-B73EDDDFFDBA}" type="datetimeFigureOut">
              <a:rPr lang="de-DE" smtClean="0"/>
              <a:t>20.12.23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6783-EE64-134F-BB5B-613513D5CC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105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ABDA-5A69-D643-A3BE-B73EDDDFFDBA}" type="datetimeFigureOut">
              <a:rPr lang="de-DE" smtClean="0"/>
              <a:t>20.12.23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6783-EE64-134F-BB5B-613513D5CC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09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ABDA-5A69-D643-A3BE-B73EDDDFFDBA}" type="datetimeFigureOut">
              <a:rPr lang="de-DE" smtClean="0"/>
              <a:t>20.12.23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6783-EE64-134F-BB5B-613513D5CC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777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ABDA-5A69-D643-A3BE-B73EDDDFFDBA}" type="datetimeFigureOut">
              <a:rPr lang="de-DE" smtClean="0"/>
              <a:t>20.12.23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6783-EE64-134F-BB5B-613513D5CC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052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ABDA-5A69-D643-A3BE-B73EDDDFFDBA}" type="datetimeFigureOut">
              <a:rPr lang="de-DE" smtClean="0"/>
              <a:t>20.12.23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6783-EE64-134F-BB5B-613513D5CC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89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ABDA-5A69-D643-A3BE-B73EDDDFFDBA}" type="datetimeFigureOut">
              <a:rPr lang="de-DE" smtClean="0"/>
              <a:t>20.12.23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6783-EE64-134F-BB5B-613513D5CC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06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ABDA-5A69-D643-A3BE-B73EDDDFFDBA}" type="datetimeFigureOut">
              <a:rPr lang="de-DE" smtClean="0"/>
              <a:t>20.12.23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6783-EE64-134F-BB5B-613513D5CC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917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ABDA-5A69-D643-A3BE-B73EDDDFFDBA}" type="datetimeFigureOut">
              <a:rPr lang="de-DE" smtClean="0"/>
              <a:t>20.12.23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6783-EE64-134F-BB5B-613513D5CC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04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ABDA-5A69-D643-A3BE-B73EDDDFFDBA}" type="datetimeFigureOut">
              <a:rPr lang="de-DE" smtClean="0"/>
              <a:t>20.12.23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6783-EE64-134F-BB5B-613513D5CC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26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ABDA-5A69-D643-A3BE-B73EDDDFFDBA}" type="datetimeFigureOut">
              <a:rPr lang="de-DE" smtClean="0"/>
              <a:t>20.12.23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6783-EE64-134F-BB5B-613513D5CC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14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ABDA-5A69-D643-A3BE-B73EDDDFFDBA}" type="datetimeFigureOut">
              <a:rPr lang="de-DE" smtClean="0"/>
              <a:t>20.12.23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6783-EE64-134F-BB5B-613513D5CC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26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ABDA-5A69-D643-A3BE-B73EDDDFFDBA}" type="datetimeFigureOut">
              <a:rPr lang="de-DE" smtClean="0"/>
              <a:t>20.12.23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6783-EE64-134F-BB5B-613513D5CC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954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853ABDA-5A69-D643-A3BE-B73EDDDFFDBA}" type="datetimeFigureOut">
              <a:rPr lang="de-DE" smtClean="0"/>
              <a:t>20.12.23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D6783-EE64-134F-BB5B-613513D5CC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1955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367A71-DB79-6880-325A-4AB3DE6E99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Lettland </a:t>
            </a:r>
            <a:br>
              <a:rPr lang="de-DE" dirty="0"/>
            </a:br>
            <a:r>
              <a:rPr lang="de-DE" dirty="0" err="1"/>
              <a:t>Turiba</a:t>
            </a:r>
            <a:r>
              <a:rPr lang="de-DE" dirty="0"/>
              <a:t> University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103A789-37F9-D768-42B8-E8E27A3E84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Guide 2023 – Fynn Koste – European </a:t>
            </a:r>
            <a:r>
              <a:rPr lang="de-DE" dirty="0" err="1"/>
              <a:t>finance</a:t>
            </a:r>
            <a:r>
              <a:rPr lang="de-DE" dirty="0"/>
              <a:t> &amp; Accounting</a:t>
            </a:r>
          </a:p>
        </p:txBody>
      </p:sp>
    </p:spTree>
    <p:extLst>
      <p:ext uri="{BB962C8B-B14F-4D97-AF65-F5344CB8AC3E}">
        <p14:creationId xmlns:p14="http://schemas.microsoft.com/office/powerpoint/2010/main" val="3722470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BD2DE-1C9B-E863-AB72-A6B8F4112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3600"/>
              <a:t>Die Stadt &amp; Freizeitgestaltung</a:t>
            </a:r>
            <a:br>
              <a:rPr lang="de-DE" sz="3600"/>
            </a:br>
            <a:endParaRPr lang="de-DE" sz="3600"/>
          </a:p>
        </p:txBody>
      </p:sp>
      <p:pic>
        <p:nvPicPr>
          <p:cNvPr id="2052" name="Picture 4" descr="Winter Sigulda, Latvia : r/BalticStates">
            <a:extLst>
              <a:ext uri="{FF2B5EF4-FFF2-40B4-BE49-F238E27FC236}">
                <a16:creationId xmlns:a16="http://schemas.microsoft.com/office/drawing/2014/main" id="{0C3683A8-853F-8126-734C-12C662FB4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6" r="31634" b="-1"/>
          <a:stretch/>
        </p:blipFill>
        <p:spPr bwMode="auto">
          <a:xfrm>
            <a:off x="-1" y="10"/>
            <a:ext cx="46346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86820B-F295-6863-81A1-462AE181B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1785938"/>
            <a:ext cx="6504807" cy="446246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1800" dirty="0"/>
              <a:t>Stellt euch auf viel Freizeit ein …</a:t>
            </a:r>
          </a:p>
          <a:p>
            <a:pPr>
              <a:lnSpc>
                <a:spcPct val="90000"/>
              </a:lnSpc>
            </a:pPr>
            <a:r>
              <a:rPr lang="de-DE" sz="1800" dirty="0"/>
              <a:t>Reisen in umliegende Länder</a:t>
            </a:r>
          </a:p>
          <a:p>
            <a:pPr lvl="1">
              <a:lnSpc>
                <a:spcPct val="90000"/>
              </a:lnSpc>
            </a:pPr>
            <a:r>
              <a:rPr lang="de-DE" dirty="0" err="1"/>
              <a:t>RailBaltica</a:t>
            </a:r>
            <a:r>
              <a:rPr lang="de-DE" dirty="0"/>
              <a:t> bis zum nächsten Jahr fertig – günstige und schnelle Zugverbindung nach Litauen und Estland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Flüge nach Schweden, Norwegen, Finnland, Polen etc. sehr günstig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Top-</a:t>
            </a:r>
            <a:r>
              <a:rPr lang="de-DE" dirty="0" err="1"/>
              <a:t>tip</a:t>
            </a:r>
            <a:r>
              <a:rPr lang="de-DE" dirty="0"/>
              <a:t>: Warschau/Polen – Flug 35 Euro, Hotel 15 Euro, Bier 2 Euro</a:t>
            </a:r>
          </a:p>
          <a:p>
            <a:pPr>
              <a:lnSpc>
                <a:spcPct val="90000"/>
              </a:lnSpc>
            </a:pPr>
            <a:r>
              <a:rPr lang="de-DE" sz="1800" dirty="0"/>
              <a:t>Der Großteil von Lettland besteht aus Nationalparks, Riga liegt am Meer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Sigulda, </a:t>
            </a:r>
            <a:r>
              <a:rPr lang="de-DE" dirty="0" err="1"/>
              <a:t>Kemeri</a:t>
            </a:r>
            <a:r>
              <a:rPr lang="de-DE" dirty="0"/>
              <a:t>, </a:t>
            </a:r>
            <a:r>
              <a:rPr lang="de-DE" dirty="0" err="1"/>
              <a:t>Jurmala</a:t>
            </a:r>
            <a:r>
              <a:rPr lang="de-DE" dirty="0"/>
              <a:t> etc. </a:t>
            </a:r>
          </a:p>
          <a:p>
            <a:pPr>
              <a:lnSpc>
                <a:spcPct val="90000"/>
              </a:lnSpc>
            </a:pPr>
            <a:r>
              <a:rPr lang="de-DE" sz="1800" dirty="0"/>
              <a:t>Ausgeprägte Bar und Café-Kultur in Lettland</a:t>
            </a:r>
          </a:p>
        </p:txBody>
      </p:sp>
    </p:spTree>
    <p:extLst>
      <p:ext uri="{BB962C8B-B14F-4D97-AF65-F5344CB8AC3E}">
        <p14:creationId xmlns:p14="http://schemas.microsoft.com/office/powerpoint/2010/main" val="2803124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5CD05-C6E8-A557-E14B-88159D96D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Kontakt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B12AEC-E7BA-6872-CEE5-E011F7438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Fynn.koste@outlook.de</a:t>
            </a:r>
            <a:endParaRPr lang="de-DE" dirty="0"/>
          </a:p>
          <a:p>
            <a:r>
              <a:rPr lang="de-DE" dirty="0"/>
              <a:t>0172 3021747</a:t>
            </a:r>
          </a:p>
        </p:txBody>
      </p:sp>
    </p:spTree>
    <p:extLst>
      <p:ext uri="{BB962C8B-B14F-4D97-AF65-F5344CB8AC3E}">
        <p14:creationId xmlns:p14="http://schemas.microsoft.com/office/powerpoint/2010/main" val="390506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97918-CC2C-BB0C-025D-15EF4CF6D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4795482" cy="1641987"/>
          </a:xfrm>
        </p:spPr>
        <p:txBody>
          <a:bodyPr>
            <a:normAutofit/>
          </a:bodyPr>
          <a:lstStyle/>
          <a:p>
            <a:r>
              <a:rPr lang="de-DE" sz="3900"/>
              <a:t>Unterkunftssuche &amp; Facebook-</a:t>
            </a:r>
            <a:r>
              <a:rPr lang="de-DE" sz="3900" err="1"/>
              <a:t>scams</a:t>
            </a:r>
            <a:endParaRPr lang="de-DE" sz="3900"/>
          </a:p>
        </p:txBody>
      </p:sp>
      <p:pic>
        <p:nvPicPr>
          <p:cNvPr id="7170" name="Picture 2" descr="Riga co-living space | SHED Co-living">
            <a:extLst>
              <a:ext uri="{FF2B5EF4-FFF2-40B4-BE49-F238E27FC236}">
                <a16:creationId xmlns:a16="http://schemas.microsoft.com/office/drawing/2014/main" id="{308A162A-A998-AFEE-F167-D6335804C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r="22012" b="-2"/>
          <a:stretch/>
        </p:blipFill>
        <p:spPr bwMode="auto">
          <a:xfrm>
            <a:off x="6094410" y="609601"/>
            <a:ext cx="5449889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Rectangle 7174">
            <a:extLst>
              <a:ext uri="{FF2B5EF4-FFF2-40B4-BE49-F238E27FC236}">
                <a16:creationId xmlns:a16="http://schemas.microsoft.com/office/drawing/2014/main" id="{AA047838-7F9E-43CF-A116-26E7AAA8F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2F3ABD-9552-BC87-4524-0826A8679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957388"/>
            <a:ext cx="5276850" cy="48244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de-DE" sz="1600" dirty="0"/>
              <a:t>Unterkunftssuche läuft hauptsächlich über Facebook-gruppen</a:t>
            </a:r>
          </a:p>
          <a:p>
            <a:pPr>
              <a:lnSpc>
                <a:spcPct val="90000"/>
              </a:lnSpc>
            </a:pPr>
            <a:r>
              <a:rPr lang="de-DE" sz="1600" dirty="0"/>
              <a:t>Dutzende Gruppen werden dediziert von Vermittlungsagenturen aufgemacht </a:t>
            </a:r>
            <a:r>
              <a:rPr lang="de-DE" sz="1600" dirty="0" err="1"/>
              <a:t>á</a:t>
            </a:r>
            <a:r>
              <a:rPr lang="de-DE" sz="1600" dirty="0"/>
              <a:t> la „Riga New </a:t>
            </a:r>
            <a:r>
              <a:rPr lang="de-DE" sz="1600" dirty="0" err="1"/>
              <a:t>Students</a:t>
            </a:r>
            <a:r>
              <a:rPr lang="de-DE" sz="1600" dirty="0"/>
              <a:t> 2024“ etc. </a:t>
            </a:r>
          </a:p>
          <a:p>
            <a:pPr lvl="1">
              <a:lnSpc>
                <a:spcPct val="90000"/>
              </a:lnSpc>
            </a:pPr>
            <a:r>
              <a:rPr lang="de-DE" sz="1600" dirty="0"/>
              <a:t>Vorsicht!!: Es gibt sehr viele unseriöse Angebote und in Gesprächen mit anderen </a:t>
            </a:r>
            <a:r>
              <a:rPr lang="de-DE" sz="1600" dirty="0" err="1"/>
              <a:t>Erasms</a:t>
            </a:r>
            <a:r>
              <a:rPr lang="de-DE" sz="1600" dirty="0"/>
              <a:t>-studierenden und Medizinstudenten kamen viele Fälle von Betrug über solche Angebote auf. Oft wird eine relativ große Kaution oder </a:t>
            </a:r>
            <a:r>
              <a:rPr lang="de-DE" sz="1600" dirty="0" err="1"/>
              <a:t>Agentfee</a:t>
            </a:r>
            <a:r>
              <a:rPr lang="de-DE" sz="1600" dirty="0"/>
              <a:t> im Voraus gefordert. </a:t>
            </a:r>
          </a:p>
          <a:p>
            <a:pPr>
              <a:lnSpc>
                <a:spcPct val="90000"/>
              </a:lnSpc>
            </a:pPr>
            <a:endParaRPr lang="de-DE" sz="1600" dirty="0"/>
          </a:p>
          <a:p>
            <a:pPr>
              <a:lnSpc>
                <a:spcPct val="90000"/>
              </a:lnSpc>
            </a:pPr>
            <a:r>
              <a:rPr lang="de-DE" sz="1600" dirty="0"/>
              <a:t>Weitere Möglichkeit – Wohnheime: </a:t>
            </a:r>
            <a:r>
              <a:rPr lang="de-DE" sz="1600" dirty="0" err="1"/>
              <a:t>Shed</a:t>
            </a:r>
            <a:r>
              <a:rPr lang="de-DE" sz="1600" dirty="0"/>
              <a:t>-Co Living &amp; </a:t>
            </a:r>
            <a:r>
              <a:rPr lang="de-DE" sz="1600" dirty="0" err="1"/>
              <a:t>Youthments</a:t>
            </a:r>
            <a:r>
              <a:rPr lang="de-DE" sz="1600" dirty="0"/>
              <a:t> </a:t>
            </a:r>
          </a:p>
          <a:p>
            <a:pPr>
              <a:lnSpc>
                <a:spcPct val="90000"/>
              </a:lnSpc>
            </a:pPr>
            <a:r>
              <a:rPr lang="de-DE" sz="1600" dirty="0" err="1"/>
              <a:t>AirBnB</a:t>
            </a:r>
            <a:r>
              <a:rPr lang="de-DE" sz="1600" dirty="0"/>
              <a:t>: Sehr viele Angebote, besonders in der Altstadt, jedoch sehr teuer</a:t>
            </a:r>
          </a:p>
          <a:p>
            <a:pPr>
              <a:lnSpc>
                <a:spcPct val="90000"/>
              </a:lnSpc>
            </a:pPr>
            <a:r>
              <a:rPr lang="de-DE" sz="1600" dirty="0"/>
              <a:t>Sehr günstig: </a:t>
            </a:r>
            <a:r>
              <a:rPr lang="de-DE" sz="1600" dirty="0" err="1"/>
              <a:t>Turiba</a:t>
            </a:r>
            <a:r>
              <a:rPr lang="de-DE" sz="1600" dirty="0"/>
              <a:t>-eigenes Studentenwohnheim aber … Nein …</a:t>
            </a:r>
          </a:p>
          <a:p>
            <a:pPr>
              <a:lnSpc>
                <a:spcPct val="90000"/>
              </a:lnSpc>
            </a:pPr>
            <a:endParaRPr lang="de-DE" sz="1600" dirty="0"/>
          </a:p>
          <a:p>
            <a:pPr>
              <a:lnSpc>
                <a:spcPct val="90000"/>
              </a:lnSpc>
            </a:pPr>
            <a:r>
              <a:rPr lang="de-DE" sz="1600" dirty="0"/>
              <a:t>Empfehlung: </a:t>
            </a:r>
            <a:r>
              <a:rPr lang="de-DE" sz="1600" dirty="0" err="1"/>
              <a:t>Shed-co</a:t>
            </a:r>
            <a:r>
              <a:rPr lang="de-DE" sz="1600" dirty="0"/>
              <a:t> Living, sehr </a:t>
            </a:r>
            <a:r>
              <a:rPr lang="de-DE" sz="1600" dirty="0" err="1"/>
              <a:t>convenient</a:t>
            </a:r>
            <a:r>
              <a:rPr lang="de-DE" sz="1600" dirty="0"/>
              <a:t> &amp; modern</a:t>
            </a:r>
          </a:p>
        </p:txBody>
      </p:sp>
    </p:spTree>
    <p:extLst>
      <p:ext uri="{BB962C8B-B14F-4D97-AF65-F5344CB8AC3E}">
        <p14:creationId xmlns:p14="http://schemas.microsoft.com/office/powerpoint/2010/main" val="387172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083D2C-D8A9-E3BE-0690-DBDA8EA69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Vorbereitung auf das Auslandsstudium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5F0CC0-13E6-7047-017E-316C4E0A3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Ggf. Auslandskrankenversicherung zusätzlich abschließen, obwohl nicht benötigt</a:t>
            </a:r>
          </a:p>
          <a:p>
            <a:r>
              <a:rPr lang="de-DE" dirty="0"/>
              <a:t>Geld sparen – Lettland ist nicht so günstig wie man denkt </a:t>
            </a:r>
            <a:r>
              <a:rPr lang="de-DE" dirty="0">
                <a:sym typeface="Wingdings" pitchFamily="2" charset="2"/>
              </a:rPr>
              <a:t></a:t>
            </a:r>
          </a:p>
          <a:p>
            <a:r>
              <a:rPr lang="de-DE" dirty="0">
                <a:sym typeface="Wingdings" pitchFamily="2" charset="2"/>
              </a:rPr>
              <a:t>Frühzeitig Flüge buchen, auch für Weihnachten und finaler Rückflug</a:t>
            </a:r>
          </a:p>
          <a:p>
            <a:r>
              <a:rPr lang="de-DE" dirty="0">
                <a:sym typeface="Wingdings" pitchFamily="2" charset="2"/>
              </a:rPr>
              <a:t>Winterkleidung shoppen gehen, besonders wasserdichte Schuhe</a:t>
            </a:r>
          </a:p>
          <a:p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Insgesamt gibt es nicht viel zu beachten sobald man die Unterkunft gebucht hat – hinfliegen und Spaß haben</a:t>
            </a:r>
          </a:p>
        </p:txBody>
      </p:sp>
    </p:spTree>
    <p:extLst>
      <p:ext uri="{BB962C8B-B14F-4D97-AF65-F5344CB8AC3E}">
        <p14:creationId xmlns:p14="http://schemas.microsoft.com/office/powerpoint/2010/main" val="262805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3F37F-FC64-1F5C-201C-861E4964E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Bürokratie im Voraus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0CB21E-47EB-D5A3-E6DD-F759133BE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ERASMUS-Förderung beantragen, etwaige Sonderzuschüsse beachten</a:t>
            </a:r>
          </a:p>
          <a:p>
            <a:endParaRPr lang="de-DE" dirty="0"/>
          </a:p>
          <a:p>
            <a:r>
              <a:rPr lang="de-DE" dirty="0"/>
              <a:t>Bürokratie mit der Auslandsuniversität kann sich gerne mal in die Länge ziehen</a:t>
            </a:r>
          </a:p>
          <a:p>
            <a:r>
              <a:rPr lang="de-DE" dirty="0"/>
              <a:t>Erwartet die finalen Unterlagen nicht zu früh</a:t>
            </a:r>
          </a:p>
          <a:p>
            <a:pPr lvl="1"/>
            <a:r>
              <a:rPr lang="de-DE" dirty="0"/>
              <a:t>Bei uns war alles wirklich erst drei </a:t>
            </a:r>
            <a:r>
              <a:rPr lang="de-DE" dirty="0" err="1"/>
              <a:t>wochen</a:t>
            </a:r>
            <a:r>
              <a:rPr lang="de-DE" dirty="0"/>
              <a:t> vor beginn in trockenen Tüchern</a:t>
            </a:r>
          </a:p>
        </p:txBody>
      </p:sp>
    </p:spTree>
    <p:extLst>
      <p:ext uri="{BB962C8B-B14F-4D97-AF65-F5344CB8AC3E}">
        <p14:creationId xmlns:p14="http://schemas.microsoft.com/office/powerpoint/2010/main" val="87931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EC09EE-3EE3-8644-1DE2-E9D0479BD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4795482" cy="1641987"/>
          </a:xfrm>
        </p:spPr>
        <p:txBody>
          <a:bodyPr>
            <a:normAutofit/>
          </a:bodyPr>
          <a:lstStyle/>
          <a:p>
            <a:r>
              <a:rPr lang="de-DE" dirty="0"/>
              <a:t>Wie kommt man an? </a:t>
            </a:r>
          </a:p>
        </p:txBody>
      </p:sp>
      <p:pic>
        <p:nvPicPr>
          <p:cNvPr id="5122" name="Picture 2" descr="Air Baltic bestellt 30 weitere Airbus A220 - airliners.de">
            <a:extLst>
              <a:ext uri="{FF2B5EF4-FFF2-40B4-BE49-F238E27FC236}">
                <a16:creationId xmlns:a16="http://schemas.microsoft.com/office/drawing/2014/main" id="{08400ACB-AB00-5A6D-FA68-1253536DE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" t="676" r="28205" b="-678"/>
          <a:stretch/>
        </p:blipFill>
        <p:spPr bwMode="auto">
          <a:xfrm>
            <a:off x="6094410" y="609601"/>
            <a:ext cx="5449889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5126">
            <a:extLst>
              <a:ext uri="{FF2B5EF4-FFF2-40B4-BE49-F238E27FC236}">
                <a16:creationId xmlns:a16="http://schemas.microsoft.com/office/drawing/2014/main" id="{AA047838-7F9E-43CF-A116-26E7AAA8F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8EDFEF-D270-D30E-0655-CFD030E78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438401"/>
            <a:ext cx="4797256" cy="38099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1300"/>
              <a:t>Flugzeug aus Hamburg – </a:t>
            </a:r>
            <a:r>
              <a:rPr lang="de-DE" sz="1300" err="1"/>
              <a:t>AirBaltic</a:t>
            </a:r>
            <a:r>
              <a:rPr lang="de-DE" sz="1300"/>
              <a:t>-Flüge sind bei Buchung &gt;2 Monate vorher relativ günstig -&gt; Direktflug</a:t>
            </a:r>
          </a:p>
          <a:p>
            <a:pPr marL="0" indent="0">
              <a:lnSpc>
                <a:spcPct val="90000"/>
              </a:lnSpc>
              <a:buNone/>
            </a:pPr>
            <a:endParaRPr lang="de-DE" sz="1300"/>
          </a:p>
          <a:p>
            <a:pPr>
              <a:lnSpc>
                <a:spcPct val="90000"/>
              </a:lnSpc>
            </a:pPr>
            <a:r>
              <a:rPr lang="de-DE" sz="1300"/>
              <a:t>Wichtigste App in den baltischen Staaten: </a:t>
            </a:r>
            <a:r>
              <a:rPr lang="de-DE" sz="1300" b="1" u="sng"/>
              <a:t>BOLT</a:t>
            </a:r>
          </a:p>
          <a:p>
            <a:pPr lvl="1">
              <a:lnSpc>
                <a:spcPct val="90000"/>
              </a:lnSpc>
            </a:pPr>
            <a:r>
              <a:rPr lang="de-DE" sz="1300"/>
              <a:t>Taxi ist sehr günstig – vom Flughafen in die Innenstadt ca. 10-12€</a:t>
            </a:r>
          </a:p>
          <a:p>
            <a:pPr lvl="1">
              <a:lnSpc>
                <a:spcPct val="90000"/>
              </a:lnSpc>
            </a:pPr>
            <a:r>
              <a:rPr lang="de-DE" sz="1300"/>
              <a:t>Für Personen mit Führerschein: Bolt-Drive nochmals günstiger</a:t>
            </a:r>
          </a:p>
          <a:p>
            <a:pPr>
              <a:lnSpc>
                <a:spcPct val="90000"/>
              </a:lnSpc>
            </a:pPr>
            <a:endParaRPr lang="de-DE" sz="1300"/>
          </a:p>
          <a:p>
            <a:pPr>
              <a:lnSpc>
                <a:spcPct val="90000"/>
              </a:lnSpc>
            </a:pPr>
            <a:r>
              <a:rPr lang="de-DE" sz="1300"/>
              <a:t>Normalerweise stellt die </a:t>
            </a:r>
            <a:r>
              <a:rPr lang="de-DE" sz="1300" err="1"/>
              <a:t>Turiba</a:t>
            </a:r>
            <a:r>
              <a:rPr lang="de-DE" sz="1300"/>
              <a:t> einen kostenlosen Abholservice, sofern man seine Flugdaten mit der Verwaltung teilt.</a:t>
            </a:r>
          </a:p>
        </p:txBody>
      </p:sp>
    </p:spTree>
    <p:extLst>
      <p:ext uri="{BB962C8B-B14F-4D97-AF65-F5344CB8AC3E}">
        <p14:creationId xmlns:p14="http://schemas.microsoft.com/office/powerpoint/2010/main" val="1489594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7F756-575B-5505-DAA7-D24B30AF6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de-DE"/>
              <a:t>Lebenshaltungskosten 	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9CADAD-669C-201C-3B96-3E9A3D58E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700214"/>
            <a:ext cx="5227407" cy="45481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1600" dirty="0"/>
              <a:t>Die Unterkünfte liegen im Bereich 500-600€</a:t>
            </a:r>
          </a:p>
          <a:p>
            <a:pPr>
              <a:lnSpc>
                <a:spcPct val="90000"/>
              </a:lnSpc>
            </a:pPr>
            <a:r>
              <a:rPr lang="de-DE" sz="1600" dirty="0"/>
              <a:t>Essen und Trinken im Supermarkt ist im Vergleich zu Deutschland ziemlich günstig: 1 kg Kartoffeln 0,29€, Möhren 0,35€ etc. </a:t>
            </a:r>
          </a:p>
          <a:p>
            <a:pPr>
              <a:lnSpc>
                <a:spcPct val="90000"/>
              </a:lnSpc>
            </a:pPr>
            <a:r>
              <a:rPr lang="de-DE" sz="1600" dirty="0"/>
              <a:t>Top-</a:t>
            </a:r>
            <a:r>
              <a:rPr lang="de-DE" sz="1600" dirty="0" err="1"/>
              <a:t>tip</a:t>
            </a:r>
            <a:r>
              <a:rPr lang="de-DE" sz="1600" dirty="0"/>
              <a:t>: Sammelt ab jetzt Kleingeld und geht im Zentralmarkt einkaufen, sehr gute Qualität und günstiger als im Supermarkt</a:t>
            </a:r>
          </a:p>
          <a:p>
            <a:pPr>
              <a:lnSpc>
                <a:spcPct val="90000"/>
              </a:lnSpc>
            </a:pPr>
            <a:r>
              <a:rPr lang="de-DE" sz="1600" dirty="0"/>
              <a:t>Achtung!: Alles abseits den absoluten Grundnahrungsmitteln, sprich Drogerieartikel, Süßwaren, Soßen etc. ist im Vergleich zu Deutschland um einiges teurer! Beispiel: ein kleines Glas Nutella 9€, eine Tafel Milka 4€, eine Tube </a:t>
            </a:r>
            <a:r>
              <a:rPr lang="de-DE" sz="1600" dirty="0" err="1"/>
              <a:t>Syoss</a:t>
            </a:r>
            <a:r>
              <a:rPr lang="de-DE" sz="1600" dirty="0"/>
              <a:t>-Shampoo 6-8€</a:t>
            </a:r>
          </a:p>
          <a:p>
            <a:pPr>
              <a:lnSpc>
                <a:spcPct val="90000"/>
              </a:lnSpc>
            </a:pPr>
            <a:r>
              <a:rPr lang="de-DE" sz="1600" dirty="0"/>
              <a:t>Feiern und </a:t>
            </a:r>
            <a:r>
              <a:rPr lang="de-DE" sz="1600" dirty="0" err="1"/>
              <a:t>Akohol</a:t>
            </a:r>
            <a:r>
              <a:rPr lang="de-DE" sz="1600" dirty="0"/>
              <a:t> kostet in etwa genauso viel wie in Bremen: Bier 5€, Mischung 8-10€ -&gt; für eine gute Bar mit Happy-Hour und deutscher Kernkundschaft: </a:t>
            </a:r>
            <a:r>
              <a:rPr lang="de-DE" sz="1600" dirty="0" err="1"/>
              <a:t>Cartel</a:t>
            </a:r>
            <a:r>
              <a:rPr lang="de-DE" sz="1600" dirty="0"/>
              <a:t> Bar in der Altstadt</a:t>
            </a:r>
          </a:p>
        </p:txBody>
      </p:sp>
      <p:pic>
        <p:nvPicPr>
          <p:cNvPr id="6146" name="Picture 2" descr="Exploring the Riga Central Market - RaulersonGirlsTravel">
            <a:extLst>
              <a:ext uri="{FF2B5EF4-FFF2-40B4-BE49-F238E27FC236}">
                <a16:creationId xmlns:a16="http://schemas.microsoft.com/office/drawing/2014/main" id="{0626D2AC-5096-8A90-822E-ABDB74400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r="22927" b="1"/>
          <a:stretch/>
        </p:blipFill>
        <p:spPr bwMode="auto">
          <a:xfrm>
            <a:off x="6091916" y="2052213"/>
            <a:ext cx="5451627" cy="41961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4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BAF01-57A5-5278-D791-592426F7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Universität	</a:t>
            </a:r>
          </a:p>
        </p:txBody>
      </p:sp>
      <p:pic>
        <p:nvPicPr>
          <p:cNvPr id="5" name="Inhaltsplatzhalter 4" descr="Ein Bild, das Text, Zahl, Schrift, Reihe enthält.&#10;&#10;Automatisch generierte Beschreibung">
            <a:extLst>
              <a:ext uri="{FF2B5EF4-FFF2-40B4-BE49-F238E27FC236}">
                <a16:creationId xmlns:a16="http://schemas.microsoft.com/office/drawing/2014/main" id="{319A0157-9690-17AB-ED51-8BA41C2EB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2038113"/>
            <a:ext cx="11059625" cy="4162662"/>
          </a:xfrm>
        </p:spPr>
      </p:pic>
    </p:spTree>
    <p:extLst>
      <p:ext uri="{BB962C8B-B14F-4D97-AF65-F5344CB8AC3E}">
        <p14:creationId xmlns:p14="http://schemas.microsoft.com/office/powerpoint/2010/main" val="1916569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361CBD-DE57-5880-9033-184E12A45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3900"/>
              <a:t>Die Universität</a:t>
            </a:r>
            <a:br>
              <a:rPr lang="de-DE" sz="3900"/>
            </a:br>
            <a:r>
              <a:rPr lang="de-DE" sz="3900"/>
              <a:t>Modulwahl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455857-3ED4-CDEC-F107-025E88176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1400"/>
              <a:t>Die Module, die zu wählen sind kann man aus einer langen Liste aus den Fakultäten Business Administration und Logistik wählen</a:t>
            </a:r>
          </a:p>
          <a:p>
            <a:pPr>
              <a:lnSpc>
                <a:spcPct val="90000"/>
              </a:lnSpc>
            </a:pPr>
            <a:r>
              <a:rPr lang="de-DE" sz="1400"/>
              <a:t>Alle typischen BWL Module werden angeboten, vereinzelt Spezialkurse zu Finanzierung -&gt; oft jedoch nur als Zusatz angeboten, sodass nie sicher gesagt werden kann ob diese stattfinden</a:t>
            </a:r>
          </a:p>
          <a:p>
            <a:pPr>
              <a:lnSpc>
                <a:spcPct val="90000"/>
              </a:lnSpc>
            </a:pPr>
            <a:endParaRPr lang="de-DE" sz="1400"/>
          </a:p>
          <a:p>
            <a:pPr>
              <a:lnSpc>
                <a:spcPct val="90000"/>
              </a:lnSpc>
            </a:pPr>
            <a:r>
              <a:rPr lang="de-DE" sz="1400"/>
              <a:t>Stellt euch darauf ein, dass ihr in der ersten Woche nochmal all eure Kurse neu wählen müsst</a:t>
            </a:r>
          </a:p>
          <a:p>
            <a:pPr>
              <a:lnSpc>
                <a:spcPct val="90000"/>
              </a:lnSpc>
            </a:pPr>
            <a:r>
              <a:rPr lang="de-DE" sz="1400"/>
              <a:t>Sollte ein Kurs euch nicht zusagen, könnt ihr innerhalb der ersten 2 Wochen </a:t>
            </a:r>
            <a:r>
              <a:rPr lang="de-DE" sz="1400" err="1"/>
              <a:t>umwählen</a:t>
            </a:r>
            <a:endParaRPr lang="de-DE" sz="1400"/>
          </a:p>
        </p:txBody>
      </p:sp>
      <p:pic>
        <p:nvPicPr>
          <p:cNvPr id="4100" name="Picture 4" descr="Turība University is traditionally ranked among the top 3 universities  recognized by entrepreneurs in the field of business education - NEWS -  Turība University">
            <a:extLst>
              <a:ext uri="{FF2B5EF4-FFF2-40B4-BE49-F238E27FC236}">
                <a16:creationId xmlns:a16="http://schemas.microsoft.com/office/drawing/2014/main" id="{A3FFFCB1-14B3-A8F7-6F62-3EEC02142E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79"/>
          <a:stretch/>
        </p:blipFill>
        <p:spPr bwMode="auto">
          <a:xfrm>
            <a:off x="6091916" y="2052213"/>
            <a:ext cx="5451627" cy="41961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179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C9C15-D7B4-FCC9-CA1E-DE95CDD0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Universität</a:t>
            </a:r>
            <a:br>
              <a:rPr lang="de-DE" dirty="0"/>
            </a:br>
            <a:r>
              <a:rPr lang="de-DE" dirty="0"/>
              <a:t>Die Lehre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EF79DC-BBA9-13F6-A4CD-8674DEF88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Niveau der Vorlesungen ist ca. auf ¾-höhe der Bremer Vorlesungen</a:t>
            </a:r>
          </a:p>
          <a:p>
            <a:r>
              <a:rPr lang="de-DE" dirty="0"/>
              <a:t>Viele Gruppenarbeiten und Präsentationen</a:t>
            </a:r>
          </a:p>
          <a:p>
            <a:r>
              <a:rPr lang="de-DE" dirty="0"/>
              <a:t>Standard-Modell: 3 Präsentationen während des Semesters und eine Hausarbeit als Abschlussarbeit</a:t>
            </a:r>
          </a:p>
          <a:p>
            <a:r>
              <a:rPr lang="de-DE" dirty="0"/>
              <a:t>Viel Wiederholung der bereits in Bremen behandelten Themen, v.a. im Modul Finance Accounting &amp; Financial </a:t>
            </a:r>
          </a:p>
          <a:p>
            <a:r>
              <a:rPr lang="de-DE" dirty="0"/>
              <a:t>Durchgehende hybride Lehre </a:t>
            </a:r>
          </a:p>
        </p:txBody>
      </p:sp>
    </p:spTree>
    <p:extLst>
      <p:ext uri="{BB962C8B-B14F-4D97-AF65-F5344CB8AC3E}">
        <p14:creationId xmlns:p14="http://schemas.microsoft.com/office/powerpoint/2010/main" val="24356151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{549966E7-48A1-B148-92FD-86A1E3DB0E38}tf10001062</Template>
  <TotalTime>0</TotalTime>
  <Words>662</Words>
  <Application>Microsoft Macintosh PowerPoint</Application>
  <PresentationFormat>Breitbild</PresentationFormat>
  <Paragraphs>65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Ion</vt:lpstr>
      <vt:lpstr>Lettland  Turiba University</vt:lpstr>
      <vt:lpstr>Unterkunftssuche &amp; Facebook-scams</vt:lpstr>
      <vt:lpstr>Vorbereitung auf das Auslandsstudium</vt:lpstr>
      <vt:lpstr>Bürokratie im Voraus</vt:lpstr>
      <vt:lpstr>Wie kommt man an? </vt:lpstr>
      <vt:lpstr>Lebenshaltungskosten  </vt:lpstr>
      <vt:lpstr>Die Universität </vt:lpstr>
      <vt:lpstr>Die Universität Modulwahl</vt:lpstr>
      <vt:lpstr>Die Universität Die Lehre</vt:lpstr>
      <vt:lpstr>Die Stadt &amp; Freizeitgestaltung </vt:lpstr>
      <vt:lpstr>Kontakt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Lettland  Turiba University</dc:title>
  <dc:creator>Koste, Fynn</dc:creator>
  <cp:lastModifiedBy>Koste, Fynn</cp:lastModifiedBy>
  <cp:revision>1</cp:revision>
  <dcterms:created xsi:type="dcterms:W3CDTF">2023-12-20T07:13:04Z</dcterms:created>
  <dcterms:modified xsi:type="dcterms:W3CDTF">2023-12-20T08:14:18Z</dcterms:modified>
</cp:coreProperties>
</file>