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8" r:id="rId3"/>
    <p:sldId id="297" r:id="rId4"/>
    <p:sldId id="262" r:id="rId5"/>
    <p:sldId id="309" r:id="rId6"/>
    <p:sldId id="310" r:id="rId7"/>
    <p:sldId id="265" r:id="rId8"/>
    <p:sldId id="288" r:id="rId9"/>
    <p:sldId id="268" r:id="rId10"/>
    <p:sldId id="299" r:id="rId11"/>
    <p:sldId id="278" r:id="rId12"/>
    <p:sldId id="289" r:id="rId13"/>
    <p:sldId id="294" r:id="rId14"/>
    <p:sldId id="290" r:id="rId15"/>
    <p:sldId id="291" r:id="rId16"/>
    <p:sldId id="308" r:id="rId17"/>
    <p:sldId id="270" r:id="rId18"/>
    <p:sldId id="292" r:id="rId19"/>
    <p:sldId id="296" r:id="rId20"/>
    <p:sldId id="280" r:id="rId21"/>
    <p:sldId id="311" r:id="rId22"/>
    <p:sldId id="312" r:id="rId23"/>
    <p:sldId id="273" r:id="rId24"/>
    <p:sldId id="274" r:id="rId25"/>
    <p:sldId id="275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oa Zalabardo" initials="AZ" lastIdx="1" clrIdx="0">
    <p:extLst>
      <p:ext uri="{19B8F6BF-5375-455C-9EA6-DF929625EA0E}">
        <p15:presenceInfo xmlns:p15="http://schemas.microsoft.com/office/powerpoint/2012/main" userId="Ainoa Zalabar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F"/>
    <a:srgbClr val="2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684" y="108"/>
      </p:cViewPr>
      <p:guideLst/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8T16:19:09.514" idx="1">
    <p:pos x="5682" y="28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1B69-37C7-45E5-ABFF-D44CD213E5C0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3985-BE80-4167-8EAF-9DE591DA19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56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3985-BE80-4167-8EAF-9DE591DA194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749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3985-BE80-4167-8EAF-9DE591DA194F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525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36095"/>
            <a:ext cx="12204055" cy="691576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/>
          <p:cNvSpPr/>
          <p:nvPr userDrawn="1"/>
        </p:nvSpPr>
        <p:spPr>
          <a:xfrm flipH="1">
            <a:off x="9065832" y="-104461"/>
            <a:ext cx="3138222" cy="2153653"/>
          </a:xfrm>
          <a:custGeom>
            <a:avLst/>
            <a:gdLst>
              <a:gd name="connsiteX0" fmla="*/ 0 w 2961798"/>
              <a:gd name="connsiteY0" fmla="*/ 0 h 1936666"/>
              <a:gd name="connsiteX1" fmla="*/ 2961798 w 2961798"/>
              <a:gd name="connsiteY1" fmla="*/ 0 h 1936666"/>
              <a:gd name="connsiteX2" fmla="*/ 2961798 w 2961798"/>
              <a:gd name="connsiteY2" fmla="*/ 1936666 h 1936666"/>
              <a:gd name="connsiteX3" fmla="*/ 0 w 2961798"/>
              <a:gd name="connsiteY3" fmla="*/ 1936666 h 1936666"/>
              <a:gd name="connsiteX4" fmla="*/ 0 w 2961798"/>
              <a:gd name="connsiteY4" fmla="*/ 0 h 1936666"/>
              <a:gd name="connsiteX0" fmla="*/ 0 w 4020577"/>
              <a:gd name="connsiteY0" fmla="*/ 0 h 1936666"/>
              <a:gd name="connsiteX1" fmla="*/ 4020577 w 4020577"/>
              <a:gd name="connsiteY1" fmla="*/ 12032 h 1936666"/>
              <a:gd name="connsiteX2" fmla="*/ 2961798 w 4020577"/>
              <a:gd name="connsiteY2" fmla="*/ 1936666 h 1936666"/>
              <a:gd name="connsiteX3" fmla="*/ 0 w 4020577"/>
              <a:gd name="connsiteY3" fmla="*/ 1936666 h 1936666"/>
              <a:gd name="connsiteX4" fmla="*/ 0 w 4020577"/>
              <a:gd name="connsiteY4" fmla="*/ 0 h 1936666"/>
              <a:gd name="connsiteX0" fmla="*/ 0 w 4020577"/>
              <a:gd name="connsiteY0" fmla="*/ 0 h 2634497"/>
              <a:gd name="connsiteX1" fmla="*/ 4020577 w 4020577"/>
              <a:gd name="connsiteY1" fmla="*/ 12032 h 2634497"/>
              <a:gd name="connsiteX2" fmla="*/ 2961798 w 4020577"/>
              <a:gd name="connsiteY2" fmla="*/ 1936666 h 2634497"/>
              <a:gd name="connsiteX3" fmla="*/ 0 w 4020577"/>
              <a:gd name="connsiteY3" fmla="*/ 2634497 h 2634497"/>
              <a:gd name="connsiteX4" fmla="*/ 0 w 4020577"/>
              <a:gd name="connsiteY4" fmla="*/ 0 h 2634497"/>
              <a:gd name="connsiteX0" fmla="*/ 0 w 4020577"/>
              <a:gd name="connsiteY0" fmla="*/ 12031 h 2646528"/>
              <a:gd name="connsiteX1" fmla="*/ 4020577 w 4020577"/>
              <a:gd name="connsiteY1" fmla="*/ 0 h 2646528"/>
              <a:gd name="connsiteX2" fmla="*/ 2961798 w 4020577"/>
              <a:gd name="connsiteY2" fmla="*/ 1948697 h 2646528"/>
              <a:gd name="connsiteX3" fmla="*/ 0 w 4020577"/>
              <a:gd name="connsiteY3" fmla="*/ 2646528 h 2646528"/>
              <a:gd name="connsiteX4" fmla="*/ 0 w 4020577"/>
              <a:gd name="connsiteY4" fmla="*/ 12031 h 264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577" h="2646528">
                <a:moveTo>
                  <a:pt x="0" y="12031"/>
                </a:moveTo>
                <a:lnTo>
                  <a:pt x="4020577" y="0"/>
                </a:lnTo>
                <a:lnTo>
                  <a:pt x="2961798" y="1948697"/>
                </a:lnTo>
                <a:lnTo>
                  <a:pt x="0" y="2646528"/>
                </a:lnTo>
                <a:lnTo>
                  <a:pt x="0" y="120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023656" y="40873"/>
            <a:ext cx="2022170" cy="13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2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729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18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11034" y="76945"/>
            <a:ext cx="1454331" cy="950961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0" y="5614737"/>
            <a:ext cx="12208042" cy="1264932"/>
          </a:xfrm>
          <a:custGeom>
            <a:avLst/>
            <a:gdLst>
              <a:gd name="connsiteX0" fmla="*/ 0 w 12272211"/>
              <a:gd name="connsiteY0" fmla="*/ 3031958 h 3031958"/>
              <a:gd name="connsiteX1" fmla="*/ 0 w 12272211"/>
              <a:gd name="connsiteY1" fmla="*/ 721895 h 3031958"/>
              <a:gd name="connsiteX2" fmla="*/ 2967789 w 12272211"/>
              <a:gd name="connsiteY2" fmla="*/ 2294021 h 3031958"/>
              <a:gd name="connsiteX3" fmla="*/ 12208042 w 12272211"/>
              <a:gd name="connsiteY3" fmla="*/ 0 h 3031958"/>
              <a:gd name="connsiteX4" fmla="*/ 12272211 w 12272211"/>
              <a:gd name="connsiteY4" fmla="*/ 3031958 h 3031958"/>
              <a:gd name="connsiteX5" fmla="*/ 0 w 12272211"/>
              <a:gd name="connsiteY5" fmla="*/ 3031958 h 3031958"/>
              <a:gd name="connsiteX0" fmla="*/ 0 w 12208042"/>
              <a:gd name="connsiteY0" fmla="*/ 3031958 h 3045606"/>
              <a:gd name="connsiteX1" fmla="*/ 0 w 12208042"/>
              <a:gd name="connsiteY1" fmla="*/ 721895 h 3045606"/>
              <a:gd name="connsiteX2" fmla="*/ 2967789 w 12208042"/>
              <a:gd name="connsiteY2" fmla="*/ 2294021 h 3045606"/>
              <a:gd name="connsiteX3" fmla="*/ 12208042 w 12208042"/>
              <a:gd name="connsiteY3" fmla="*/ 0 h 3045606"/>
              <a:gd name="connsiteX4" fmla="*/ 12203972 w 12208042"/>
              <a:gd name="connsiteY4" fmla="*/ 3045606 h 3045606"/>
              <a:gd name="connsiteX5" fmla="*/ 0 w 12208042"/>
              <a:gd name="connsiteY5" fmla="*/ 3031958 h 3045606"/>
              <a:gd name="connsiteX0" fmla="*/ 0 w 12208042"/>
              <a:gd name="connsiteY0" fmla="*/ 3031958 h 3045606"/>
              <a:gd name="connsiteX1" fmla="*/ 0 w 12208042"/>
              <a:gd name="connsiteY1" fmla="*/ 2149643 h 3045606"/>
              <a:gd name="connsiteX2" fmla="*/ 2967789 w 12208042"/>
              <a:gd name="connsiteY2" fmla="*/ 2294021 h 3045606"/>
              <a:gd name="connsiteX3" fmla="*/ 12208042 w 12208042"/>
              <a:gd name="connsiteY3" fmla="*/ 0 h 3045606"/>
              <a:gd name="connsiteX4" fmla="*/ 12203972 w 12208042"/>
              <a:gd name="connsiteY4" fmla="*/ 3045606 h 3045606"/>
              <a:gd name="connsiteX5" fmla="*/ 0 w 12208042"/>
              <a:gd name="connsiteY5" fmla="*/ 3031958 h 3045606"/>
              <a:gd name="connsiteX0" fmla="*/ 0 w 12208042"/>
              <a:gd name="connsiteY0" fmla="*/ 3031958 h 3045606"/>
              <a:gd name="connsiteX1" fmla="*/ 0 w 12208042"/>
              <a:gd name="connsiteY1" fmla="*/ 2149643 h 3045606"/>
              <a:gd name="connsiteX2" fmla="*/ 2951747 w 12208042"/>
              <a:gd name="connsiteY2" fmla="*/ 2534653 h 3045606"/>
              <a:gd name="connsiteX3" fmla="*/ 12208042 w 12208042"/>
              <a:gd name="connsiteY3" fmla="*/ 0 h 3045606"/>
              <a:gd name="connsiteX4" fmla="*/ 12203972 w 12208042"/>
              <a:gd name="connsiteY4" fmla="*/ 3045606 h 3045606"/>
              <a:gd name="connsiteX5" fmla="*/ 0 w 12208042"/>
              <a:gd name="connsiteY5" fmla="*/ 3031958 h 3045606"/>
              <a:gd name="connsiteX0" fmla="*/ 0 w 12208042"/>
              <a:gd name="connsiteY0" fmla="*/ 1251284 h 1264932"/>
              <a:gd name="connsiteX1" fmla="*/ 0 w 12208042"/>
              <a:gd name="connsiteY1" fmla="*/ 368969 h 1264932"/>
              <a:gd name="connsiteX2" fmla="*/ 2951747 w 12208042"/>
              <a:gd name="connsiteY2" fmla="*/ 753979 h 1264932"/>
              <a:gd name="connsiteX3" fmla="*/ 12208042 w 12208042"/>
              <a:gd name="connsiteY3" fmla="*/ 0 h 1264932"/>
              <a:gd name="connsiteX4" fmla="*/ 12203972 w 12208042"/>
              <a:gd name="connsiteY4" fmla="*/ 1264932 h 1264932"/>
              <a:gd name="connsiteX5" fmla="*/ 0 w 12208042"/>
              <a:gd name="connsiteY5" fmla="*/ 1251284 h 126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8042" h="1264932">
                <a:moveTo>
                  <a:pt x="0" y="1251284"/>
                </a:moveTo>
                <a:lnTo>
                  <a:pt x="0" y="368969"/>
                </a:lnTo>
                <a:lnTo>
                  <a:pt x="2951747" y="753979"/>
                </a:lnTo>
                <a:lnTo>
                  <a:pt x="12208042" y="0"/>
                </a:lnTo>
                <a:cubicBezTo>
                  <a:pt x="12206685" y="1015202"/>
                  <a:pt x="12205329" y="249730"/>
                  <a:pt x="12203972" y="1264932"/>
                </a:cubicBezTo>
                <a:lnTo>
                  <a:pt x="0" y="125128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069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24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690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78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715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119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413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7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DCB9-0CC6-4FA5-BF31-7A5A57F61D5A}" type="datetimeFigureOut">
              <a:rPr lang="en-IE" smtClean="0"/>
              <a:t>30/10/2019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8139-D471-4192-9B76-CDA7198A136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19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iwDbyEZQO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006" y="1634705"/>
            <a:ext cx="495199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8800" dirty="0" smtClean="0">
                <a:solidFill>
                  <a:schemeClr val="bg1"/>
                </a:solidFill>
              </a:rPr>
              <a:t>Realise</a:t>
            </a:r>
            <a:br>
              <a:rPr lang="en-IE" sz="8800" dirty="0" smtClean="0">
                <a:solidFill>
                  <a:schemeClr val="bg1"/>
                </a:solidFill>
              </a:rPr>
            </a:br>
            <a:r>
              <a:rPr lang="en-IE" sz="8800" b="1" i="1" dirty="0" smtClean="0">
                <a:solidFill>
                  <a:schemeClr val="bg1"/>
                </a:solidFill>
              </a:rPr>
              <a:t>Ambitions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006" y="4724552"/>
            <a:ext cx="3969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i="1" dirty="0" smtClean="0">
                <a:solidFill>
                  <a:schemeClr val="bg1"/>
                </a:solidFill>
              </a:rPr>
              <a:t>At Dublin Business School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8359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913" y="346227"/>
            <a:ext cx="7066625" cy="529996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912" y="346227"/>
            <a:ext cx="7066625" cy="5323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911" y="346227"/>
            <a:ext cx="7098032" cy="532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911" y="322671"/>
            <a:ext cx="8013951" cy="5347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829" y="333103"/>
            <a:ext cx="8025033" cy="53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11567" y="0"/>
            <a:ext cx="6849552" cy="1325563"/>
          </a:xfrm>
        </p:spPr>
        <p:txBody>
          <a:bodyPr>
            <a:normAutofit/>
          </a:bodyPr>
          <a:lstStyle/>
          <a:p>
            <a:r>
              <a:rPr lang="en-IE" dirty="0"/>
              <a:t>Ireland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567" y="360196"/>
            <a:ext cx="7749829" cy="5179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566" y="360195"/>
            <a:ext cx="7749829" cy="5179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565" y="360194"/>
            <a:ext cx="8287154" cy="5179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564" y="360193"/>
            <a:ext cx="8309498" cy="55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574" y="78880"/>
            <a:ext cx="10515600" cy="1325563"/>
          </a:xfrm>
        </p:spPr>
        <p:txBody>
          <a:bodyPr/>
          <a:lstStyle/>
          <a:p>
            <a:r>
              <a:rPr lang="en-IE" dirty="0" smtClean="0"/>
              <a:t>Award </a:t>
            </a:r>
            <a:r>
              <a:rPr lang="en-IE" dirty="0"/>
              <a:t>Winning Support </a:t>
            </a:r>
            <a:r>
              <a:rPr lang="en-IE" dirty="0" smtClean="0"/>
              <a:t>Services</a:t>
            </a:r>
            <a:endParaRPr lang="en-IE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5699" y="1690411"/>
            <a:ext cx="5724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ct val="120000"/>
              </a:lnSpc>
            </a:pPr>
            <a:r>
              <a:rPr lang="en-IE" b="1" dirty="0" smtClean="0">
                <a:cs typeface="Arial" panose="020B0604020202020204" pitchFamily="34" charset="0"/>
              </a:rPr>
              <a:t>Student Life Programme – </a:t>
            </a:r>
            <a:r>
              <a:rPr lang="en-IE" dirty="0" smtClean="0">
                <a:cs typeface="Arial" panose="020B0604020202020204" pitchFamily="34" charset="0"/>
              </a:rPr>
              <a:t>Clubs, Societies, Activities and Social Events </a:t>
            </a:r>
          </a:p>
          <a:p>
            <a:pPr marL="288000" indent="-288000">
              <a:lnSpc>
                <a:spcPct val="120000"/>
              </a:lnSpc>
            </a:pPr>
            <a:r>
              <a:rPr lang="en-IE" b="1" dirty="0" smtClean="0">
                <a:cs typeface="Arial" panose="020B0604020202020204" pitchFamily="34" charset="0"/>
              </a:rPr>
              <a:t>International Student Supports – </a:t>
            </a:r>
            <a:r>
              <a:rPr lang="en-IE" dirty="0" smtClean="0">
                <a:cs typeface="Arial" panose="020B0604020202020204" pitchFamily="34" charset="0"/>
              </a:rPr>
              <a:t>VISA and Immigration help</a:t>
            </a:r>
          </a:p>
          <a:p>
            <a:pPr marL="288000" indent="-288000">
              <a:lnSpc>
                <a:spcPct val="120000"/>
              </a:lnSpc>
            </a:pPr>
            <a:r>
              <a:rPr lang="en-IE" b="1" dirty="0" smtClean="0">
                <a:cs typeface="Arial" panose="020B0604020202020204" pitchFamily="34" charset="0"/>
              </a:rPr>
              <a:t>Student Welfare - </a:t>
            </a:r>
            <a:r>
              <a:rPr lang="en-IE" dirty="0" smtClean="0">
                <a:cs typeface="Arial" panose="020B0604020202020204" pitchFamily="34" charset="0"/>
              </a:rPr>
              <a:t>Counselling Referrals &amp; Personal Support – (Private and confidential)</a:t>
            </a:r>
          </a:p>
          <a:p>
            <a:pPr marL="288000" indent="-288000">
              <a:lnSpc>
                <a:spcPct val="120000"/>
              </a:lnSpc>
            </a:pPr>
            <a:r>
              <a:rPr lang="en-IE" b="1" dirty="0" smtClean="0">
                <a:cs typeface="Arial" panose="020B0604020202020204" pitchFamily="34" charset="0"/>
              </a:rPr>
              <a:t>Student </a:t>
            </a:r>
            <a:r>
              <a:rPr lang="en-IE" b="1" dirty="0">
                <a:cs typeface="Arial" panose="020B0604020202020204" pitchFamily="34" charset="0"/>
              </a:rPr>
              <a:t>Union</a:t>
            </a:r>
            <a:r>
              <a:rPr lang="en-IE" dirty="0">
                <a:cs typeface="Arial" panose="020B0604020202020204" pitchFamily="34" charset="0"/>
              </a:rPr>
              <a:t> – Student Leaders helping you each </a:t>
            </a:r>
            <a:r>
              <a:rPr lang="en-IE" dirty="0" smtClean="0">
                <a:cs typeface="Arial" panose="020B0604020202020204" pitchFamily="34" charset="0"/>
              </a:rPr>
              <a:t>day</a:t>
            </a:r>
            <a:endParaRPr lang="en-IE" dirty="0">
              <a:cs typeface="Arial" panose="020B0604020202020204" pitchFamily="34" charset="0"/>
            </a:endParaRPr>
          </a:p>
          <a:p>
            <a:pPr marL="288000" indent="-288000">
              <a:lnSpc>
                <a:spcPct val="120000"/>
              </a:lnSpc>
            </a:pPr>
            <a:r>
              <a:rPr lang="en-IE" b="1" dirty="0" smtClean="0">
                <a:cs typeface="Arial" panose="020B0604020202020204" pitchFamily="34" charset="0"/>
              </a:rPr>
              <a:t>Accommodation Guidance – </a:t>
            </a:r>
            <a:r>
              <a:rPr lang="en-IE" dirty="0" smtClean="0">
                <a:cs typeface="Arial" panose="020B0604020202020204" pitchFamily="34" charset="0"/>
              </a:rPr>
              <a:t>Help in sourcing a place to 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136" y="1690411"/>
            <a:ext cx="5073996" cy="3813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68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746297" y="1690688"/>
            <a:ext cx="5053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100" b="1" dirty="0">
                <a:cs typeface="Arial" panose="020B0604020202020204" pitchFamily="34" charset="0"/>
              </a:rPr>
              <a:t>Peer Mentors – </a:t>
            </a:r>
            <a:r>
              <a:rPr lang="en-IE" sz="2100" dirty="0" smtClean="0">
                <a:cs typeface="Arial" panose="020B0604020202020204" pitchFamily="34" charset="0"/>
              </a:rPr>
              <a:t>Peer-to-Peer </a:t>
            </a:r>
            <a:r>
              <a:rPr lang="en-IE" sz="2100" dirty="0">
                <a:cs typeface="Arial" panose="020B0604020202020204" pitchFamily="34" charset="0"/>
              </a:rPr>
              <a:t>s</a:t>
            </a:r>
            <a:r>
              <a:rPr lang="en-IE" sz="2100" dirty="0" smtClean="0">
                <a:cs typeface="Arial" panose="020B0604020202020204" pitchFamily="34" charset="0"/>
              </a:rPr>
              <a:t>upport </a:t>
            </a:r>
            <a:r>
              <a:rPr lang="en-IE" sz="2100" dirty="0">
                <a:cs typeface="Arial" panose="020B0604020202020204" pitchFamily="34" charset="0"/>
              </a:rPr>
              <a:t>and </a:t>
            </a:r>
            <a:r>
              <a:rPr lang="en-IE" sz="2100" dirty="0" smtClean="0">
                <a:cs typeface="Arial" panose="020B0604020202020204" pitchFamily="34" charset="0"/>
              </a:rPr>
              <a:t>guidance</a:t>
            </a:r>
            <a:endParaRPr lang="en-IE" sz="2100" dirty="0">
              <a:cs typeface="Arial" panose="020B0604020202020204" pitchFamily="34" charset="0"/>
            </a:endParaRPr>
          </a:p>
          <a:p>
            <a:r>
              <a:rPr lang="en-IE" sz="2100" b="1" dirty="0" smtClean="0">
                <a:cs typeface="Arial" panose="020B0604020202020204" pitchFamily="34" charset="0"/>
              </a:rPr>
              <a:t>Class </a:t>
            </a:r>
            <a:r>
              <a:rPr lang="en-IE" sz="2100" b="1" dirty="0">
                <a:cs typeface="Arial" panose="020B0604020202020204" pitchFamily="34" charset="0"/>
              </a:rPr>
              <a:t>Reps </a:t>
            </a:r>
            <a:r>
              <a:rPr lang="en-IE" sz="2100" dirty="0">
                <a:cs typeface="Arial" panose="020B0604020202020204" pitchFamily="34" charset="0"/>
              </a:rPr>
              <a:t>– </a:t>
            </a:r>
            <a:r>
              <a:rPr lang="en-IE" sz="2100" dirty="0" smtClean="0">
                <a:cs typeface="Arial" panose="020B0604020202020204" pitchFamily="34" charset="0"/>
              </a:rPr>
              <a:t>Student representation</a:t>
            </a:r>
            <a:endParaRPr lang="en-IE" sz="2100" dirty="0">
              <a:cs typeface="Arial" panose="020B0604020202020204" pitchFamily="34" charset="0"/>
            </a:endParaRPr>
          </a:p>
          <a:p>
            <a:r>
              <a:rPr lang="en-IE" sz="2100" b="1" dirty="0" smtClean="0">
                <a:cs typeface="Arial" panose="020B0604020202020204" pitchFamily="34" charset="0"/>
              </a:rPr>
              <a:t>First </a:t>
            </a:r>
            <a:r>
              <a:rPr lang="en-IE" sz="2100" b="1" dirty="0">
                <a:cs typeface="Arial" panose="020B0604020202020204" pitchFamily="34" charset="0"/>
              </a:rPr>
              <a:t>Year Librarian </a:t>
            </a:r>
            <a:r>
              <a:rPr lang="en-IE" sz="2100" dirty="0">
                <a:cs typeface="Arial" panose="020B0604020202020204" pitchFamily="34" charset="0"/>
              </a:rPr>
              <a:t>– Helping with your </a:t>
            </a:r>
            <a:r>
              <a:rPr lang="en-IE" sz="2100" dirty="0" smtClean="0">
                <a:cs typeface="Arial" panose="020B0604020202020204" pitchFamily="34" charset="0"/>
              </a:rPr>
              <a:t>assignments</a:t>
            </a:r>
          </a:p>
          <a:p>
            <a:r>
              <a:rPr lang="en-IE" sz="2100" b="1" dirty="0" smtClean="0">
                <a:cs typeface="Arial" panose="020B0604020202020204" pitchFamily="34" charset="0"/>
              </a:rPr>
              <a:t>Expert Careers Support </a:t>
            </a:r>
            <a:r>
              <a:rPr lang="en-IE" sz="2100" dirty="0" smtClean="0">
                <a:cs typeface="Arial" panose="020B0604020202020204" pitchFamily="34" charset="0"/>
              </a:rPr>
              <a:t>– More to follow</a:t>
            </a:r>
          </a:p>
          <a:p>
            <a:r>
              <a:rPr lang="en-IE" sz="2100" b="1" dirty="0" smtClean="0">
                <a:cs typeface="Arial" panose="020B0604020202020204" pitchFamily="34" charset="0"/>
              </a:rPr>
              <a:t>Student </a:t>
            </a:r>
            <a:r>
              <a:rPr lang="en-IE" sz="2100" b="1" dirty="0">
                <a:cs typeface="Arial" panose="020B0604020202020204" pitchFamily="34" charset="0"/>
              </a:rPr>
              <a:t>Information Resource </a:t>
            </a:r>
            <a:r>
              <a:rPr lang="en-IE" sz="2100" dirty="0">
                <a:cs typeface="Arial" panose="020B0604020202020204" pitchFamily="34" charset="0"/>
              </a:rPr>
              <a:t>– All the </a:t>
            </a:r>
            <a:r>
              <a:rPr lang="en-IE" sz="2100" dirty="0" smtClean="0">
                <a:cs typeface="Arial" panose="020B0604020202020204" pitchFamily="34" charset="0"/>
              </a:rPr>
              <a:t>information </a:t>
            </a:r>
            <a:r>
              <a:rPr lang="en-IE" sz="2100" dirty="0">
                <a:cs typeface="Arial" panose="020B0604020202020204" pitchFamily="34" charset="0"/>
              </a:rPr>
              <a:t>you need while in c</a:t>
            </a:r>
            <a:r>
              <a:rPr lang="en-IE" sz="2100" dirty="0" smtClean="0">
                <a:cs typeface="Arial" panose="020B0604020202020204" pitchFamily="34" charset="0"/>
              </a:rPr>
              <a:t>ollege</a:t>
            </a:r>
          </a:p>
          <a:p>
            <a:r>
              <a:rPr lang="en-IE" sz="2100" b="1" dirty="0" smtClean="0">
                <a:cs typeface="Arial" panose="020B0604020202020204" pitchFamily="34" charset="0"/>
              </a:rPr>
              <a:t>Disability </a:t>
            </a:r>
            <a:r>
              <a:rPr lang="en-IE" sz="2100" b="1" dirty="0">
                <a:cs typeface="Arial" panose="020B0604020202020204" pitchFamily="34" charset="0"/>
              </a:rPr>
              <a:t>&amp; Learning </a:t>
            </a:r>
            <a:r>
              <a:rPr lang="en-IE" sz="2100" b="1" dirty="0" smtClean="0">
                <a:cs typeface="Arial" panose="020B0604020202020204" pitchFamily="34" charset="0"/>
              </a:rPr>
              <a:t>Supports</a:t>
            </a:r>
            <a:endParaRPr lang="en-IE" sz="2100" b="1" dirty="0">
              <a:cs typeface="Arial" panose="020B0604020202020204" pitchFamily="34" charset="0"/>
            </a:endParaRPr>
          </a:p>
          <a:p>
            <a:endParaRPr lang="en-IE" dirty="0"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Award Winning Support Services</a:t>
            </a:r>
            <a:endParaRPr lang="en-I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08" y="1690688"/>
            <a:ext cx="5875794" cy="39171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0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Highlights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574" y="5407432"/>
            <a:ext cx="2720037" cy="473266"/>
          </a:xfrm>
        </p:spPr>
        <p:txBody>
          <a:bodyPr/>
          <a:lstStyle/>
          <a:p>
            <a:pPr marL="0" indent="0">
              <a:buNone/>
            </a:pPr>
            <a:r>
              <a:rPr lang="en-IE" sz="2100" dirty="0" smtClean="0">
                <a:solidFill>
                  <a:schemeClr val="bg1"/>
                </a:solidFill>
              </a:rPr>
              <a:t>Student Hiking Trips</a:t>
            </a:r>
          </a:p>
          <a:p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78" y="457467"/>
            <a:ext cx="7323135" cy="4113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3611" y="556995"/>
            <a:ext cx="26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Fresher’s Week</a:t>
            </a:r>
            <a:endParaRPr lang="en-I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77" y="457467"/>
            <a:ext cx="7323135" cy="48820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6271" y="611387"/>
            <a:ext cx="15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Hikings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76" y="457467"/>
            <a:ext cx="7323136" cy="54923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87952" y="611387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Tanzania Programme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51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622" y="499680"/>
            <a:ext cx="5779786" cy="4843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0622" y="4973972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International Day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622" y="483092"/>
            <a:ext cx="7290318" cy="4860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3088" y="4909352"/>
            <a:ext cx="223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Cultural activities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0" y="474798"/>
            <a:ext cx="7302759" cy="4868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0621" y="483092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Surf Trip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26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22" y="485223"/>
            <a:ext cx="6099701" cy="5347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622" y="5463296"/>
            <a:ext cx="23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Student Awards Night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DBS – What do the students say?</a:t>
            </a:r>
            <a:endParaRPr lang="en-IE" dirty="0"/>
          </a:p>
        </p:txBody>
      </p:sp>
      <p:pic>
        <p:nvPicPr>
          <p:cNvPr id="2" name="KiwDbyEZQO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5433" y="1251751"/>
            <a:ext cx="8025110" cy="45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96874" y="1561654"/>
            <a:ext cx="4470588" cy="409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DBS Student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DBS Student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DBSCollege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198" y="1561654"/>
            <a:ext cx="1187772" cy="118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981201"/>
            <a:ext cx="1331788" cy="1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Image result for snapchat transparent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544764"/>
            <a:ext cx="1293555" cy="12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Follow Student Experience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18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9237" y="1431741"/>
            <a:ext cx="4761412" cy="414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sz="1900" dirty="0"/>
              <a:t>Helping our students to achieve their career goals and realise their full potential </a:t>
            </a:r>
          </a:p>
          <a:p>
            <a:pPr marL="342900" indent="-342900"/>
            <a:r>
              <a:rPr lang="en-IE" sz="1900" dirty="0" smtClean="0"/>
              <a:t>Weekly </a:t>
            </a:r>
            <a:r>
              <a:rPr lang="en-IE" sz="1900" dirty="0"/>
              <a:t>on-line and classroom workshops</a:t>
            </a:r>
          </a:p>
          <a:p>
            <a:pPr marL="342900" indent="-342900"/>
            <a:r>
              <a:rPr lang="en-IE" sz="1900" dirty="0"/>
              <a:t>Internship and placement assistance</a:t>
            </a:r>
          </a:p>
          <a:p>
            <a:pPr marL="342900" indent="-342900"/>
            <a:r>
              <a:rPr lang="en-IE" sz="1900" dirty="0"/>
              <a:t>Full &amp; Part time – Job search strategies</a:t>
            </a:r>
          </a:p>
          <a:p>
            <a:pPr marL="342900" indent="-342900"/>
            <a:r>
              <a:rPr lang="en-IE" sz="1900" dirty="0"/>
              <a:t>1 to 1 student meetings and advice</a:t>
            </a:r>
          </a:p>
          <a:p>
            <a:pPr marL="342900" indent="-342900"/>
            <a:r>
              <a:rPr lang="en-IE" sz="1900" dirty="0"/>
              <a:t>Online job portals</a:t>
            </a:r>
          </a:p>
          <a:p>
            <a:pPr marL="342900" indent="-342900"/>
            <a:r>
              <a:rPr lang="en-IE" sz="1900" dirty="0"/>
              <a:t>Personal Career Development </a:t>
            </a:r>
            <a:r>
              <a:rPr lang="en-IE" sz="1900" dirty="0" smtClean="0"/>
              <a:t>Weeks</a:t>
            </a:r>
            <a:endParaRPr lang="en-IE" sz="1900" dirty="0"/>
          </a:p>
          <a:p>
            <a:pPr marL="342900" indent="-342900"/>
            <a:r>
              <a:rPr lang="en-IE" sz="1900" dirty="0"/>
              <a:t>Employability </a:t>
            </a:r>
            <a:r>
              <a:rPr lang="en-IE" sz="1900" dirty="0" smtClean="0"/>
              <a:t>guides</a:t>
            </a:r>
            <a:endParaRPr lang="en-IE" sz="1900" dirty="0"/>
          </a:p>
          <a:p>
            <a:pPr marL="342900" indent="-342900"/>
            <a:r>
              <a:rPr lang="en-IE" sz="1900" dirty="0"/>
              <a:t>Workplace Visits</a:t>
            </a:r>
          </a:p>
          <a:p>
            <a:pPr marL="342900" indent="-342900"/>
            <a:r>
              <a:rPr lang="en-IE" sz="1900" dirty="0"/>
              <a:t>Expert industry guest speakers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DBS – Careers Department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232" y="1404443"/>
            <a:ext cx="5665399" cy="42584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44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460" y="223888"/>
            <a:ext cx="10515600" cy="1325563"/>
          </a:xfrm>
        </p:spPr>
        <p:txBody>
          <a:bodyPr/>
          <a:lstStyle/>
          <a:p>
            <a:r>
              <a:rPr lang="en-IE" dirty="0" smtClean="0"/>
              <a:t>DBS – An Introduction and Overview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544" y="1378766"/>
            <a:ext cx="1449150" cy="1337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325" y="1505682"/>
            <a:ext cx="1412553" cy="1210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597" y="1376049"/>
            <a:ext cx="1435820" cy="1128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694" y="2802670"/>
            <a:ext cx="4902868" cy="296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8883" y="2997642"/>
            <a:ext cx="263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 centre location</a:t>
            </a:r>
          </a:p>
          <a:p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Career focused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4737" y="2997642"/>
            <a:ext cx="2880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Internationally recognised accreditation</a:t>
            </a:r>
          </a:p>
          <a:p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Programmes taught by industry leaders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581" y="393722"/>
            <a:ext cx="8324850" cy="6858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Getting</a:t>
            </a:r>
            <a:r>
              <a:rPr lang="en-GB" sz="2800" dirty="0">
                <a:solidFill>
                  <a:srgbClr val="00A994"/>
                </a:solidFill>
                <a:latin typeface="Trebuchet MS" panose="020B0603020202020204" pitchFamily="34" charset="0"/>
              </a:rPr>
              <a:t> </a:t>
            </a:r>
            <a:r>
              <a:rPr lang="en-GB" dirty="0"/>
              <a:t>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492" y="1640084"/>
            <a:ext cx="3512488" cy="380672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cs typeface="Calibri" panose="020F0502020204030204" pitchFamily="34" charset="0"/>
              </a:rPr>
              <a:t>Student Leap </a:t>
            </a:r>
            <a:r>
              <a:rPr lang="en-GB" dirty="0" smtClean="0">
                <a:cs typeface="Calibri" panose="020F0502020204030204" pitchFamily="34" charset="0"/>
              </a:rPr>
              <a:t>Card</a:t>
            </a:r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r>
              <a:rPr lang="en-GB" dirty="0">
                <a:cs typeface="Calibri" panose="020F0502020204030204" pitchFamily="34" charset="0"/>
              </a:rPr>
              <a:t>Dublin </a:t>
            </a:r>
            <a:r>
              <a:rPr lang="en-GB" dirty="0" smtClean="0">
                <a:cs typeface="Calibri" panose="020F0502020204030204" pitchFamily="34" charset="0"/>
              </a:rPr>
              <a:t>Bus</a:t>
            </a:r>
          </a:p>
          <a:p>
            <a:pPr marL="0" indent="0">
              <a:buNone/>
            </a:pPr>
            <a:endParaRPr lang="en-GB" dirty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Dart (Train)</a:t>
            </a:r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r>
              <a:rPr lang="en-GB" dirty="0">
                <a:cs typeface="Calibri" panose="020F0502020204030204" pitchFamily="34" charset="0"/>
              </a:rPr>
              <a:t>Luas (Tram</a:t>
            </a:r>
            <a:r>
              <a:rPr lang="en-GB" dirty="0" smtClean="0">
                <a:cs typeface="Calibri" panose="020F0502020204030204" pitchFamily="34" charset="0"/>
              </a:rPr>
              <a:t>)</a:t>
            </a:r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Dublin Bikes</a:t>
            </a:r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603" y="3599103"/>
            <a:ext cx="2880863" cy="18928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603" y="1251962"/>
            <a:ext cx="2818155" cy="183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85" y="1251962"/>
            <a:ext cx="2206592" cy="4263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02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5050" y="1236616"/>
            <a:ext cx="5154230" cy="42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DBS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has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rooms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available at Point Campus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:</a:t>
            </a:r>
          </a:p>
          <a:p>
            <a:pPr marL="0" indent="0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915987" lvl="2" indent="-342900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Located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30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min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walk /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0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mins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 by tram from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DBS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915987" lvl="2" indent="-342900">
              <a:buFont typeface="Courier New" panose="02070309020205020404" pitchFamily="49" charset="0"/>
              <a:buChar char="o"/>
            </a:pPr>
            <a:r>
              <a:rPr lang="en-US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Ensuite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single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rooms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915987" lvl="2" indent="-342900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Common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areas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(kitchen and living room) shared with 6-8 other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students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915987" lvl="2" indent="-342900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Facilities include gym, cinema room, study rooms and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laundry room</a:t>
            </a:r>
          </a:p>
          <a:p>
            <a:pPr marL="915987" lvl="2" indent="-342900">
              <a:buFont typeface="Courier New" panose="02070309020205020404" pitchFamily="49" charset="0"/>
              <a:buChar char="o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All utilities included in price</a:t>
            </a:r>
          </a:p>
          <a:p>
            <a:pPr marL="915987" lvl="2" indent="-342900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€5000/semester regardless of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arrival/departure</a:t>
            </a:r>
          </a:p>
          <a:p>
            <a:pPr marL="573087" lvl="2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To book contact student.services@dbs.ie</a:t>
            </a:r>
          </a:p>
          <a:p>
            <a:pPr marL="573087" lvl="2"/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573087" lvl="2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787" lvl="1" indent="-342900"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Accommodation Options: Student Residence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0" y="1236616"/>
            <a:ext cx="2717074" cy="203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0" y="3492137"/>
            <a:ext cx="2708096" cy="2031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068" y="3492137"/>
            <a:ext cx="2695658" cy="2021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8068" y="1236617"/>
            <a:ext cx="2619098" cy="2046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8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8347" y="1318207"/>
            <a:ext cx="4492561" cy="418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Live with a host family in the Dublin suburbs</a:t>
            </a:r>
          </a:p>
          <a:p>
            <a:pPr marL="0" indent="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Single </a:t>
            </a:r>
            <a:r>
              <a:rPr lang="en-I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 </a:t>
            </a:r>
            <a:r>
              <a:rPr lang="en-I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twin rooms (depending on availability). Shared bathroom</a:t>
            </a:r>
          </a:p>
          <a:p>
            <a:pPr marL="0" indent="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Half- board- breakfast and dinner provided</a:t>
            </a:r>
          </a:p>
          <a:p>
            <a:pPr marL="0" indent="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Located between 45-60 minutes on public transport (bus, tram, train) from DBS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Cost for 4 weeks (maximum stay): €740</a:t>
            </a:r>
          </a:p>
          <a:p>
            <a:pPr marL="0" indent="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To book contact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student.services@dbs.ie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indent="0"/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indent="0"/>
            <a:endParaRPr lang="en-US" sz="2100" dirty="0">
              <a:solidFill>
                <a:srgbClr val="005A9B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Accommodation Options: Homestay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816" y="1375957"/>
            <a:ext cx="2856411" cy="2229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107" y="3787729"/>
            <a:ext cx="2865120" cy="1898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4426" y="1677310"/>
            <a:ext cx="2490651" cy="3760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6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67432" y="1333804"/>
            <a:ext cx="4814632" cy="40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Rent a room in a shared house or apartment in Dublin city centre or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suburbs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Arrive to Dublin early to view and secure rental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To prevent fraud please view a property in person before handing over any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Useful links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915987" lvl="2" indent="-342900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www.daft.ie</a:t>
            </a:r>
          </a:p>
          <a:p>
            <a:pPr marL="915987" lvl="2" indent="-342900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www.collegecribs.ie</a:t>
            </a:r>
          </a:p>
          <a:p>
            <a:pPr marL="915987" lvl="2" indent="-342900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www.hostingpower.ie</a:t>
            </a:r>
          </a:p>
          <a:p>
            <a:pPr marL="915987" lvl="2" indent="-342900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www.myhome.ie</a:t>
            </a:r>
          </a:p>
          <a:p>
            <a:pPr marL="915987" lvl="2" indent="-342900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www.collegeliving.ie</a:t>
            </a:r>
          </a:p>
          <a:p>
            <a:pPr marL="573087" lvl="2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indent="0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915987" lvl="2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A9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5987" lvl="2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5A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5A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5A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2200" dirty="0" smtClean="0">
              <a:solidFill>
                <a:srgbClr val="005A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5A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dirty="0">
              <a:solidFill>
                <a:srgbClr val="005A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Accommodation Options: Private Rental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352" y="1475082"/>
            <a:ext cx="2669249" cy="3951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68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44446"/>
              </p:ext>
            </p:extLst>
          </p:nvPr>
        </p:nvGraphicFramePr>
        <p:xfrm>
          <a:off x="782837" y="1404443"/>
          <a:ext cx="10590279" cy="412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26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en-US" sz="2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Estimated Monthly Student Budget:</a:t>
                      </a:r>
                      <a:endParaRPr lang="en-IE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9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32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Accommodation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(based on 3/4 people sharing a rented house)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€600 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900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47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Bills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(Electricity, Heat, </a:t>
                      </a:r>
                      <a:r>
                        <a:rPr lang="en-IE" sz="20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Wifi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) - (based on 3/4 people sharing)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€ 75 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 100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37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Food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€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175 – 225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92">
                <a:tc>
                  <a:txBody>
                    <a:bodyPr/>
                    <a:lstStyle/>
                    <a:p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Study equipment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€ 25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37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Clothes,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entertainment and other living expenses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€150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– 300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05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Transport (depending</a:t>
                      </a:r>
                      <a:r>
                        <a:rPr lang="en-IE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on type required)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€100 – 125</a:t>
                      </a:r>
                      <a:endParaRPr lang="en-IE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437">
                <a:tc>
                  <a:txBody>
                    <a:bodyPr/>
                    <a:lstStyle/>
                    <a:p>
                      <a:pPr algn="r"/>
                      <a:r>
                        <a:rPr lang="en-IE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TOTAL:</a:t>
                      </a:r>
                      <a:endParaRPr lang="en-IE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€1,125 – 1,675 </a:t>
                      </a:r>
                      <a:endParaRPr lang="en-IE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Dublin – Cost of Living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39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93574" y="78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DBS – Application Process</a:t>
            </a:r>
            <a:endParaRPr lang="en-IE" dirty="0"/>
          </a:p>
        </p:txBody>
      </p:sp>
      <p:sp>
        <p:nvSpPr>
          <p:cNvPr id="5" name="Rounded Rectangle 4"/>
          <p:cNvSpPr/>
          <p:nvPr/>
        </p:nvSpPr>
        <p:spPr>
          <a:xfrm>
            <a:off x="1125490" y="1827238"/>
            <a:ext cx="4680520" cy="3525997"/>
          </a:xfrm>
          <a:prstGeom prst="roundRect">
            <a:avLst/>
          </a:prstGeom>
          <a:solidFill>
            <a:srgbClr val="20336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000000"/>
              </a:buClr>
              <a:buSzPct val="45833"/>
            </a:pPr>
            <a:r>
              <a:rPr lang="en-IE" b="1" dirty="0" smtClean="0">
                <a:solidFill>
                  <a:schemeClr val="bg1"/>
                </a:solidFill>
              </a:rPr>
              <a:t>Step 1: Submit your Application documents</a:t>
            </a:r>
            <a:endParaRPr lang="en-IE" dirty="0" smtClean="0">
              <a:solidFill>
                <a:schemeClr val="bg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457200" indent="-3556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Application form</a:t>
            </a:r>
          </a:p>
          <a:p>
            <a:pPr marL="457200" indent="-3556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Proof of identification (passport)</a:t>
            </a:r>
          </a:p>
          <a:p>
            <a:pPr marL="457200" indent="-3556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Proof of English:</a:t>
            </a:r>
          </a:p>
          <a:p>
            <a:pPr marL="914400" lvl="1" indent="-3556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IE" dirty="0" smtClean="0">
                <a:solidFill>
                  <a:schemeClr val="bg1"/>
                </a:solidFill>
              </a:rPr>
              <a:t>For Undergraduate programmes – IELTS 6.0/TOEFL 76</a:t>
            </a:r>
          </a:p>
          <a:p>
            <a:pPr marL="914400" lvl="1" indent="-3556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IE" dirty="0" smtClean="0">
                <a:solidFill>
                  <a:schemeClr val="bg1"/>
                </a:solidFill>
              </a:rPr>
              <a:t>For Postgraduate programmes – IELTS 6.5/TOEFL 90</a:t>
            </a:r>
          </a:p>
          <a:p>
            <a:pPr marL="457200" indent="-3556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Transcript of academic results up to date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33470" y="2400628"/>
            <a:ext cx="4680520" cy="2379216"/>
          </a:xfrm>
          <a:prstGeom prst="roundRect">
            <a:avLst/>
          </a:prstGeom>
          <a:solidFill>
            <a:srgbClr val="009ED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spcAft>
                <a:spcPts val="0"/>
              </a:spcAft>
              <a:buClr>
                <a:srgbClr val="000000"/>
              </a:buClr>
              <a:buSzPct val="45833"/>
              <a:buFontTx/>
              <a:buNone/>
            </a:pPr>
            <a:r>
              <a:rPr lang="en-IE" b="1" dirty="0">
                <a:solidFill>
                  <a:schemeClr val="bg1"/>
                </a:solidFill>
              </a:rPr>
              <a:t>Step 2: Receive your Confirmed/Provisional Offer </a:t>
            </a:r>
            <a:r>
              <a:rPr lang="en-IE" b="1" dirty="0" smtClean="0">
                <a:solidFill>
                  <a:schemeClr val="bg1"/>
                </a:solidFill>
              </a:rPr>
              <a:t>Letter</a:t>
            </a:r>
            <a:endParaRPr lang="en-IE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45833"/>
              <a:buFontTx/>
              <a:buNone/>
            </a:pPr>
            <a:endParaRPr lang="en-IE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45833"/>
              <a:buFontTx/>
              <a:buNone/>
            </a:pPr>
            <a:r>
              <a:rPr lang="en-IE" b="1" dirty="0">
                <a:solidFill>
                  <a:schemeClr val="bg1"/>
                </a:solidFill>
              </a:rPr>
              <a:t>Step 3: Send back:</a:t>
            </a:r>
          </a:p>
          <a:p>
            <a:pPr>
              <a:spcAft>
                <a:spcPts val="0"/>
              </a:spcAft>
              <a:buClr>
                <a:srgbClr val="000000"/>
              </a:buClr>
              <a:buSzPct val="45833"/>
              <a:buFontTx/>
              <a:buNone/>
            </a:pPr>
            <a:endParaRPr lang="en-IE" dirty="0">
              <a:solidFill>
                <a:schemeClr val="bg1"/>
              </a:solidFill>
            </a:endParaRPr>
          </a:p>
          <a:p>
            <a:pPr marL="457200" indent="-355600"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Offer Acceptance </a:t>
            </a:r>
            <a:r>
              <a:rPr lang="en-IE" dirty="0" smtClean="0">
                <a:solidFill>
                  <a:schemeClr val="bg1"/>
                </a:solidFill>
              </a:rPr>
              <a:t>Form</a:t>
            </a:r>
            <a:endParaRPr lang="en-IE" dirty="0">
              <a:solidFill>
                <a:schemeClr val="bg1"/>
              </a:solidFill>
            </a:endParaRPr>
          </a:p>
          <a:p>
            <a:pPr marL="457200" indent="-355600"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Module Selection </a:t>
            </a:r>
            <a:r>
              <a:rPr lang="en-IE" dirty="0" smtClean="0">
                <a:solidFill>
                  <a:schemeClr val="bg1"/>
                </a:solidFill>
              </a:rPr>
              <a:t>Form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63" t="8673" r="4144" b="5761"/>
          <a:stretch/>
        </p:blipFill>
        <p:spPr>
          <a:xfrm>
            <a:off x="6699235" y="758492"/>
            <a:ext cx="4330382" cy="4870363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26702" y="2506765"/>
            <a:ext cx="5796018" cy="37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marL="225425" lvl="0" indent="-225425" algn="l" rtl="0" eaLnBrk="0" fontAlgn="base" hangingPunct="0"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rgbClr val="1E2172"/>
                </a:solidFill>
                <a:latin typeface="+mn-lt"/>
                <a:ea typeface="ヒラギノ角ゴ Pro W3" pitchFamily="-106" charset="-128"/>
                <a:cs typeface="ヒラギノ角ゴ Pro W3" pitchFamily="-106" charset="-128"/>
              </a:defRPr>
            </a:lvl1pPr>
            <a:lvl2pPr marL="576263" lvl="1" indent="-109538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rgbClr val="1E2172"/>
                </a:solidFill>
                <a:latin typeface="+mn-lt"/>
                <a:ea typeface="ヒラギノ角ゴ Pro W3" pitchFamily="-106" charset="-128"/>
                <a:cs typeface="ヒラギノ角ゴ Pro W3"/>
              </a:defRPr>
            </a:lvl2pPr>
            <a:lvl3pPr marL="1027113" lvl="2" indent="-104775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1E2172"/>
                </a:solidFill>
                <a:latin typeface="+mn-lt"/>
                <a:ea typeface="ヒラギノ角ゴ Pro W3" pitchFamily="-106" charset="-128"/>
                <a:cs typeface="ヒラギノ角ゴ Pro W3"/>
              </a:defRPr>
            </a:lvl3pPr>
            <a:lvl4pPr marL="1490663" lvl="3" indent="-1190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rgbClr val="1E2172"/>
                </a:solidFill>
                <a:latin typeface="+mn-lt"/>
                <a:ea typeface="ヒラギノ角ゴ Pro W3" pitchFamily="-106" charset="-128"/>
                <a:cs typeface="ヒラギノ角ゴ Pro W3"/>
              </a:defRPr>
            </a:lvl4pPr>
            <a:lvl5pPr marL="1941513" lvl="4" indent="-11271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rgbClr val="1E2172"/>
                </a:solidFill>
                <a:latin typeface="+mn-lt"/>
                <a:ea typeface="ヒラギノ角ゴ Pro W3" pitchFamily="-106" charset="-128"/>
                <a:cs typeface="ヒラギノ角ゴ Pro W3"/>
              </a:defRPr>
            </a:lvl5pPr>
            <a:lvl6pPr marL="2398713" lvl="5" indent="-112713" algn="l" rt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rgbClr val="1E2172"/>
                </a:solidFill>
                <a:latin typeface="+mn-lt"/>
              </a:defRPr>
            </a:lvl6pPr>
            <a:lvl7pPr marL="2855913" lvl="6" indent="-112713" algn="l" rt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rgbClr val="1E2172"/>
                </a:solidFill>
                <a:latin typeface="+mn-lt"/>
              </a:defRPr>
            </a:lvl7pPr>
            <a:lvl8pPr marL="3313113" lvl="7" indent="-112713" algn="l" rt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rgbClr val="1E2172"/>
                </a:solidFill>
                <a:latin typeface="+mn-lt"/>
              </a:defRPr>
            </a:lvl8pPr>
            <a:lvl9pPr marL="3770313" lvl="8" indent="-112713" algn="l" rt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rgbClr val="1E217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European Admissions</a:t>
            </a: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europe@dbs.ie</a:t>
            </a: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00353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1 417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7500</a:t>
            </a: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Neil Logan (Business Development Manager, Europe)</a:t>
            </a: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neil.logan@dbs.ie</a:t>
            </a: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Ainoa Zalabardo (Student Recruitment Officer for EU)</a:t>
            </a: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ainoa.Zalabardo@dbs.ie </a:t>
            </a: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775"/>
              </a:spcBef>
              <a:buClr>
                <a:srgbClr val="000000"/>
              </a:buClr>
              <a:buSzPct val="100000"/>
              <a:buNone/>
            </a:pPr>
            <a:endParaRPr lang="en-US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6702" y="1181202"/>
            <a:ext cx="5579192" cy="1325563"/>
          </a:xfrm>
        </p:spPr>
        <p:txBody>
          <a:bodyPr/>
          <a:lstStyle/>
          <a:p>
            <a:r>
              <a:rPr lang="en-IE" sz="3200" kern="0" dirty="0" smtClean="0">
                <a:latin typeface="+mn-lt"/>
                <a:ea typeface="ＭＳ Ｐゴシック" pitchFamily="34" charset="-128"/>
              </a:rPr>
              <a:t>Thank you!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495" y="296200"/>
            <a:ext cx="10515600" cy="1325563"/>
          </a:xfrm>
        </p:spPr>
        <p:txBody>
          <a:bodyPr/>
          <a:lstStyle/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Dublin Business School</a:t>
            </a:r>
            <a:endParaRPr lang="en-I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9766" y="2394063"/>
            <a:ext cx="2485182" cy="2403927"/>
          </a:xfrm>
          <a:prstGeom prst="ellipse">
            <a:avLst/>
          </a:prstGeom>
          <a:solidFill>
            <a:srgbClr val="203368"/>
          </a:solidFill>
          <a:ln w="25400" cap="flat" cmpd="sng" algn="ctr">
            <a:solidFill>
              <a:srgbClr val="2033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9 Programmes at Level 7 on NFQ</a:t>
            </a:r>
            <a:endParaRPr kumimoji="0" lang="en-I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75696" y="1423772"/>
            <a:ext cx="2454752" cy="2424853"/>
          </a:xfrm>
          <a:prstGeom prst="ellipse">
            <a:avLst/>
          </a:prstGeom>
          <a:solidFill>
            <a:srgbClr val="203368"/>
          </a:solidFill>
          <a:ln w="25400" cap="flat" cmpd="sng" algn="ctr">
            <a:solidFill>
              <a:srgbClr val="203368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IE" sz="2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25+ Programmes at Level 8 on NFQ</a:t>
            </a:r>
          </a:p>
        </p:txBody>
      </p:sp>
      <p:sp>
        <p:nvSpPr>
          <p:cNvPr id="8" name="Oval 7"/>
          <p:cNvSpPr/>
          <p:nvPr/>
        </p:nvSpPr>
        <p:spPr>
          <a:xfrm>
            <a:off x="2635797" y="3362866"/>
            <a:ext cx="2519381" cy="2515142"/>
          </a:xfrm>
          <a:prstGeom prst="ellipse">
            <a:avLst/>
          </a:prstGeom>
          <a:solidFill>
            <a:srgbClr val="203368"/>
          </a:solidFill>
          <a:ln w="25400" cap="flat" cmpd="sng" algn="ctr">
            <a:solidFill>
              <a:srgbClr val="203368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IE" sz="2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20+ Programmes at Level 9 on NFQ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965" y="1621763"/>
            <a:ext cx="4451096" cy="807869"/>
          </a:xfrm>
          <a:prstGeom prst="roundRect">
            <a:avLst/>
          </a:prstGeom>
          <a:solidFill>
            <a:srgbClr val="009ED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Some of our programmes: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39965" y="2547831"/>
            <a:ext cx="2151779" cy="2930682"/>
          </a:xfrm>
          <a:prstGeom prst="roundRect">
            <a:avLst/>
          </a:prstGeom>
          <a:noFill/>
          <a:ln w="25400" cap="flat" cmpd="sng" algn="ctr">
            <a:solidFill>
              <a:srgbClr val="009EDF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Creative Media </a:t>
            </a:r>
          </a:p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Psychology </a:t>
            </a:r>
          </a:p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 Management </a:t>
            </a:r>
          </a:p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Arts</a:t>
            </a:r>
          </a:p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Film </a:t>
            </a:r>
          </a:p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ocial </a:t>
            </a:r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cience </a:t>
            </a:r>
          </a:p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HRM </a:t>
            </a:r>
            <a:endParaRPr lang="en-I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39282" y="2547831"/>
            <a:ext cx="2151779" cy="2930682"/>
          </a:xfrm>
          <a:prstGeom prst="roundRect">
            <a:avLst/>
          </a:prstGeom>
          <a:noFill/>
          <a:ln w="25400" cap="flat" cmpd="sng" algn="ctr">
            <a:solidFill>
              <a:srgbClr val="009EDF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aw </a:t>
            </a:r>
          </a:p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ccounting &amp; Finance</a:t>
            </a:r>
          </a:p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 </a:t>
            </a:r>
          </a:p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Music Production </a:t>
            </a:r>
          </a:p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igital </a:t>
            </a:r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edia </a:t>
            </a:r>
          </a:p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arketing </a:t>
            </a:r>
          </a:p>
          <a:p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ICT</a:t>
            </a:r>
            <a:endParaRPr lang="en-I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30658" y="327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DBS Study Possibilities</a:t>
            </a:r>
            <a:endParaRPr lang="en-IE" dirty="0"/>
          </a:p>
        </p:txBody>
      </p:sp>
      <p:sp>
        <p:nvSpPr>
          <p:cNvPr id="13" name="Rounded Rectangle 12"/>
          <p:cNvSpPr/>
          <p:nvPr/>
        </p:nvSpPr>
        <p:spPr>
          <a:xfrm>
            <a:off x="4519822" y="1652866"/>
            <a:ext cx="2333897" cy="618309"/>
          </a:xfrm>
          <a:prstGeom prst="roundRect">
            <a:avLst/>
          </a:prstGeom>
          <a:solidFill>
            <a:srgbClr val="20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69509" y="2373432"/>
            <a:ext cx="2306767" cy="1213113"/>
          </a:xfrm>
          <a:prstGeom prst="round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Bachelor </a:t>
            </a:r>
            <a:r>
              <a:rPr lang="en-I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Degres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IE" sz="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Ordinary (level 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Honours (level 8)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24462" y="2373432"/>
            <a:ext cx="2306767" cy="1213113"/>
          </a:xfrm>
          <a:prstGeom prst="round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Masters </a:t>
            </a:r>
            <a:r>
              <a:rPr lang="en-I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Degres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en-IE" sz="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(Level 9)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935" y="5148424"/>
            <a:ext cx="3117670" cy="85953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924462" y="3814700"/>
            <a:ext cx="2306767" cy="1213113"/>
          </a:xfrm>
          <a:prstGeom prst="round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Long Programme (UGSEML)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69509" y="3814700"/>
            <a:ext cx="2306767" cy="1213113"/>
          </a:xfrm>
          <a:prstGeom prst="round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Semester Programmes: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UGSEM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Certificates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1285" y="1729135"/>
            <a:ext cx="4314296" cy="350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 sz="1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Enter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final year of </a:t>
            </a: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DBS Bachelor (Hons) Degree (Level 8)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Receive the degree award when you complete the year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Intakes: January and September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English requirement: IELTS 6.0/TOEFL IBT 76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000" b="1" dirty="0">
              <a:solidFill>
                <a:srgbClr val="333399"/>
              </a:solidFill>
              <a:latin typeface="Arial Unicode MS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30658" y="327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Direct entry to Year 3</a:t>
            </a:r>
            <a:endParaRPr lang="en-IE" dirty="0"/>
          </a:p>
        </p:txBody>
      </p:sp>
      <p:pic>
        <p:nvPicPr>
          <p:cNvPr id="1026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525" y="1574584"/>
            <a:ext cx="5605511" cy="3734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0658" y="1338966"/>
            <a:ext cx="882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6 modules during the academic year:</a:t>
            </a:r>
          </a:p>
          <a:p>
            <a:endParaRPr lang="en-US" sz="2800" dirty="0" smtClean="0">
              <a:solidFill>
                <a:srgbClr val="005A9B"/>
              </a:solidFill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01365" y="2103026"/>
            <a:ext cx="4288168" cy="2647107"/>
          </a:xfrm>
          <a:prstGeom prst="roundRect">
            <a:avLst/>
          </a:prstGeom>
          <a:solidFill>
            <a:srgbClr val="20336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Core Modules: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Performance Management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000" kern="0" dirty="0" smtClean="0">
                <a:solidFill>
                  <a:srgbClr val="FFFFFF"/>
                </a:solidFill>
                <a:cs typeface="Calibri" panose="020F0502020204030204" pitchFamily="34" charset="0"/>
              </a:rPr>
              <a:t>Advanced Financial Management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000" kern="0" dirty="0" smtClean="0">
                <a:solidFill>
                  <a:srgbClr val="FFFFFF"/>
                </a:solidFill>
                <a:cs typeface="Calibri" panose="020F0502020204030204" pitchFamily="34" charset="0"/>
              </a:rPr>
              <a:t>Financial Reporting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000" kern="0" dirty="0" smtClean="0">
                <a:solidFill>
                  <a:srgbClr val="FFFFFF"/>
                </a:solidFill>
                <a:cs typeface="Calibri" panose="020F0502020204030204" pitchFamily="34" charset="0"/>
              </a:rPr>
              <a:t>Taxation Systems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000" kern="0" dirty="0" smtClean="0">
                <a:solidFill>
                  <a:srgbClr val="FFFFFF"/>
                </a:solidFill>
                <a:cs typeface="Calibri" panose="020F0502020204030204" pitchFamily="34" charset="0"/>
              </a:rPr>
              <a:t>Audit and Assurance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000" kern="0" dirty="0" smtClean="0">
                <a:solidFill>
                  <a:srgbClr val="FFFFFF"/>
                </a:solidFill>
                <a:cs typeface="Calibri" panose="020F0502020204030204" pitchFamily="34" charset="0"/>
              </a:rPr>
              <a:t>Capstone Project</a:t>
            </a: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30658" y="327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 smtClean="0"/>
              <a:t>Year 3 – </a:t>
            </a:r>
            <a:r>
              <a:rPr lang="en-IE" sz="4000" dirty="0"/>
              <a:t>BA (Hons) </a:t>
            </a:r>
            <a:r>
              <a:rPr lang="en-IE" sz="4000" dirty="0" smtClean="0"/>
              <a:t>Accounting and Finance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0824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41856" y="1793290"/>
            <a:ext cx="5357941" cy="3582224"/>
          </a:xfrm>
          <a:prstGeom prst="roundRect">
            <a:avLst/>
          </a:prstGeom>
          <a:solidFill>
            <a:srgbClr val="009EDF"/>
          </a:solidFill>
          <a:ln>
            <a:solidFill>
              <a:srgbClr val="00A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two weeks English Language and Culture course. Takes place before the Autumn semester begins</a:t>
            </a:r>
            <a:br>
              <a:rPr lang="en-I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kumimoji="0" lang="en-IE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for students that don’t meet the English requirement of their chosen programme</a:t>
            </a:r>
            <a:br>
              <a:rPr kumimoji="0" lang="en-IE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IE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baseline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I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sit an English Placement </a:t>
            </a:r>
            <a:r>
              <a:rPr lang="en-I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at the end of the course</a:t>
            </a:r>
            <a:endParaRPr kumimoji="0" lang="en-IE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1" y="1665951"/>
            <a:ext cx="5218331" cy="3913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1881" y="2396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English Language &amp; Culture Course </a:t>
            </a:r>
            <a:r>
              <a:rPr lang="en-IE" sz="2000" dirty="0" smtClean="0"/>
              <a:t>(September only)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1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301" y="1565260"/>
            <a:ext cx="538980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excellence</a:t>
            </a:r>
          </a:p>
          <a:p>
            <a:endParaRPr lang="en-IE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study environment</a:t>
            </a:r>
          </a:p>
          <a:p>
            <a:endParaRPr lang="en-IE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Classroom experience, small groups</a:t>
            </a:r>
          </a:p>
          <a:p>
            <a:endParaRPr lang="en-IE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experience</a:t>
            </a:r>
          </a:p>
          <a:p>
            <a:endParaRPr lang="en-IE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support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94281" y="2489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Why choose DBS?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470" y="1565260"/>
            <a:ext cx="5359050" cy="4019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69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9762" y="0"/>
            <a:ext cx="6849552" cy="1325563"/>
          </a:xfrm>
        </p:spPr>
        <p:txBody>
          <a:bodyPr>
            <a:normAutofit/>
          </a:bodyPr>
          <a:lstStyle/>
          <a:p>
            <a:r>
              <a:rPr lang="en-IE" dirty="0"/>
              <a:t>DBS-</a:t>
            </a:r>
            <a:r>
              <a:rPr lang="en-IE" sz="3200" b="1" kern="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IE" dirty="0"/>
              <a:t>In the heart of Dublin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692" y="1066940"/>
            <a:ext cx="7342164" cy="4747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50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11794</TotalTime>
  <Words>796</Words>
  <Application>Microsoft Office PowerPoint</Application>
  <PresentationFormat>Widescreen</PresentationFormat>
  <Paragraphs>226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Arial Unicode MS</vt:lpstr>
      <vt:lpstr>Calibri</vt:lpstr>
      <vt:lpstr>Calibri Light</vt:lpstr>
      <vt:lpstr>Courier New</vt:lpstr>
      <vt:lpstr>Lucida Sans Unicode</vt:lpstr>
      <vt:lpstr>Times New Roman</vt:lpstr>
      <vt:lpstr>Trebuchet MS</vt:lpstr>
      <vt:lpstr>Wingdings</vt:lpstr>
      <vt:lpstr>ヒラギノ角ゴ Pro W3</vt:lpstr>
      <vt:lpstr>Office Theme</vt:lpstr>
      <vt:lpstr>PowerPoint Presentation</vt:lpstr>
      <vt:lpstr>DBS – An Introduction and Overview</vt:lpstr>
      <vt:lpstr>Dublin Business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DBS- In the heart of Dublin</vt:lpstr>
      <vt:lpstr>PowerPoint Presentation</vt:lpstr>
      <vt:lpstr>Ireland</vt:lpstr>
      <vt:lpstr>Award Winning Support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Ennis</dc:creator>
  <cp:lastModifiedBy>Ainoa Zalabardo</cp:lastModifiedBy>
  <cp:revision>146</cp:revision>
  <dcterms:created xsi:type="dcterms:W3CDTF">2019-06-20T09:06:14Z</dcterms:created>
  <dcterms:modified xsi:type="dcterms:W3CDTF">2019-10-30T12:56:55Z</dcterms:modified>
</cp:coreProperties>
</file>