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9" r:id="rId2"/>
    <p:sldMasterId id="2147483682" r:id="rId3"/>
    <p:sldMasterId id="2147483687" r:id="rId4"/>
    <p:sldMasterId id="2147483690" r:id="rId5"/>
  </p:sldMasterIdLst>
  <p:notesMasterIdLst>
    <p:notesMasterId r:id="rId27"/>
  </p:notesMasterIdLst>
  <p:sldIdLst>
    <p:sldId id="368" r:id="rId6"/>
    <p:sldId id="359" r:id="rId7"/>
    <p:sldId id="377" r:id="rId8"/>
    <p:sldId id="378" r:id="rId9"/>
    <p:sldId id="379" r:id="rId10"/>
    <p:sldId id="374" r:id="rId11"/>
    <p:sldId id="358" r:id="rId12"/>
    <p:sldId id="324" r:id="rId13"/>
    <p:sldId id="362" r:id="rId14"/>
    <p:sldId id="363" r:id="rId15"/>
    <p:sldId id="365" r:id="rId16"/>
    <p:sldId id="319" r:id="rId17"/>
    <p:sldId id="366" r:id="rId18"/>
    <p:sldId id="318" r:id="rId19"/>
    <p:sldId id="373" r:id="rId20"/>
    <p:sldId id="364" r:id="rId21"/>
    <p:sldId id="343" r:id="rId22"/>
    <p:sldId id="344" r:id="rId23"/>
    <p:sldId id="375" r:id="rId24"/>
    <p:sldId id="376" r:id="rId25"/>
    <p:sldId id="36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>
      <p:cViewPr varScale="1">
        <p:scale>
          <a:sx n="57" d="100"/>
          <a:sy n="57" d="100"/>
        </p:scale>
        <p:origin x="52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89758-60F2-43B5-AA2E-37037AFFF425}" type="datetimeFigureOut">
              <a:rPr lang="en-GB" smtClean="0"/>
              <a:pPr/>
              <a:t>25/04/2018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894AC-B541-419B-A907-13D8C410CB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200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94AC-B541-419B-A907-13D8C410CB08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12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94AC-B541-419B-A907-13D8C410CB08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219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94AC-B541-419B-A907-13D8C410CB08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21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894AC-B541-419B-A907-13D8C410CB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989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</a:t>
            </a:r>
            <a:r>
              <a:rPr lang="en-GB" baseline="0" dirty="0" smtClean="0"/>
              <a:t> feature students in our Media suite.</a:t>
            </a:r>
          </a:p>
          <a:p>
            <a:r>
              <a:rPr lang="en-GB" baseline="0" dirty="0" smtClean="0"/>
              <a:t>Top image is our Radio room </a:t>
            </a:r>
          </a:p>
          <a:p>
            <a:r>
              <a:rPr lang="en-GB" baseline="0" dirty="0" smtClean="0"/>
              <a:t>Bottom image features students in our media and </a:t>
            </a:r>
            <a:r>
              <a:rPr lang="en-GB" baseline="0" dirty="0" err="1" smtClean="0"/>
              <a:t>tv</a:t>
            </a:r>
            <a:r>
              <a:rPr lang="en-GB" baseline="0" dirty="0" smtClean="0"/>
              <a:t> suite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94AC-B541-419B-A907-13D8C410CB08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33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908720"/>
            <a:ext cx="6408960" cy="3600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 smtClean="0"/>
              <a:t>LEEDS BECKETT UNIVERSITY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250825" y="1484313"/>
            <a:ext cx="8208963" cy="165735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PRESENTATION </a:t>
            </a:r>
            <a:br>
              <a:rPr lang="en-GB" dirty="0" smtClean="0"/>
            </a:br>
            <a:r>
              <a:rPr lang="en-GB" dirty="0" smtClean="0"/>
              <a:t>TITLE</a:t>
            </a:r>
            <a:endParaRPr lang="en-US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251520" y="3356992"/>
            <a:ext cx="8135938" cy="7191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3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73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395536" y="1996210"/>
            <a:ext cx="8228781" cy="590543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1" kern="1200" baseline="0">
                <a:solidFill>
                  <a:srgbClr val="321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1557338"/>
            <a:ext cx="8352730" cy="5032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/>
            </a:lvl1pPr>
          </a:lstStyle>
          <a:p>
            <a:r>
              <a:rPr lang="en-GB" dirty="0" smtClean="0"/>
              <a:t>Headings: Arial Bold, Purple (Accent1), Size 28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50825" y="2205038"/>
            <a:ext cx="8353425" cy="576262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Sub-Heading: Arial </a:t>
            </a:r>
            <a:r>
              <a:rPr lang="en-GB" dirty="0" err="1" smtClean="0"/>
              <a:t>Reg</a:t>
            </a:r>
            <a:r>
              <a:rPr lang="en-GB" dirty="0" smtClean="0"/>
              <a:t>, Purple (Accent 1), </a:t>
            </a:r>
            <a:br>
              <a:rPr lang="en-GB" dirty="0" smtClean="0"/>
            </a:br>
            <a:r>
              <a:rPr lang="en-GB" dirty="0" smtClean="0"/>
              <a:t>Size 20-24 (to be legible across the room)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251520" y="3140968"/>
            <a:ext cx="8280400" cy="115093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Body Copy: Arial </a:t>
            </a:r>
            <a:r>
              <a:rPr lang="en-GB" dirty="0" err="1" smtClean="0"/>
              <a:t>Reg</a:t>
            </a:r>
            <a:r>
              <a:rPr lang="en-GB" dirty="0" smtClean="0"/>
              <a:t> (body), Grey (Text 1&gt;Lighter 25%), </a:t>
            </a:r>
            <a:br>
              <a:rPr lang="en-GB" dirty="0" smtClean="0"/>
            </a:br>
            <a:r>
              <a:rPr lang="en-GB" dirty="0" smtClean="0"/>
              <a:t>Size 20-24 (to be legible across a room)</a:t>
            </a:r>
          </a:p>
        </p:txBody>
      </p:sp>
    </p:spTree>
    <p:extLst>
      <p:ext uri="{BB962C8B-B14F-4D97-AF65-F5344CB8AC3E}">
        <p14:creationId xmlns:p14="http://schemas.microsoft.com/office/powerpoint/2010/main" val="103125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73616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1"/>
            <a:ext cx="4114800" cy="384502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76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73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395536" y="1996210"/>
            <a:ext cx="8228781" cy="590543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1" kern="1200" baseline="0">
                <a:solidFill>
                  <a:srgbClr val="321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1557338"/>
            <a:ext cx="8352730" cy="5032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/>
            </a:lvl1pPr>
          </a:lstStyle>
          <a:p>
            <a:r>
              <a:rPr lang="en-GB" dirty="0" smtClean="0"/>
              <a:t>Headings: Arial Bold, Purple (Accent1), Size 28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50825" y="2205038"/>
            <a:ext cx="8353425" cy="576262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Sub-Heading: Arial </a:t>
            </a:r>
            <a:r>
              <a:rPr lang="en-GB" dirty="0" err="1" smtClean="0"/>
              <a:t>Reg</a:t>
            </a:r>
            <a:r>
              <a:rPr lang="en-GB" dirty="0" smtClean="0"/>
              <a:t>, Purple (Accent 1), </a:t>
            </a:r>
            <a:br>
              <a:rPr lang="en-GB" dirty="0" smtClean="0"/>
            </a:br>
            <a:r>
              <a:rPr lang="en-GB" dirty="0" smtClean="0"/>
              <a:t>Size 20-24 (to be legible across the room)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251520" y="3140968"/>
            <a:ext cx="8280400" cy="115093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Body Copy: Arial </a:t>
            </a:r>
            <a:r>
              <a:rPr lang="en-GB" dirty="0" err="1" smtClean="0"/>
              <a:t>Reg</a:t>
            </a:r>
            <a:r>
              <a:rPr lang="en-GB" dirty="0" smtClean="0"/>
              <a:t> (body), Grey (Text 1&gt;Lighter 25%), </a:t>
            </a:r>
            <a:br>
              <a:rPr lang="en-GB" dirty="0" smtClean="0"/>
            </a:br>
            <a:r>
              <a:rPr lang="en-GB" dirty="0" smtClean="0"/>
              <a:t>Size 20-24 (to be legible across a room)</a:t>
            </a:r>
          </a:p>
        </p:txBody>
      </p:sp>
    </p:spTree>
    <p:extLst>
      <p:ext uri="{BB962C8B-B14F-4D97-AF65-F5344CB8AC3E}">
        <p14:creationId xmlns:p14="http://schemas.microsoft.com/office/powerpoint/2010/main" val="189111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23850" y="333375"/>
            <a:ext cx="5688013" cy="12954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INTRODUCTION/</a:t>
            </a:r>
            <a:br>
              <a:rPr lang="en-GB" dirty="0" smtClean="0"/>
            </a:br>
            <a:r>
              <a:rPr lang="en-GB" dirty="0" smtClean="0"/>
              <a:t>TITLE</a:t>
            </a:r>
            <a:r>
              <a:rPr lang="en-GB" baseline="0" dirty="0" smtClean="0"/>
              <a:t> SLIDE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23577" y="2060575"/>
            <a:ext cx="5760591" cy="24479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is simply dummy text of the printing and typesetting industry. </a:t>
            </a:r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has been the industry’s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</a:p>
        </p:txBody>
      </p:sp>
    </p:spTree>
    <p:extLst>
      <p:ext uri="{BB962C8B-B14F-4D97-AF65-F5344CB8AC3E}">
        <p14:creationId xmlns:p14="http://schemas.microsoft.com/office/powerpoint/2010/main" val="1995754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73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395536" y="1996210"/>
            <a:ext cx="8228781" cy="590543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1" kern="1200" baseline="0">
                <a:solidFill>
                  <a:srgbClr val="321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1557338"/>
            <a:ext cx="8352730" cy="5032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/>
            </a:lvl1pPr>
          </a:lstStyle>
          <a:p>
            <a:r>
              <a:rPr lang="en-GB" dirty="0" smtClean="0"/>
              <a:t>Headings: Arial Bold, Purple (Accent1), Size 28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50825" y="2205038"/>
            <a:ext cx="8353425" cy="576262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Sub-Heading: Arial </a:t>
            </a:r>
            <a:r>
              <a:rPr lang="en-GB" dirty="0" err="1" smtClean="0"/>
              <a:t>Reg</a:t>
            </a:r>
            <a:r>
              <a:rPr lang="en-GB" dirty="0" smtClean="0"/>
              <a:t>, Purple (Accent 1), </a:t>
            </a:r>
            <a:br>
              <a:rPr lang="en-GB" dirty="0" smtClean="0"/>
            </a:br>
            <a:r>
              <a:rPr lang="en-GB" dirty="0" smtClean="0"/>
              <a:t>Size 20-24 (to be legible across the room)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251520" y="3140968"/>
            <a:ext cx="8280400" cy="115093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Body Copy: Arial </a:t>
            </a:r>
            <a:r>
              <a:rPr lang="en-GB" dirty="0" err="1" smtClean="0"/>
              <a:t>Reg</a:t>
            </a:r>
            <a:r>
              <a:rPr lang="en-GB" dirty="0" smtClean="0"/>
              <a:t> (body), Grey (Text 1&gt;Lighter 25%), </a:t>
            </a:r>
            <a:br>
              <a:rPr lang="en-GB" dirty="0" smtClean="0"/>
            </a:br>
            <a:r>
              <a:rPr lang="en-GB" dirty="0" smtClean="0"/>
              <a:t>Size 20-24 (to be legible across a room)</a:t>
            </a:r>
          </a:p>
        </p:txBody>
      </p:sp>
    </p:spTree>
    <p:extLst>
      <p:ext uri="{BB962C8B-B14F-4D97-AF65-F5344CB8AC3E}">
        <p14:creationId xmlns:p14="http://schemas.microsoft.com/office/powerpoint/2010/main" val="172778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73616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1"/>
            <a:ext cx="4114800" cy="384502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2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167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9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220072" y="1600201"/>
            <a:ext cx="3466728" cy="355699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23850" y="333375"/>
            <a:ext cx="5688013" cy="12954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BREAK</a:t>
            </a:r>
            <a:r>
              <a:rPr lang="en-GB" baseline="0" dirty="0" smtClean="0"/>
              <a:t> SLIDE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23577" y="1556792"/>
            <a:ext cx="4248423" cy="3168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is simply dummy text of the printing and typesetting industry. </a:t>
            </a:r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has been the industry’s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191698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73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395536" y="1996210"/>
            <a:ext cx="8228781" cy="590543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1" kern="1200" baseline="0">
                <a:solidFill>
                  <a:srgbClr val="321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1557338"/>
            <a:ext cx="8352730" cy="5032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/>
            </a:lvl1pPr>
          </a:lstStyle>
          <a:p>
            <a:r>
              <a:rPr lang="en-GB" dirty="0" smtClean="0"/>
              <a:t>Headings: Arial Bold, Purple (Accent1), Size 28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50825" y="2205038"/>
            <a:ext cx="8353425" cy="576262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Sub-Heading: Arial </a:t>
            </a:r>
            <a:r>
              <a:rPr lang="en-GB" dirty="0" err="1" smtClean="0"/>
              <a:t>Reg</a:t>
            </a:r>
            <a:r>
              <a:rPr lang="en-GB" dirty="0" smtClean="0"/>
              <a:t>, Purple (Accent 1), </a:t>
            </a:r>
            <a:br>
              <a:rPr lang="en-GB" dirty="0" smtClean="0"/>
            </a:br>
            <a:r>
              <a:rPr lang="en-GB" dirty="0" smtClean="0"/>
              <a:t>Size 20-24 (to be legible across the room)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251520" y="3140968"/>
            <a:ext cx="8280400" cy="115093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Body Copy: Arial </a:t>
            </a:r>
            <a:r>
              <a:rPr lang="en-GB" dirty="0" err="1" smtClean="0"/>
              <a:t>Reg</a:t>
            </a:r>
            <a:r>
              <a:rPr lang="en-GB" dirty="0" smtClean="0"/>
              <a:t> (body), Grey (Text 1&gt;Lighter 25%), </a:t>
            </a:r>
            <a:br>
              <a:rPr lang="en-GB" dirty="0" smtClean="0"/>
            </a:br>
            <a:r>
              <a:rPr lang="en-GB" dirty="0" smtClean="0"/>
              <a:t>Size 20-24 (to be legible across a room)</a:t>
            </a:r>
          </a:p>
        </p:txBody>
      </p:sp>
    </p:spTree>
    <p:extLst>
      <p:ext uri="{BB962C8B-B14F-4D97-AF65-F5344CB8AC3E}">
        <p14:creationId xmlns:p14="http://schemas.microsoft.com/office/powerpoint/2010/main" val="41474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20_MSO_LBU_Stationery_Temps_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7380"/>
            <a:ext cx="9180000" cy="68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9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6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20_MSO_LBU_Stationery_Temps_PP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" y="-20856"/>
            <a:ext cx="9216000" cy="68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7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20_MSO_LBU_Stationery_Temps_PPT3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-7380"/>
            <a:ext cx="9180000" cy="68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95" r:id="rId3"/>
    <p:sldLayoutId id="2147483696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020_MSO_LBU_Stationery_Temps_PPT5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" y="-20856"/>
            <a:ext cx="9216000" cy="68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5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5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edsbeckett.ac.uk/virtualtour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1.png"/><Relationship Id="rId4" Type="http://schemas.openxmlformats.org/officeDocument/2006/relationships/image" Target="../media/image28.jpeg"/><Relationship Id="rId9" Type="http://schemas.openxmlformats.org/officeDocument/2006/relationships/hyperlink" Target="https://www.leedsbeckett.ac.uk/assets/virtualcampu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Leedsbeckettint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://www.facebook.com/LeedsBeckettInternationa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hyperlink" Target="http://www.leedsbeckett.ac.uk/globalblog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://www.youtube.com/LeedsBeckettUn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CsnZ3SM0DqPnMdQ7X75Wdw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5" Type="http://schemas.openxmlformats.org/officeDocument/2006/relationships/hyperlink" Target="https://www.youtube.com/watch?v=h2eERK3S9Hc" TargetMode="External"/><Relationship Id="rId4" Type="http://schemas.openxmlformats.org/officeDocument/2006/relationships/hyperlink" Target="https://www.youtube.com/watch?v=1U_pvOvBLh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293" y="31893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GB" sz="2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Leeds </a:t>
            </a:r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Beckett </a:t>
            </a:r>
            <a:b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</a:br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University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08520" y="-99392"/>
            <a:ext cx="3744416" cy="8136903"/>
            <a:chOff x="-327791" y="-245468"/>
            <a:chExt cx="4733237" cy="4763861"/>
          </a:xfrm>
        </p:grpSpPr>
        <p:pic>
          <p:nvPicPr>
            <p:cNvPr id="21" name="Picture 20" descr="10020_MSO_LBU_Stationery_Temps_PPT5.pn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-327791" y="-245468"/>
              <a:ext cx="4733237" cy="4763861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-88940" y="-118994"/>
              <a:ext cx="4067203" cy="12072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LEEDS BECKETT </a:t>
              </a:r>
              <a:r>
                <a:rPr lang="en-GB" sz="28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UNIVERSITY OVERVIEW: </a:t>
              </a:r>
            </a:p>
            <a:p>
              <a:pPr lvl="0">
                <a:defRPr/>
              </a:pPr>
              <a:r>
                <a:rPr lang="en-GB" sz="28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BREMEN HSB</a:t>
              </a:r>
              <a:endParaRPr lang="en-GB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68312" lvl="5" indent="-285750">
                <a:buFont typeface="Arial" panose="020B0604020202020204" pitchFamily="34" charset="0"/>
                <a:buChar char="•"/>
                <a:defRPr/>
              </a:pPr>
              <a:endPara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94968" y="1916832"/>
            <a:ext cx="259228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/>
          <p:cNvSpPr txBox="1">
            <a:spLocks/>
          </p:cNvSpPr>
          <p:nvPr/>
        </p:nvSpPr>
        <p:spPr>
          <a:xfrm>
            <a:off x="-8991" y="1981510"/>
            <a:ext cx="3428863" cy="57606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Calibri" panose="020F0502020204030204" pitchFamily="34" charset="0"/>
              </a:rPr>
              <a:t>Stratis </a:t>
            </a:r>
            <a:r>
              <a:rPr lang="en-US" sz="2400" dirty="0" err="1" smtClean="0">
                <a:latin typeface="Calibri" panose="020F0502020204030204" pitchFamily="34" charset="0"/>
              </a:rPr>
              <a:t>Koutsoukos</a:t>
            </a:r>
            <a:endParaRPr lang="en-US" sz="2400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Course Director BA International </a:t>
            </a:r>
            <a:r>
              <a:rPr lang="en-US" dirty="0" smtClean="0">
                <a:latin typeface="Calibri" panose="020F0502020204030204" pitchFamily="34" charset="0"/>
              </a:rPr>
              <a:t>Business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6" r="5648"/>
          <a:stretch/>
        </p:blipFill>
        <p:spPr>
          <a:xfrm>
            <a:off x="3419872" y="-99392"/>
            <a:ext cx="576064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96" y="2161"/>
            <a:ext cx="3419872" cy="8037512"/>
            <a:chOff x="1" y="0"/>
            <a:chExt cx="3131840" cy="3648148"/>
          </a:xfrm>
        </p:grpSpPr>
        <p:pic>
          <p:nvPicPr>
            <p:cNvPr id="6" name="Picture 5" descr="10020_MSO_LBU_Stationery_Temps_PPT5.png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1" y="0"/>
              <a:ext cx="3131840" cy="36481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4673" y="182229"/>
              <a:ext cx="2736304" cy="62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Headingley</a:t>
              </a: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Campus (1906)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36681" y="660890"/>
              <a:ext cx="2592288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4896" y="1628800"/>
            <a:ext cx="269707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in 94 acres of parkland and only 20 minutes to the city centre </a:t>
            </a:r>
          </a:p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modern </a:t>
            </a: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 science laboratories, animation and music studios and the latest computing labs. </a:t>
            </a:r>
            <a:endParaRPr lang="en-GB" sz="1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 </a:t>
            </a: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our main sport facilities are based including pitches, inside and outside tennis courts and a running </a:t>
            </a: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</a:t>
            </a:r>
          </a:p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Kitchens and catering facilities are based at Carnegie Pavilion for hospitality students</a:t>
            </a:r>
            <a:endParaRPr lang="en-GB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06" y="2161"/>
            <a:ext cx="5907448" cy="3930895"/>
          </a:xfrm>
          <a:prstGeom prst="rect">
            <a:avLst/>
          </a:prstGeom>
        </p:spPr>
      </p:pic>
      <p:pic>
        <p:nvPicPr>
          <p:cNvPr id="2050" name="Picture 2" descr="https://content.presspage.com/uploads/1389/1920_newheadingleycricketstanddsc_0046.jpg?10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07" y="3928863"/>
            <a:ext cx="5920520" cy="39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2751" y="-9888"/>
            <a:ext cx="3914671" cy="8037512"/>
            <a:chOff x="1" y="0"/>
            <a:chExt cx="3131840" cy="3648148"/>
          </a:xfrm>
        </p:grpSpPr>
        <p:pic>
          <p:nvPicPr>
            <p:cNvPr id="6" name="Picture 5" descr="10020_MSO_LBU_Stationery_Temps_PPT5.png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1" y="0"/>
              <a:ext cx="3131840" cy="36481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4673" y="182229"/>
              <a:ext cx="2736304" cy="43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Course subjects</a:t>
              </a:r>
              <a:endPara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4673" y="547682"/>
              <a:ext cx="2592288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95936" y="18448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148336" y="19972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300736" y="21496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072136" y="188875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769182" y="571674"/>
            <a:ext cx="5374817" cy="7848302"/>
          </a:xfrm>
          <a:prstGeom prst="rect">
            <a:avLst/>
          </a:prstGeom>
          <a:noFill/>
          <a:ln>
            <a:noFill/>
          </a:ln>
        </p:spPr>
        <p:txBody>
          <a:bodyPr wrap="square" numCol="2" spcCol="216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155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Accounting</a:t>
            </a:r>
            <a:r>
              <a:rPr lang="en-GB" sz="155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sz="155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&amp; </a:t>
            </a:r>
            <a:r>
              <a:rPr lang="en-GB" sz="155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Finance </a:t>
            </a:r>
            <a:r>
              <a:rPr lang="en-GB" sz="15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Architecture </a:t>
            </a: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&amp; Landscape Design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Art &amp; Design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Biomedical Sciences</a:t>
            </a:r>
          </a:p>
          <a:p>
            <a:pPr>
              <a:spcAft>
                <a:spcPts val="800"/>
              </a:spcAft>
            </a:pPr>
            <a:r>
              <a:rPr lang="en-GB" sz="155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Business &amp; Management</a:t>
            </a:r>
          </a:p>
          <a:p>
            <a:pPr>
              <a:spcAft>
                <a:spcPts val="800"/>
              </a:spcAft>
            </a:pPr>
            <a:r>
              <a:rPr lang="en-GB" sz="15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Civil </a:t>
            </a: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Engineering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Computing &amp; Engineering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Creative Technologies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Dietetics &amp; Nutrition</a:t>
            </a:r>
          </a:p>
          <a:p>
            <a:pPr>
              <a:spcAft>
                <a:spcPts val="800"/>
              </a:spcAft>
            </a:pPr>
            <a:r>
              <a:rPr lang="en-GB" sz="155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Economics &amp; international Business</a:t>
            </a:r>
          </a:p>
          <a:p>
            <a:pPr>
              <a:spcAft>
                <a:spcPts val="800"/>
              </a:spcAft>
            </a:pPr>
            <a:r>
              <a:rPr lang="en-GB" sz="15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Education </a:t>
            </a: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&amp; Childhood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English, History &amp; Media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Entertainment Management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Environmental Health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Events Management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Film &amp; Performance</a:t>
            </a:r>
          </a:p>
          <a:p>
            <a:pPr>
              <a:spcAft>
                <a:spcPts val="800"/>
              </a:spcAft>
            </a:pPr>
            <a:r>
              <a:rPr lang="en-GB" sz="155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Human Resource Management</a:t>
            </a:r>
          </a:p>
          <a:p>
            <a:pPr>
              <a:spcAft>
                <a:spcPts val="800"/>
              </a:spcAft>
            </a:pPr>
            <a:endParaRPr lang="en-GB" sz="155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endParaRPr lang="en-GB" sz="155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Law</a:t>
            </a:r>
          </a:p>
          <a:p>
            <a:pPr>
              <a:spcAft>
                <a:spcPts val="800"/>
              </a:spcAft>
            </a:pPr>
            <a:r>
              <a:rPr lang="en-GB" sz="15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Law</a:t>
            </a:r>
            <a:endParaRPr lang="en-GB" sz="155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55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Marketing &amp; Enterprise</a:t>
            </a:r>
            <a:endParaRPr lang="en-GB" sz="155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5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Music</a:t>
            </a:r>
            <a:endParaRPr lang="en-GB" sz="155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Nursing &amp; Community Studies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Planning, Housing &amp; Human Geography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Politics &amp; International Relations</a:t>
            </a:r>
          </a:p>
          <a:p>
            <a:pPr>
              <a:spcAft>
                <a:spcPts val="800"/>
              </a:spcAft>
            </a:pPr>
            <a:r>
              <a:rPr lang="en-GB" sz="155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PR &amp; Journalism</a:t>
            </a:r>
          </a:p>
          <a:p>
            <a:pPr>
              <a:spcAft>
                <a:spcPts val="800"/>
              </a:spcAft>
            </a:pPr>
            <a:r>
              <a:rPr lang="en-GB" sz="15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Social </a:t>
            </a: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&amp; Psychological Sciences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Speech Therapy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Sport</a:t>
            </a:r>
          </a:p>
          <a:p>
            <a:pPr>
              <a:spcAft>
                <a:spcPts val="800"/>
              </a:spcAft>
            </a:pPr>
            <a:r>
              <a:rPr lang="en-GB" sz="155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Strategy, Ops &amp; Supply Chain</a:t>
            </a:r>
          </a:p>
          <a:p>
            <a:pPr>
              <a:spcAft>
                <a:spcPts val="800"/>
              </a:spcAft>
            </a:pPr>
            <a:r>
              <a:rPr lang="en-GB" sz="15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Surveying</a:t>
            </a: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Construction &amp; Project Management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Teaching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Therapeutic &amp; Rehabilitation Sciences</a:t>
            </a:r>
          </a:p>
          <a:p>
            <a:pPr>
              <a:spcAft>
                <a:spcPts val="800"/>
              </a:spcAft>
            </a:pPr>
            <a:r>
              <a:rPr lang="en-GB" sz="1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Tourism &amp; Hospitality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780" y="1428199"/>
            <a:ext cx="3258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200 postgraduate and 140 undergraduate </a:t>
            </a:r>
            <a:r>
              <a:rPr lang="en-GB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courses across 13 academic schools</a:t>
            </a:r>
            <a:endParaRPr lang="en-GB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GB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117331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Subject areas include:</a:t>
            </a:r>
            <a:endParaRPr lang="en-GB" sz="20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34861" y="548680"/>
            <a:ext cx="3733245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 University has been given a five-star rating for facilities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(QS Stars University Ratings )</a:t>
            </a:r>
          </a:p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Our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Library is open 24 hours a day, seven days a week, every day of the year 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endParaRPr lang="en-GB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Ranked 9th in the world and 8th in the UK for sporting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facilities (</a:t>
            </a:r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i-graduate Student Barometer, Autumn Wave </a:t>
            </a:r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20160</a:t>
            </a:r>
            <a:endParaRPr lang="en-GB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Professional-quality facilities, including; </a:t>
            </a:r>
            <a:r>
              <a:rPr lang="en-GB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biomedical laboratories, a courtroom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clinical skills suite, </a:t>
            </a:r>
            <a:r>
              <a:rPr lang="en-GB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financial trading floor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TV studios, fashion and creative arts studios, immersive learning lab (</a:t>
            </a:r>
            <a:r>
              <a:rPr lang="en-GB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 Hydra Suite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), </a:t>
            </a:r>
            <a:r>
              <a:rPr lang="en-GB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sports science facilities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animation equipment, computer science laboratories and music studios</a:t>
            </a:r>
          </a:p>
          <a:p>
            <a:pPr marL="73025" lvl="4"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Prayer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rooms on both campuses 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358775" lvl="4" indent="-285750">
              <a:buFont typeface="Wingdings" panose="05000000000000000000" pitchFamily="2" charset="2"/>
              <a:buChar char="§"/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84138" indent="-11113"/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62751" y="-9888"/>
            <a:ext cx="3914671" cy="8037512"/>
            <a:chOff x="1" y="0"/>
            <a:chExt cx="3131840" cy="3648148"/>
          </a:xfrm>
        </p:grpSpPr>
        <p:pic>
          <p:nvPicPr>
            <p:cNvPr id="21" name="Picture 20" descr="10020_MSO_LBU_Stationery_Temps_PPT5.png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1" y="0"/>
              <a:ext cx="3131840" cy="364814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64673" y="182229"/>
              <a:ext cx="2736304" cy="43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Amazing facilities</a:t>
              </a:r>
              <a:endPara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64673" y="547682"/>
              <a:ext cx="2592288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9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0"/>
            <a:ext cx="5472982" cy="3846118"/>
          </a:xfrm>
          <a:prstGeom prst="rect">
            <a:avLst/>
          </a:prstGeom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/>
          <a:stretch/>
        </p:blipFill>
        <p:spPr bwMode="auto">
          <a:xfrm>
            <a:off x="6338566" y="3853667"/>
            <a:ext cx="2842320" cy="204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10294"/>
          <a:stretch/>
        </p:blipFill>
        <p:spPr>
          <a:xfrm>
            <a:off x="-53874" y="0"/>
            <a:ext cx="4706103" cy="38467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81" y="3853667"/>
            <a:ext cx="3105003" cy="2070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39" y="3853667"/>
            <a:ext cx="3423204" cy="2023605"/>
          </a:xfrm>
          <a:prstGeom prst="rect">
            <a:avLst/>
          </a:prstGeom>
        </p:spPr>
      </p:pic>
      <p:pic>
        <p:nvPicPr>
          <p:cNvPr id="20" name="Picture 19" descr="10020_MSO_LBU_Stationery_Temps_PPT5.png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8" b="3367"/>
          <a:stretch/>
        </p:blipFill>
        <p:spPr>
          <a:xfrm>
            <a:off x="-62751" y="5877272"/>
            <a:ext cx="9675311" cy="1167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55" y="5905065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See more of our facilities -  </a:t>
            </a:r>
            <a:r>
              <a:rPr lang="en-GB" sz="2800" dirty="0">
                <a:solidFill>
                  <a:srgbClr val="4F2683"/>
                </a:solidFill>
                <a:latin typeface="Arial" charset="0"/>
                <a:cs typeface="Arial" charset="0"/>
                <a:hlinkClick r:id="rId8"/>
              </a:rPr>
              <a:t>www.leedsbeckett.ac.uk/virtualtour</a:t>
            </a:r>
            <a:endParaRPr lang="en-GB" sz="2800" dirty="0">
              <a:solidFill>
                <a:srgbClr val="4F2683"/>
              </a:solidFill>
              <a:latin typeface="Arial" charset="0"/>
              <a:cs typeface="Arial" charset="0"/>
            </a:endParaRP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hlinkClick r:id="rId9"/>
          </p:cNvPr>
          <p:cNvPicPr>
            <a:picLocks/>
          </p:cNvPicPr>
          <p:nvPr/>
        </p:nvPicPr>
        <p:blipFill rotWithShape="1">
          <a:blip r:embed="rId10"/>
          <a:srcRect t="8657" r="6832"/>
          <a:stretch/>
        </p:blipFill>
        <p:spPr>
          <a:xfrm>
            <a:off x="-122539" y="-27384"/>
            <a:ext cx="9303426" cy="70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1"/>
            <a:ext cx="12368697" cy="6957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293" y="31893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GB" sz="2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Leeds </a:t>
            </a:r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Beckett </a:t>
            </a:r>
            <a:b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</a:br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University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87556" y="-99392"/>
            <a:ext cx="4624409" cy="8208912"/>
            <a:chOff x="-1" y="-99392"/>
            <a:chExt cx="4733237" cy="3648148"/>
          </a:xfrm>
        </p:grpSpPr>
        <p:pic>
          <p:nvPicPr>
            <p:cNvPr id="21" name="Picture 20" descr="10020_MSO_LBU_Stationery_Temps_PPT5.pn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-1" y="-99392"/>
              <a:ext cx="4733237" cy="3648148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00178" y="-18764"/>
              <a:ext cx="4300519" cy="3022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Accommodation</a:t>
              </a:r>
              <a:endParaRPr lang="en-GB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endPara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lvl="0" indent="-285750">
                <a:buFont typeface="Wingdings" panose="05000000000000000000" pitchFamily="2" charset="2"/>
                <a:buChar char="§"/>
                <a:defRPr/>
              </a:pPr>
              <a:r>
                <a:rPr lang="en-GB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 guarantee </a:t>
              </a:r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accommodation to </a:t>
              </a:r>
              <a:r>
                <a:rPr lang="en-GB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international </a:t>
              </a:r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students 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who </a:t>
              </a: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apply within booking period of 1 February to 31 July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 students 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choose to live in halls of </a:t>
              </a: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residence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lvl="0" indent="-285750">
                <a:buFont typeface="Wingdings" panose="05000000000000000000" pitchFamily="2" charset="2"/>
                <a:buChar char="§"/>
                <a:defRPr/>
              </a:pP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Private rented accommodation also available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 match 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 </a:t>
              </a: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like-minded </a:t>
              </a: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students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 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within easy travelling distance of campus, and have free </a:t>
              </a: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Wi-Fi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Residential 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officers, responsible for your welfare and pastoral care </a:t>
              </a:r>
              <a:endPara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Single rooms &amp; private bathrooms available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Connect with people before you arrive on 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social </a:t>
              </a: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media via halls of residence </a:t>
              </a:r>
              <a:b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Facebook pages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235293" y="692696"/>
            <a:ext cx="35446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5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967" y="-44536"/>
            <a:ext cx="3059832" cy="8370079"/>
            <a:chOff x="-64715" y="-94154"/>
            <a:chExt cx="3131840" cy="3648148"/>
          </a:xfrm>
        </p:grpSpPr>
        <p:pic>
          <p:nvPicPr>
            <p:cNvPr id="6" name="Picture 5" descr="10020_MSO_LBU_Stationery_Temps_PPT5.pn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-64715" y="-94154"/>
              <a:ext cx="3131840" cy="36481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380" y="27634"/>
              <a:ext cx="2736304" cy="1854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Fees &amp; finance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Tuition fees &amp; living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costs</a:t>
              </a: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061" y="352713"/>
              <a:ext cx="2592289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1115616" y="148518"/>
            <a:ext cx="7045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79A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Tuition fees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8B79A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322536" y="3092452"/>
            <a:ext cx="5184576" cy="1922"/>
          </a:xfrm>
          <a:prstGeom prst="line">
            <a:avLst/>
          </a:prstGeom>
          <a:noFill/>
          <a:ln w="19050">
            <a:solidFill>
              <a:srgbClr val="B3A2C7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47864" y="696552"/>
            <a:ext cx="5256584" cy="0"/>
          </a:xfrm>
          <a:prstGeom prst="line">
            <a:avLst/>
          </a:prstGeom>
          <a:noFill/>
          <a:ln w="19050" cap="flat" cmpd="sng" algn="ctr">
            <a:solidFill>
              <a:srgbClr val="B3A2C7"/>
            </a:solidFill>
            <a:prstDash val="soli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3322536" y="832659"/>
            <a:ext cx="5112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Tuition fees will depend on your chosen course and level of study. Typically:</a:t>
            </a:r>
          </a:p>
          <a:p>
            <a:pPr lvl="0" fontAlgn="base"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457200" lvl="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Undergraduate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tuition fees: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£9,250* / annum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457200" lvl="0" indent="-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Postgraduate tuition fees: £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11,000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- £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15,000 / annum</a:t>
            </a:r>
          </a:p>
          <a:p>
            <a:pPr lvl="0" fontAlgn="base"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lvl="0" fontAlgn="base"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Note: You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are expected to pay a minimum of 50 per cent of your tuition fees before you begin your course.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05546" y="3290045"/>
            <a:ext cx="7045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79A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79A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Example living costs / month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8B79A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79313"/>
              </p:ext>
            </p:extLst>
          </p:nvPr>
        </p:nvGraphicFramePr>
        <p:xfrm>
          <a:off x="3346682" y="4672369"/>
          <a:ext cx="5334000" cy="1392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5845110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27769238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  <a:latin typeface="Calibri" panose="020F0502020204030204" pitchFamily="34" charset="0"/>
                        </a:rPr>
                        <a:t>Spend </a:t>
                      </a:r>
                      <a:r>
                        <a:rPr lang="en-GB" sz="1200" kern="1200" dirty="0" smtClean="0">
                          <a:effectLst/>
                          <a:latin typeface="Calibri" panose="020F0502020204030204" pitchFamily="34" charset="0"/>
                        </a:rPr>
                        <a:t>(month)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61253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  <a:latin typeface="Calibri" panose="020F0502020204030204" pitchFamily="34" charset="0"/>
                        </a:rPr>
                        <a:t>Accommodation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 smtClean="0">
                          <a:effectLst/>
                          <a:latin typeface="Calibri" panose="020F0502020204030204" pitchFamily="34" charset="0"/>
                        </a:rPr>
                        <a:t>£750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6612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  <a:latin typeface="Calibri" panose="020F0502020204030204" pitchFamily="34" charset="0"/>
                        </a:rPr>
                        <a:t>Food 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 smtClean="0">
                          <a:effectLst/>
                          <a:latin typeface="Calibri" panose="020F0502020204030204" pitchFamily="34" charset="0"/>
                        </a:rPr>
                        <a:t>£120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79051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Other Living Costs (Bills, phone, </a:t>
                      </a:r>
                      <a:r>
                        <a:rPr lang="en-GB" sz="12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etc</a:t>
                      </a:r>
                      <a:r>
                        <a:rPr lang="en-GB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) 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 smtClean="0">
                          <a:effectLst/>
                          <a:latin typeface="Calibri" panose="020F0502020204030204" pitchFamily="34" charset="0"/>
                        </a:rPr>
                        <a:t>£145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18309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 smtClean="0">
                          <a:effectLst/>
                          <a:latin typeface="Calibri" panose="020F0502020204030204" pitchFamily="34" charset="0"/>
                        </a:rPr>
                        <a:t>£1,015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44622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3322536" y="3841372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As well as paying for your course, you will need to budget for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/>
            </a:r>
            <a:b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</a:b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rPr>
              <a:t>living costs. </a:t>
            </a:r>
          </a:p>
          <a:p>
            <a:pPr lvl="0" fontAlgn="base">
              <a:spcAft>
                <a:spcPct val="0"/>
              </a:spcAft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877" y="0"/>
            <a:ext cx="3131840" cy="8037512"/>
            <a:chOff x="1" y="0"/>
            <a:chExt cx="3131840" cy="3648148"/>
          </a:xfrm>
        </p:grpSpPr>
        <p:pic>
          <p:nvPicPr>
            <p:cNvPr id="6" name="Picture 5" descr="10020_MSO_LBU_Stationery_Temps_PPT5.png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1" y="0"/>
              <a:ext cx="3131840" cy="36481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4673" y="182229"/>
              <a:ext cx="2736304" cy="43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Contact us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4673" y="575878"/>
              <a:ext cx="2592288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-2056924" y="4394629"/>
            <a:ext cx="9145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71750" marR="0" lvl="5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2780929"/>
            <a:ext cx="518205" cy="51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0" y="3530263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4280050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1" y="5013177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31432" y="2924944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Facebook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www.facebook.com/LeedsBeckettInternational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6726" y="3650525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Twitter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- </a:t>
            </a:r>
            <a:r>
              <a:rPr lang="en-GB" sz="1200" dirty="0" smtClean="0">
                <a:solidFill>
                  <a:schemeClr val="bg1"/>
                </a:solidFill>
                <a:hlinkClick r:id="rId8"/>
              </a:rPr>
              <a:t>www.twitter.com/Leedsbeckettint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56726" y="4400312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You Tube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www.youtube.com/LeedsBeckettUni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6726" y="5041106"/>
            <a:ext cx="4412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Follow our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 Ambassadors’ </a:t>
            </a: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 Blog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about life in Leeds and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 Leeds Beckett - 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0"/>
              </a:rPr>
              <a:t>www.leedsbeckett.ac.uk/globalblog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6618" y="21640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Social Media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7677" y="401483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Contact details:</a:t>
            </a:r>
          </a:p>
          <a:p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internationaloffice@leedsbeckett.ac.uk</a:t>
            </a:r>
          </a:p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+ 44 113 812 2777 / 1111</a:t>
            </a:r>
          </a:p>
          <a:p>
            <a:endParaRPr lang="en-GB" sz="2400" dirty="0"/>
          </a:p>
          <a:p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91130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52498"/>
            <a:ext cx="5524938" cy="344809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823" y="0"/>
            <a:ext cx="4258829" cy="8037512"/>
            <a:chOff x="-7025" y="1536"/>
            <a:chExt cx="2869090" cy="3648148"/>
          </a:xfrm>
        </p:grpSpPr>
        <p:pic>
          <p:nvPicPr>
            <p:cNvPr id="6" name="Picture 5" descr="10020_MSO_LBU_Stationery_Temps_PPT5.pn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-7025" y="1536"/>
              <a:ext cx="2797082" cy="36481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5761" y="85622"/>
              <a:ext cx="2736304" cy="23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Leeds Business School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25761" y="341280"/>
              <a:ext cx="2443276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56866" y="1663112"/>
            <a:ext cx="38882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 smtClean="0">
              <a:latin typeface="Calibri" panose="020F0502020204030204" pitchFamily="34" charset="0"/>
            </a:endParaRPr>
          </a:p>
          <a:p>
            <a:endParaRPr lang="en-GB" sz="1400" dirty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35" y="0"/>
            <a:ext cx="5221292" cy="3474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612" y="836712"/>
            <a:ext cx="35301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7,500 students in the UK &amp; </a:t>
            </a:r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overseas</a:t>
            </a: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endParaRPr lang="en-GB" sz="14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Over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96%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of our students in work or further study following </a:t>
            </a:r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graduation</a:t>
            </a: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endParaRPr lang="en-GB" sz="1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</a:rPr>
              <a:t>Awarded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Small Business Charter </a:t>
            </a:r>
            <a:r>
              <a:rPr lang="en-GB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Award</a:t>
            </a: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endParaRPr lang="en-GB" sz="1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</a:rPr>
              <a:t>Our retail institute works with leading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blue chip companies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</a:rPr>
              <a:t> including M &amp; S, P &amp; G, Waitrose, Associated British </a:t>
            </a:r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Foods</a:t>
            </a: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endParaRPr lang="en-GB" sz="1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90% 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</a:rPr>
              <a:t>of our students are satisfied with their </a:t>
            </a:r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course</a:t>
            </a: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endParaRPr lang="en-GB" sz="1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</a:rPr>
              <a:t>Exclusive regional franchise to deliver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IOD </a:t>
            </a:r>
            <a:r>
              <a:rPr lang="en-GB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programmes</a:t>
            </a: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endParaRPr lang="en-GB" sz="1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</a:rPr>
              <a:t>Our Public Relations course is ranked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fourth in the </a:t>
            </a:r>
            <a:r>
              <a:rPr lang="en-GB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UK</a:t>
            </a: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endParaRPr lang="en-GB" sz="1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World 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</a:rPr>
              <a:t>class teaching facilities including a full media suite and trading floor with access to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Thomson Reuters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database</a:t>
            </a:r>
          </a:p>
          <a:p>
            <a:pPr marL="285750" indent="-285750">
              <a:spcBef>
                <a:spcPts val="360"/>
              </a:spcBef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Only Business school in the world using the Hydra suite</a:t>
            </a:r>
            <a:endParaRPr lang="en-GB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823" y="0"/>
            <a:ext cx="4258829" cy="8037512"/>
            <a:chOff x="-7025" y="1536"/>
            <a:chExt cx="2869090" cy="3648148"/>
          </a:xfrm>
        </p:grpSpPr>
        <p:pic>
          <p:nvPicPr>
            <p:cNvPr id="6" name="Picture 5" descr="10020_MSO_LBU_Stationery_Temps_PPT5.png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-7025" y="1536"/>
              <a:ext cx="2797082" cy="36481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5761" y="85622"/>
              <a:ext cx="2736304" cy="23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Leeds Business School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25761" y="341280"/>
              <a:ext cx="2443276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56866" y="1663112"/>
            <a:ext cx="38882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 smtClean="0">
              <a:latin typeface="Calibri" panose="020F0502020204030204" pitchFamily="34" charset="0"/>
            </a:endParaRPr>
          </a:p>
          <a:p>
            <a:endParaRPr lang="en-GB" sz="1400" dirty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932040" y="1078664"/>
            <a:ext cx="3312368" cy="477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ACCA </a:t>
            </a: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(Approved Learning </a:t>
            </a:r>
            <a:r>
              <a:rPr lang="en-GB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CIMA </a:t>
            </a: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(Chartered Institute of Management Accountants)</a:t>
            </a:r>
            <a:b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ICAEW (The Institute of Chartered Accountants – England and Wales)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CMI (Chartered Management Institute)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BJTC (Broadcast Journalism Training </a:t>
            </a:r>
            <a:r>
              <a:rPr lang="en-GB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Council)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PPA </a:t>
            </a: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Accredited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CIPR (Recognised Course)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PRCA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CIM (Chartered Institute of Marketing)</a:t>
            </a:r>
            <a:endParaRPr lang="en-GB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282" y="1016781"/>
            <a:ext cx="3258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accreditations</a:t>
            </a:r>
            <a:endParaRPr lang="en-GB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GB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CITY OF LEEDS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LEEDS</a:t>
            </a:r>
            <a:r>
              <a:rPr lang="en-US" dirty="0" smtClean="0"/>
              <a:t> ARENA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5" y="1556792"/>
            <a:ext cx="638931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16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020_MSO_LBU_Stationery_Temps_PPT5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8" b="3367"/>
          <a:stretch/>
        </p:blipFill>
        <p:spPr>
          <a:xfrm>
            <a:off x="-148763" y="-99392"/>
            <a:ext cx="4216707" cy="8136904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45052" y="85524"/>
            <a:ext cx="6336382" cy="75491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Calibri" panose="020F0502020204030204" pitchFamily="34" charset="0"/>
                <a:cs typeface="Arial" pitchFamily="34" charset="0"/>
              </a:rPr>
              <a:t>Leeds</a:t>
            </a:r>
            <a:br>
              <a:rPr lang="en-GB" sz="2800" dirty="0" smtClean="0">
                <a:latin typeface="Calibri" panose="020F0502020204030204" pitchFamily="34" charset="0"/>
                <a:cs typeface="Arial" pitchFamily="34" charset="0"/>
              </a:rPr>
            </a:br>
            <a:endParaRPr lang="en-US" sz="2400" dirty="0">
              <a:latin typeface="Calibri" panose="020F0502020204030204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924" y="692696"/>
            <a:ext cx="305983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/>
          <p:cNvSpPr>
            <a:spLocks noGrp="1"/>
          </p:cNvSpPr>
          <p:nvPr>
            <p:ph sz="quarter" idx="11"/>
          </p:nvPr>
        </p:nvSpPr>
        <p:spPr>
          <a:xfrm>
            <a:off x="148924" y="948449"/>
            <a:ext cx="3168352" cy="4861710"/>
          </a:xfrm>
        </p:spPr>
        <p:txBody>
          <a:bodyPr/>
          <a:lstStyle/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North of England</a:t>
            </a: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, half way  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between London and </a:t>
            </a: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Edinburgh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Population 790,500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1600" baseline="300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nd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financial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centre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 (after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London)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Opera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, ballet &amp; theatre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Home 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to Leeds &amp; Bradford International Airport</a:t>
            </a:r>
          </a:p>
          <a:p>
            <a:pPr>
              <a:spcBef>
                <a:spcPts val="300"/>
              </a:spcBef>
            </a:pPr>
            <a:endParaRPr lang="en-GB" sz="1600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Named Britain's best city for quality of life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Three universities, three FE colleges, c. 200,000 students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Home to more than 75 different nationalities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Friendly and welcoming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b">
              <a:spcBef>
                <a:spcPts val="600"/>
              </a:spcBef>
            </a:pPr>
            <a:endParaRPr lang="en-GB" dirty="0" smtClean="0"/>
          </a:p>
          <a:p>
            <a:pPr fontAlgn="b">
              <a:spcBef>
                <a:spcPts val="600"/>
              </a:spcBef>
            </a:pPr>
            <a:endParaRPr lang="en-GB" dirty="0" smtClean="0"/>
          </a:p>
          <a:p>
            <a:pPr fontAlgn="b">
              <a:spcBef>
                <a:spcPts val="0"/>
              </a:spcBef>
            </a:pPr>
            <a:endParaRPr lang="en-GB" dirty="0">
              <a:solidFill>
                <a:srgbClr val="000000"/>
              </a:solidFill>
            </a:endParaRPr>
          </a:p>
          <a:p>
            <a:pPr fontAlgn="b">
              <a:spcBef>
                <a:spcPts val="0"/>
              </a:spcBef>
            </a:pPr>
            <a:endParaRPr lang="en-GB" dirty="0" smtClean="0"/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01" y="-99392"/>
            <a:ext cx="599337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CITY OF LEEDS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TRINITY LEEDS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2797"/>
            <a:ext cx="6480720" cy="43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78611" y="3244334"/>
            <a:ext cx="4386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3,000 staff including 1,000 academics</a:t>
            </a:r>
          </a:p>
        </p:txBody>
      </p:sp>
    </p:spTree>
    <p:extLst>
      <p:ext uri="{BB962C8B-B14F-4D97-AF65-F5344CB8AC3E}">
        <p14:creationId xmlns:p14="http://schemas.microsoft.com/office/powerpoint/2010/main" val="29484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9878" y="0"/>
            <a:ext cx="3357742" cy="8037512"/>
            <a:chOff x="1" y="0"/>
            <a:chExt cx="3131840" cy="3648148"/>
          </a:xfrm>
        </p:grpSpPr>
        <p:pic>
          <p:nvPicPr>
            <p:cNvPr id="23" name="Picture 22" descr="10020_MSO_LBU_Stationery_Temps_PPT5.png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1" y="0"/>
              <a:ext cx="3131840" cy="364814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4673" y="182229"/>
              <a:ext cx="2736304" cy="258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Any questions?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rId3"/>
                </a:rPr>
                <a:t>Welcome to Yorkshire (3')</a:t>
              </a: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rId4"/>
                </a:rPr>
                <a:t>Leeds City Region Leaders (1'30'')</a:t>
              </a: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rId5"/>
                </a:rPr>
                <a:t>Yorkshire </a:t>
              </a: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rId5"/>
                </a:rPr>
                <a:t>lnguage</a:t>
              </a: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rId5"/>
                </a:rPr>
                <a:t> (3'20")</a:t>
              </a: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164673" y="575878"/>
              <a:ext cx="2295533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-651" r="37747" b="651"/>
          <a:stretch/>
        </p:blipFill>
        <p:spPr>
          <a:xfrm>
            <a:off x="2945944" y="-40532"/>
            <a:ext cx="7127807" cy="68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064896" cy="1066130"/>
          </a:xfrm>
        </p:spPr>
        <p:txBody>
          <a:bodyPr>
            <a:noAutofit/>
          </a:bodyPr>
          <a:lstStyle/>
          <a:p>
            <a:r>
              <a:rPr lang="en-GB" sz="2800" b="1" dirty="0" smtClean="0"/>
              <a:t>Developing the Northern Powerhouse</a:t>
            </a:r>
            <a:br>
              <a:rPr lang="en-GB" sz="2800" b="1" dirty="0" smtClean="0"/>
            </a:br>
            <a:r>
              <a:rPr lang="en-GB" sz="2000" b="1" dirty="0" smtClean="0"/>
              <a:t>A critical role for Combined Authorities</a:t>
            </a:r>
            <a:endParaRPr lang="en-GB" sz="2800" b="1" dirty="0"/>
          </a:p>
        </p:txBody>
      </p:sp>
      <p:pic>
        <p:nvPicPr>
          <p:cNvPr id="409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472608" cy="523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9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333375"/>
            <a:ext cx="8229600" cy="647700"/>
          </a:xfrm>
        </p:spPr>
        <p:txBody>
          <a:bodyPr/>
          <a:lstStyle/>
          <a:p>
            <a:pPr algn="l"/>
            <a:r>
              <a:rPr lang="en-GB" altLang="zh-CN" sz="2400" b="1" dirty="0" smtClean="0"/>
              <a:t>Introduction</a:t>
            </a:r>
            <a:endParaRPr lang="en-US" altLang="zh-CN" sz="2400" b="1" dirty="0" smtClean="0"/>
          </a:p>
        </p:txBody>
      </p:sp>
      <p:sp>
        <p:nvSpPr>
          <p:cNvPr id="8196" name="Rectangle 3"/>
          <p:cNvSpPr>
            <a:spLocks noGrp="1"/>
          </p:cNvSpPr>
          <p:nvPr>
            <p:ph type="body" idx="4294967295"/>
          </p:nvPr>
        </p:nvSpPr>
        <p:spPr>
          <a:xfrm>
            <a:off x="647701" y="1196976"/>
            <a:ext cx="8496300" cy="50403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800" dirty="0" smtClean="0"/>
              <a:t>Research on LEPS- Local Enterprise Partnerships</a:t>
            </a:r>
          </a:p>
          <a:p>
            <a:pPr>
              <a:lnSpc>
                <a:spcPct val="90000"/>
              </a:lnSpc>
            </a:pPr>
            <a:r>
              <a:rPr lang="en-GB" altLang="en-US" sz="1800" dirty="0" smtClean="0"/>
              <a:t>Research on Leadership and Local Governance</a:t>
            </a:r>
          </a:p>
          <a:p>
            <a:pPr>
              <a:lnSpc>
                <a:spcPct val="90000"/>
              </a:lnSpc>
            </a:pPr>
            <a:r>
              <a:rPr lang="en-GB" altLang="en-US" sz="1800" dirty="0" smtClean="0"/>
              <a:t>Research on Combined Authorities and City Regions</a:t>
            </a:r>
          </a:p>
          <a:p>
            <a:pPr>
              <a:lnSpc>
                <a:spcPct val="90000"/>
              </a:lnSpc>
            </a:pPr>
            <a:endParaRPr lang="en-GB" altLang="en-US" sz="1800" dirty="0" smtClean="0"/>
          </a:p>
          <a:p>
            <a:pPr>
              <a:lnSpc>
                <a:spcPct val="90000"/>
              </a:lnSpc>
            </a:pPr>
            <a:endParaRPr lang="en-GB" altLang="en-US" sz="1800" dirty="0" smtClean="0"/>
          </a:p>
          <a:p>
            <a:pPr>
              <a:lnSpc>
                <a:spcPct val="90000"/>
              </a:lnSpc>
            </a:pPr>
            <a:endParaRPr lang="en-GB" altLang="en-US" sz="1800" dirty="0" smtClean="0"/>
          </a:p>
          <a:p>
            <a:pPr>
              <a:lnSpc>
                <a:spcPct val="90000"/>
              </a:lnSpc>
            </a:pPr>
            <a:endParaRPr lang="en-GB" altLang="en-US" sz="1800" dirty="0" smtClean="0"/>
          </a:p>
          <a:p>
            <a:pPr>
              <a:lnSpc>
                <a:spcPct val="90000"/>
              </a:lnSpc>
            </a:pPr>
            <a:endParaRPr lang="en-GB" altLang="en-US" sz="1800" dirty="0" smtClean="0"/>
          </a:p>
          <a:p>
            <a:pPr>
              <a:lnSpc>
                <a:spcPct val="90000"/>
              </a:lnSpc>
            </a:pPr>
            <a:endParaRPr lang="en-GB" altLang="en-US" sz="1800" dirty="0" smtClean="0"/>
          </a:p>
        </p:txBody>
      </p:sp>
      <p:pic>
        <p:nvPicPr>
          <p:cNvPr id="61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0"/>
            <a:ext cx="11468100" cy="73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064"/>
            <a:ext cx="8715959" cy="620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CITY OF LEEDS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GROWING CITY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3786"/>
            <a:ext cx="221009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3786"/>
            <a:ext cx="271448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3786"/>
            <a:ext cx="270668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1088"/>
            <a:ext cx="3168352" cy="215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4" y="1877279"/>
            <a:ext cx="2247480" cy="43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08077"/>
            <a:ext cx="19208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31" y="6021288"/>
            <a:ext cx="2030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97059"/>
            <a:ext cx="2130623" cy="4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8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10455746" cy="6957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293" y="31893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GB" sz="2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Leeds </a:t>
            </a:r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Beckett </a:t>
            </a:r>
            <a:b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</a:br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University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08520" y="-99392"/>
            <a:ext cx="4032448" cy="8136903"/>
            <a:chOff x="-327791" y="-245468"/>
            <a:chExt cx="4733237" cy="4763861"/>
          </a:xfrm>
        </p:grpSpPr>
        <p:pic>
          <p:nvPicPr>
            <p:cNvPr id="21" name="Picture 20" descr="10020_MSO_LBU_Stationery_Temps_PPT5.pn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-327791" y="-245468"/>
              <a:ext cx="4733237" cy="4763861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-88939" y="-118994"/>
              <a:ext cx="4067203" cy="702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Leeds Beckett University</a:t>
              </a:r>
            </a:p>
            <a:p>
              <a:pPr marL="468312" lvl="5" indent="-285750">
                <a:buFont typeface="Arial" panose="020B0604020202020204" pitchFamily="34" charset="0"/>
                <a:buChar char="•"/>
                <a:defRPr/>
              </a:pPr>
              <a:endPara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235293" y="1124744"/>
            <a:ext cx="259228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191" y="1216340"/>
            <a:ext cx="3465025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history stretches back almost 200 years – Est. 1824</a:t>
            </a: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endParaRPr lang="en-GB" sz="14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33,000 students study a Leeds Beckett University qualification in the UK and overseas.</a:t>
            </a: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endParaRPr lang="en-GB" sz="14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2,500 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endParaRPr lang="en-GB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3,000 members of staff (40% academic)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endParaRPr lang="en-GB" sz="14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Our diverse community is made up of students from 143 countries and territories</a:t>
            </a:r>
            <a:endParaRPr lang="en-GB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65113" lvl="5" indent="-265113">
              <a:buFont typeface="Wingdings" panose="05000000000000000000" pitchFamily="2" charset="2"/>
              <a:buChar char="§"/>
              <a:defRPr/>
            </a:pPr>
            <a:endParaRPr lang="en-GB" sz="14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4" indent="-265113"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 facilities, £200m investment in estate</a:t>
            </a:r>
          </a:p>
          <a:p>
            <a:pPr marL="265113" lvl="4" indent="-265113">
              <a:buFont typeface="Wingdings" panose="05000000000000000000" pitchFamily="2" charset="2"/>
              <a:buChar char="§"/>
              <a:defRPr/>
            </a:pPr>
            <a:endParaRPr lang="en-GB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4" indent="-265113"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of our courses 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accredited 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professional 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bodies</a:t>
            </a:r>
          </a:p>
          <a:p>
            <a:pPr marL="265113" lvl="4" indent="-265113">
              <a:buFont typeface="Wingdings" panose="05000000000000000000" pitchFamily="2" charset="2"/>
              <a:buChar char="§"/>
              <a:defRPr/>
            </a:pPr>
            <a:endParaRPr lang="en-GB" sz="1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4" indent="-265113"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96.7% 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our graduates are 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work or further study six months after 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2751" y="-9888"/>
            <a:ext cx="3914671" cy="8037512"/>
            <a:chOff x="1" y="0"/>
            <a:chExt cx="3131840" cy="3648148"/>
          </a:xfrm>
        </p:grpSpPr>
        <p:pic>
          <p:nvPicPr>
            <p:cNvPr id="6" name="Picture 5" descr="10020_MSO_LBU_Stationery_Temps_PPT5.png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1" y="0"/>
              <a:ext cx="3131840" cy="36481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4673" y="182229"/>
              <a:ext cx="2736304" cy="43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Recent accolades</a:t>
              </a:r>
              <a:endPara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4673" y="547682"/>
              <a:ext cx="2592288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389240" y="332656"/>
            <a:ext cx="3637454" cy="612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2" lvl="5">
              <a:defRPr/>
            </a:pP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Awarded Silver Status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Teaching Excellence Framework (TEF)</a:t>
            </a:r>
          </a:p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2" lvl="5">
              <a:defRPr/>
            </a:pP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Star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rating in latest QS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rankings (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 star rating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employability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internationalisation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inclusiveness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2" lvl="5">
              <a:defRPr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Ranked in the Times Higher Education's list of the “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1,000 universities in the world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2" lvl="5">
              <a:defRPr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university in the UK to hold the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Service Excellence standard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our whole institution, underlining our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commitment to customer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satisfaction</a:t>
            </a:r>
          </a:p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2" lvl="5">
              <a:defRPr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Shortlisted for the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Teaching Excellence Award 2017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run by the Higher Education Academy (HEA)</a:t>
            </a:r>
          </a:p>
          <a:p>
            <a:endParaRPr lang="en-GB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6" y="18448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148336" y="19972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300736" y="21496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072136" y="188875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17450" r="46062" b="74150"/>
          <a:stretch/>
        </p:blipFill>
        <p:spPr>
          <a:xfrm>
            <a:off x="3865212" y="1552839"/>
            <a:ext cx="1524028" cy="5080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3" t="2906" r="47074" b="88694"/>
          <a:stretch/>
        </p:blipFill>
        <p:spPr>
          <a:xfrm>
            <a:off x="3740466" y="605149"/>
            <a:ext cx="1852938" cy="6176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5" t="26250" r="19661" b="65984"/>
          <a:stretch/>
        </p:blipFill>
        <p:spPr>
          <a:xfrm>
            <a:off x="3923928" y="2636912"/>
            <a:ext cx="1465312" cy="4515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9" t="85051" r="24695" b="2349"/>
          <a:stretch/>
        </p:blipFill>
        <p:spPr>
          <a:xfrm>
            <a:off x="3892826" y="3825577"/>
            <a:ext cx="1412099" cy="864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14" y="4885689"/>
            <a:ext cx="1290939" cy="12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6227" y="1408803"/>
            <a:ext cx="299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heart of Leeds City Centre</a:t>
            </a:r>
          </a:p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56" y="0"/>
            <a:ext cx="6682787" cy="369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9"/>
          <a:stretch/>
        </p:blipFill>
        <p:spPr>
          <a:xfrm>
            <a:off x="2051720" y="3653050"/>
            <a:ext cx="4176464" cy="32049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68144" y="0"/>
            <a:ext cx="3491880" cy="8037512"/>
            <a:chOff x="1" y="0"/>
            <a:chExt cx="3131840" cy="3648148"/>
          </a:xfrm>
        </p:grpSpPr>
        <p:pic>
          <p:nvPicPr>
            <p:cNvPr id="6" name="Picture 5" descr="10020_MSO_LBU_Stationery_Temps_PPT5.pn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8" b="3367"/>
            <a:stretch/>
          </p:blipFill>
          <p:spPr>
            <a:xfrm>
              <a:off x="1" y="0"/>
              <a:ext cx="3131840" cy="36481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4673" y="182229"/>
              <a:ext cx="2736304" cy="433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City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Campus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4673" y="521582"/>
              <a:ext cx="2592288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6" y="3674707"/>
            <a:ext cx="2122194" cy="31832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18577" y="1196752"/>
            <a:ext cx="307390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heart of Leeds City Centre</a:t>
            </a:r>
            <a:b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doorstep of hundreds </a:t>
            </a: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businesses and organisations that offer work placements and employment opportunities to many of our </a:t>
            </a: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b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Leeds Business School and Leeds Law School are based in the city centre</a:t>
            </a:r>
            <a:b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to our state-of-art architecture, film, design and fashion studies.</a:t>
            </a:r>
            <a:b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8312" lvl="5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 health and civil engineering facilities are also based at city campus</a:t>
            </a:r>
          </a:p>
          <a:p>
            <a:pPr marL="182562" lvl="5">
              <a:spcBef>
                <a:spcPts val="600"/>
              </a:spcBef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2" lvl="5">
              <a:spcBef>
                <a:spcPts val="600"/>
              </a:spcBef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8312" lvl="5" indent="-285750">
              <a:buFont typeface="Wingdings" panose="05000000000000000000" pitchFamily="2" charset="2"/>
              <a:buChar char="§"/>
              <a:defRPr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Slide">
  <a:themeElements>
    <a:clrScheme name="LeedMet Colours ">
      <a:dk1>
        <a:sysClr val="windowText" lastClr="000000"/>
      </a:dk1>
      <a:lt1>
        <a:sysClr val="window" lastClr="FFFFFF"/>
      </a:lt1>
      <a:dk2>
        <a:srgbClr val="110B2F"/>
      </a:dk2>
      <a:lt2>
        <a:srgbClr val="EEECE1"/>
      </a:lt2>
      <a:accent1>
        <a:srgbClr val="321959"/>
      </a:accent1>
      <a:accent2>
        <a:srgbClr val="4C316E"/>
      </a:accent2>
      <a:accent3>
        <a:srgbClr val="59427C"/>
      </a:accent3>
      <a:accent4>
        <a:srgbClr val="675087"/>
      </a:accent4>
      <a:accent5>
        <a:srgbClr val="776294"/>
      </a:accent5>
      <a:accent6>
        <a:srgbClr val="8B79A3"/>
      </a:accent6>
      <a:hlink>
        <a:srgbClr val="9E91B4"/>
      </a:hlink>
      <a:folHlink>
        <a:srgbClr val="BBB1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ew Topic Slide">
  <a:themeElements>
    <a:clrScheme name="LeedMet Colours ">
      <a:dk1>
        <a:sysClr val="windowText" lastClr="000000"/>
      </a:dk1>
      <a:lt1>
        <a:sysClr val="window" lastClr="FFFFFF"/>
      </a:lt1>
      <a:dk2>
        <a:srgbClr val="110B2F"/>
      </a:dk2>
      <a:lt2>
        <a:srgbClr val="EEECE1"/>
      </a:lt2>
      <a:accent1>
        <a:srgbClr val="321959"/>
      </a:accent1>
      <a:accent2>
        <a:srgbClr val="4C316E"/>
      </a:accent2>
      <a:accent3>
        <a:srgbClr val="59427C"/>
      </a:accent3>
      <a:accent4>
        <a:srgbClr val="675087"/>
      </a:accent4>
      <a:accent5>
        <a:srgbClr val="776294"/>
      </a:accent5>
      <a:accent6>
        <a:srgbClr val="8B79A3"/>
      </a:accent6>
      <a:hlink>
        <a:srgbClr val="9E91B4"/>
      </a:hlink>
      <a:folHlink>
        <a:srgbClr val="BBB1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LeedMet Colours ">
      <a:dk1>
        <a:sysClr val="windowText" lastClr="000000"/>
      </a:dk1>
      <a:lt1>
        <a:sysClr val="window" lastClr="FFFFFF"/>
      </a:lt1>
      <a:dk2>
        <a:srgbClr val="110B2F"/>
      </a:dk2>
      <a:lt2>
        <a:srgbClr val="EEECE1"/>
      </a:lt2>
      <a:accent1>
        <a:srgbClr val="321959"/>
      </a:accent1>
      <a:accent2>
        <a:srgbClr val="4C316E"/>
      </a:accent2>
      <a:accent3>
        <a:srgbClr val="59427C"/>
      </a:accent3>
      <a:accent4>
        <a:srgbClr val="675087"/>
      </a:accent4>
      <a:accent5>
        <a:srgbClr val="776294"/>
      </a:accent5>
      <a:accent6>
        <a:srgbClr val="8B79A3"/>
      </a:accent6>
      <a:hlink>
        <a:srgbClr val="9E91B4"/>
      </a:hlink>
      <a:folHlink>
        <a:srgbClr val="BBB1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Custom Design">
  <a:themeElements>
    <a:clrScheme name="LeedMet Colours ">
      <a:dk1>
        <a:sysClr val="windowText" lastClr="000000"/>
      </a:dk1>
      <a:lt1>
        <a:sysClr val="window" lastClr="FFFFFF"/>
      </a:lt1>
      <a:dk2>
        <a:srgbClr val="110B2F"/>
      </a:dk2>
      <a:lt2>
        <a:srgbClr val="EEECE1"/>
      </a:lt2>
      <a:accent1>
        <a:srgbClr val="321959"/>
      </a:accent1>
      <a:accent2>
        <a:srgbClr val="4C316E"/>
      </a:accent2>
      <a:accent3>
        <a:srgbClr val="59427C"/>
      </a:accent3>
      <a:accent4>
        <a:srgbClr val="675087"/>
      </a:accent4>
      <a:accent5>
        <a:srgbClr val="776294"/>
      </a:accent5>
      <a:accent6>
        <a:srgbClr val="8B79A3"/>
      </a:accent6>
      <a:hlink>
        <a:srgbClr val="9E91B4"/>
      </a:hlink>
      <a:folHlink>
        <a:srgbClr val="BBB1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1030</Words>
  <Application>Microsoft Office PowerPoint</Application>
  <PresentationFormat>On-screen Show (4:3)</PresentationFormat>
  <Paragraphs>233</Paragraphs>
  <Slides>21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黑体</vt:lpstr>
      <vt:lpstr>Times New Roman</vt:lpstr>
      <vt:lpstr>Wingdings</vt:lpstr>
      <vt:lpstr>IntroductionSlide</vt:lpstr>
      <vt:lpstr>New Topic Slide</vt:lpstr>
      <vt:lpstr>Custom Design</vt:lpstr>
      <vt:lpstr>1_Custom Design</vt:lpstr>
      <vt:lpstr>5_Custom Design</vt:lpstr>
      <vt:lpstr>PowerPoint Presentation</vt:lpstr>
      <vt:lpstr>PowerPoint Presentation</vt:lpstr>
      <vt:lpstr>Developing the Northern Powerhouse A critical role for Combined Authorities</vt:lpstr>
      <vt:lpstr>Introduction</vt:lpstr>
      <vt:lpstr>PowerPoint Presentation</vt:lpstr>
      <vt:lpstr>CITY OF LEEDS A GROWING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OF LEEDS LEEDS ARENA</vt:lpstr>
      <vt:lpstr>CITY OF LEEDS TRINITY LEEDS</vt:lpstr>
      <vt:lpstr>PowerPoint Presentation</vt:lpstr>
    </vt:vector>
  </TitlesOfParts>
  <Company>Leeds Metropolitan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Marketing Service</dc:creator>
  <cp:lastModifiedBy>Koutsoukos, Stratis</cp:lastModifiedBy>
  <cp:revision>226</cp:revision>
  <dcterms:created xsi:type="dcterms:W3CDTF">2012-02-14T11:14:08Z</dcterms:created>
  <dcterms:modified xsi:type="dcterms:W3CDTF">2018-04-25T10:13:45Z</dcterms:modified>
</cp:coreProperties>
</file>