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5" r:id="rId4"/>
    <p:sldId id="279" r:id="rId5"/>
    <p:sldId id="260" r:id="rId6"/>
    <p:sldId id="261" r:id="rId7"/>
    <p:sldId id="268" r:id="rId8"/>
    <p:sldId id="269" r:id="rId9"/>
    <p:sldId id="266" r:id="rId10"/>
    <p:sldId id="274" r:id="rId11"/>
    <p:sldId id="259" r:id="rId12"/>
    <p:sldId id="278" r:id="rId13"/>
    <p:sldId id="262" r:id="rId14"/>
    <p:sldId id="276" r:id="rId15"/>
    <p:sldId id="277" r:id="rId16"/>
    <p:sldId id="263" r:id="rId17"/>
    <p:sldId id="264" r:id="rId18"/>
    <p:sldId id="273" r:id="rId19"/>
    <p:sldId id="265" r:id="rId20"/>
    <p:sldId id="271" r:id="rId21"/>
    <p:sldId id="272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868" autoAdjust="0"/>
  </p:normalViewPr>
  <p:slideViewPr>
    <p:cSldViewPr snapToGrid="0">
      <p:cViewPr varScale="1">
        <p:scale>
          <a:sx n="68" d="100"/>
          <a:sy n="68" d="100"/>
        </p:scale>
        <p:origin x="-12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6CA63-7374-4CCD-944A-CBEA4758F02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FEB25-0D8B-400A-966A-D204897FC27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Vergleich: Bremen = 567.000 </a:t>
            </a:r>
          </a:p>
          <a:p>
            <a:endParaRPr lang="de-DE" dirty="0"/>
          </a:p>
          <a:p>
            <a:r>
              <a:rPr lang="de-DE" dirty="0"/>
              <a:t>Regenschirme bringen nicht so </a:t>
            </a:r>
            <a:r>
              <a:rPr lang="de-DE" dirty="0" smtClean="0"/>
              <a:t>viel</a:t>
            </a:r>
          </a:p>
          <a:p>
            <a:endParaRPr lang="de-DE" dirty="0" smtClean="0"/>
          </a:p>
          <a:p>
            <a:r>
              <a:rPr lang="de-DE" dirty="0" smtClean="0"/>
              <a:t>Steinstrand</a:t>
            </a: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16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Neuer Campus, den wir leider noch nicht kennenlernen durften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Aber auf der </a:t>
            </a:r>
            <a:r>
              <a:rPr lang="de-DE" dirty="0" err="1">
                <a:sym typeface="Wingdings" panose="05000000000000000000" pitchFamily="2" charset="2"/>
              </a:rPr>
              <a:t>instagram</a:t>
            </a:r>
            <a:r>
              <a:rPr lang="de-DE" dirty="0">
                <a:sym typeface="Wingdings" panose="05000000000000000000" pitchFamily="2" charset="2"/>
              </a:rPr>
              <a:t> und </a:t>
            </a:r>
            <a:r>
              <a:rPr lang="de-DE" dirty="0" err="1">
                <a:sym typeface="Wingdings" panose="05000000000000000000" pitchFamily="2" charset="2"/>
              </a:rPr>
              <a:t>fb</a:t>
            </a:r>
            <a:r>
              <a:rPr lang="de-DE" dirty="0">
                <a:sym typeface="Wingdings" panose="05000000000000000000" pitchFamily="2" charset="2"/>
              </a:rPr>
              <a:t> Seite zeigen sie immer mal wieder neue Bilder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Mall direkt daneben mit einigen Geschäften in einem alten </a:t>
            </a:r>
            <a:r>
              <a:rPr lang="de-DE" dirty="0" smtClean="0">
                <a:sym typeface="Wingdings" panose="05000000000000000000" pitchFamily="2" charset="2"/>
              </a:rPr>
              <a:t>Fabrikgelände</a:t>
            </a:r>
            <a:r>
              <a:rPr lang="de-DE" baseline="0" dirty="0" smtClean="0">
                <a:sym typeface="Wingdings" panose="05000000000000000000" pitchFamily="2" charset="2"/>
              </a:rPr>
              <a:t> und zwei andere Unigebäude auch direkt nebenan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33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Nur beim englischen Programm gibt es wohl Double </a:t>
            </a:r>
            <a:r>
              <a:rPr lang="de-DE" dirty="0" err="1" smtClean="0"/>
              <a:t>Degree</a:t>
            </a:r>
            <a:r>
              <a:rPr lang="de-DE" dirty="0" smtClean="0"/>
              <a:t>, von</a:t>
            </a:r>
            <a:r>
              <a:rPr lang="de-DE" baseline="0" dirty="0" smtClean="0"/>
              <a:t> uns haben alle das Englische gemacht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29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Afterwork</a:t>
            </a:r>
            <a:r>
              <a:rPr lang="de-DE" dirty="0"/>
              <a:t> = Feierabendbier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Krankheit zählt zu der Abwesenheit hinzu</a:t>
            </a:r>
          </a:p>
          <a:p>
            <a:r>
              <a:rPr lang="de-DE" dirty="0"/>
              <a:t>Kurse sind zwischen 15 und 30h, also bei 15h darf man nur 3h fehlen, was 1 Block ist</a:t>
            </a:r>
          </a:p>
          <a:p>
            <a:r>
              <a:rPr lang="de-DE" dirty="0"/>
              <a:t>Die Kontrollieren das auch sehr streng. Die gehen die Klassenlisten durch und Haken das dann ab, ob man da ist oder nicht</a:t>
            </a:r>
          </a:p>
          <a:p>
            <a:endParaRPr lang="en-US" dirty="0"/>
          </a:p>
          <a:p>
            <a:r>
              <a:rPr lang="en-US" dirty="0" err="1"/>
              <a:t>Französischkurseinteilung</a:t>
            </a:r>
            <a:r>
              <a:rPr lang="en-US" dirty="0"/>
              <a:t> in 4 </a:t>
            </a:r>
            <a:r>
              <a:rPr lang="en-US" dirty="0" err="1"/>
              <a:t>verschiedene</a:t>
            </a:r>
            <a:r>
              <a:rPr lang="en-US" dirty="0"/>
              <a:t> </a:t>
            </a:r>
            <a:r>
              <a:rPr lang="en-US" dirty="0" err="1"/>
              <a:t>Stufen</a:t>
            </a:r>
            <a:endParaRPr lang="en-US" dirty="0"/>
          </a:p>
          <a:p>
            <a:endParaRPr lang="en-US" dirty="0"/>
          </a:p>
          <a:p>
            <a:r>
              <a:rPr lang="en-US" dirty="0"/>
              <a:t>Profs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einigen</a:t>
            </a:r>
            <a:r>
              <a:rPr lang="en-US" dirty="0"/>
              <a:t> </a:t>
            </a:r>
            <a:r>
              <a:rPr lang="en-US" dirty="0" err="1"/>
              <a:t>verschiedenen</a:t>
            </a:r>
            <a:r>
              <a:rPr lang="en-US" dirty="0"/>
              <a:t> </a:t>
            </a:r>
            <a:r>
              <a:rPr lang="en-US" dirty="0" err="1"/>
              <a:t>Ländern</a:t>
            </a:r>
            <a:endParaRPr lang="en-US" dirty="0"/>
          </a:p>
          <a:p>
            <a:r>
              <a:rPr lang="en-US" dirty="0"/>
              <a:t>Die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Frankreich</a:t>
            </a:r>
            <a:r>
              <a:rPr lang="en-US" dirty="0"/>
              <a:t> </a:t>
            </a:r>
            <a:r>
              <a:rPr lang="en-US" dirty="0" err="1"/>
              <a:t>schlechtes</a:t>
            </a:r>
            <a:r>
              <a:rPr lang="en-US" dirty="0"/>
              <a:t> </a:t>
            </a:r>
            <a:r>
              <a:rPr lang="en-US" dirty="0" err="1"/>
              <a:t>Englisch</a:t>
            </a:r>
            <a:r>
              <a:rPr lang="en-US" dirty="0"/>
              <a:t> Level</a:t>
            </a:r>
          </a:p>
          <a:p>
            <a:r>
              <a:rPr lang="en-US" dirty="0"/>
              <a:t>Die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Rumänien</a:t>
            </a:r>
            <a:r>
              <a:rPr lang="en-US" dirty="0"/>
              <a:t> am </a:t>
            </a:r>
            <a:r>
              <a:rPr lang="en-US" dirty="0" err="1"/>
              <a:t>besten</a:t>
            </a:r>
            <a:endParaRPr lang="en-US" dirty="0"/>
          </a:p>
          <a:p>
            <a:endParaRPr lang="en-US" dirty="0"/>
          </a:p>
          <a:p>
            <a:r>
              <a:rPr lang="en-US" dirty="0"/>
              <a:t>Re-sits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sehr</a:t>
            </a:r>
            <a:r>
              <a:rPr lang="en-US" dirty="0"/>
              <a:t> random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irgendwann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Semester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4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de-DE" dirty="0"/>
              <a:t>Schwierigkeit variiert von sehr einfach bis zu stupidem auswendig lernen von 200 Folien</a:t>
            </a:r>
          </a:p>
          <a:p>
            <a:pPr lvl="2"/>
            <a:r>
              <a:rPr lang="de-DE" dirty="0"/>
              <a:t>MCQ, Freitext</a:t>
            </a:r>
          </a:p>
          <a:p>
            <a:pPr lvl="2"/>
            <a:r>
              <a:rPr lang="de-DE" sz="1400" dirty="0"/>
              <a:t>% Zahl, wie viel </a:t>
            </a:r>
            <a:r>
              <a:rPr lang="de-DE" sz="1400" dirty="0" err="1"/>
              <a:t>Continous</a:t>
            </a:r>
            <a:r>
              <a:rPr lang="de-DE" sz="1400" dirty="0"/>
              <a:t> </a:t>
            </a:r>
            <a:r>
              <a:rPr lang="de-DE" sz="1400" dirty="0" err="1"/>
              <a:t>Assesment</a:t>
            </a:r>
            <a:r>
              <a:rPr lang="de-DE" sz="1400" dirty="0"/>
              <a:t> und </a:t>
            </a:r>
            <a:r>
              <a:rPr lang="de-DE" sz="1400" dirty="0" err="1"/>
              <a:t>Exam</a:t>
            </a:r>
            <a:r>
              <a:rPr lang="de-DE" sz="1400" dirty="0"/>
              <a:t> zählt variiert von Prof zu Prof</a:t>
            </a:r>
          </a:p>
          <a:p>
            <a:pPr lvl="2"/>
            <a:r>
              <a:rPr lang="de-DE" sz="1400" dirty="0"/>
              <a:t>Auch nicht bei jedem Prof zählt die mündliche Mitarbeit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Klausuren verteilt übers Semester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Übersicht, wie das mit der Umrechnung ist bei Peter auf der Website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02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Kurse variieren irgendwie jedes Jahr ein wenig, aber das sind die, die wir hatten</a:t>
            </a:r>
          </a:p>
          <a:p>
            <a:endParaRPr lang="de-DE" dirty="0"/>
          </a:p>
          <a:p>
            <a:r>
              <a:rPr lang="de-DE" dirty="0"/>
              <a:t>Semester von September – Dezember &amp; Januar bis Ende April </a:t>
            </a:r>
          </a:p>
          <a:p>
            <a:r>
              <a:rPr lang="de-DE" dirty="0"/>
              <a:t>Keine Semesterferien </a:t>
            </a:r>
            <a:r>
              <a:rPr lang="de-DE" dirty="0">
                <a:sym typeface="Wingdings" panose="05000000000000000000" pitchFamily="2" charset="2"/>
              </a:rPr>
              <a:t> Weihnachtsbreak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97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Studenentenaccount</a:t>
            </a:r>
            <a:r>
              <a:rPr lang="de-DE" baseline="0" dirty="0" smtClean="0"/>
              <a:t> auf der Website sieht man seinen Stundenplan und alle anderen relevanten Infos</a:t>
            </a:r>
          </a:p>
          <a:p>
            <a:endParaRPr lang="de-DE" baseline="0" dirty="0" smtClean="0"/>
          </a:p>
          <a:p>
            <a:r>
              <a:rPr lang="de-DE" baseline="0" dirty="0" smtClean="0"/>
              <a:t>Ändert sich eigentlich wöchentlich</a:t>
            </a:r>
          </a:p>
          <a:p>
            <a:r>
              <a:rPr lang="de-DE" baseline="0" dirty="0" smtClean="0"/>
              <a:t>Oft auch kurzfristige Änderungen</a:t>
            </a:r>
          </a:p>
          <a:p>
            <a:endParaRPr lang="de-DE" baseline="0" dirty="0" smtClean="0"/>
          </a:p>
          <a:p>
            <a:r>
              <a:rPr lang="de-DE" baseline="0" dirty="0" smtClean="0"/>
              <a:t>Nur Beispiel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0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Kann auch komplett so aussehen</a:t>
            </a:r>
          </a:p>
          <a:p>
            <a:r>
              <a:rPr lang="de-DE" dirty="0" smtClean="0"/>
              <a:t>Of</a:t>
            </a:r>
            <a:r>
              <a:rPr lang="de-DE" baseline="0" dirty="0" smtClean="0"/>
              <a:t>t so Blockunterricht, da sie die Profs aus anderen Orten, dann nur für den Zeitraum einfliegen müssen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41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Aber es lässt sich </a:t>
            </a:r>
            <a:r>
              <a:rPr lang="de-DE" dirty="0" err="1"/>
              <a:t>eig</a:t>
            </a:r>
            <a:r>
              <a:rPr lang="de-DE" dirty="0"/>
              <a:t> alles fußläufig erreichen</a:t>
            </a:r>
          </a:p>
          <a:p>
            <a:r>
              <a:rPr lang="de-DE" dirty="0"/>
              <a:t>Wir haben unsere Fahrräder mitgenommen nach Frankreich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7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Paris mit </a:t>
            </a:r>
            <a:r>
              <a:rPr lang="de-DE" dirty="0" err="1"/>
              <a:t>Flixbus</a:t>
            </a:r>
            <a:r>
              <a:rPr lang="de-DE" dirty="0"/>
              <a:t> recht gut zu erreichen </a:t>
            </a:r>
            <a:r>
              <a:rPr lang="de-DE" dirty="0">
                <a:sym typeface="Wingdings" panose="05000000000000000000" pitchFamily="2" charset="2"/>
              </a:rPr>
              <a:t> Tickets günstig, ca. 10 €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8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Kirche</a:t>
            </a:r>
          </a:p>
          <a:p>
            <a:r>
              <a:rPr lang="en-US" dirty="0"/>
              <a:t>Vulkan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ist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Kulturzentrum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r>
              <a:rPr lang="en-US" dirty="0">
                <a:sym typeface="Wingdings" panose="05000000000000000000" pitchFamily="2" charset="2"/>
              </a:rPr>
              <a:t>“Kunst” am </a:t>
            </a:r>
            <a:r>
              <a:rPr lang="en-US" dirty="0" err="1">
                <a:sym typeface="Wingdings" panose="05000000000000000000" pitchFamily="2" charset="2"/>
              </a:rPr>
              <a:t>Hafen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8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Honfleur ist mit dem Bus zu erreichen, dort gibt es auch ein Outlet</a:t>
            </a:r>
          </a:p>
          <a:p>
            <a:r>
              <a:rPr lang="de-DE" dirty="0" err="1"/>
              <a:t>Étretat</a:t>
            </a:r>
            <a:r>
              <a:rPr lang="de-DE" dirty="0"/>
              <a:t> ist auch mit Bus zu erreichen, sehr schön dort, sehr zu empfehlen</a:t>
            </a:r>
          </a:p>
          <a:p>
            <a:endParaRPr lang="de-DE" dirty="0"/>
          </a:p>
          <a:p>
            <a:r>
              <a:rPr lang="de-DE" dirty="0"/>
              <a:t>Omaha Beach </a:t>
            </a:r>
            <a:r>
              <a:rPr lang="de-DE" dirty="0">
                <a:sym typeface="Wingdings" panose="05000000000000000000" pitchFamily="2" charset="2"/>
              </a:rPr>
              <a:t> dort sind im 2. Weltkrieg Truppen der US angekommen. Viel geschichtliches </a:t>
            </a:r>
            <a:r>
              <a:rPr lang="de-DE" dirty="0" smtClean="0">
                <a:sym typeface="Wingdings" panose="05000000000000000000" pitchFamily="2" charset="2"/>
              </a:rPr>
              <a:t>dort 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r>
              <a:rPr lang="de-DE" dirty="0" smtClean="0">
                <a:sym typeface="Wingdings" panose="05000000000000000000" pitchFamily="2" charset="2"/>
              </a:rPr>
              <a:t>Um wirklich viel zu erkunden</a:t>
            </a:r>
            <a:r>
              <a:rPr lang="de-DE" baseline="0" dirty="0" smtClean="0">
                <a:sym typeface="Wingdings" panose="05000000000000000000" pitchFamily="2" charset="2"/>
              </a:rPr>
              <a:t> braucht man allerdings ein Auto, weil das mit den </a:t>
            </a:r>
            <a:r>
              <a:rPr lang="de-DE" baseline="0" dirty="0" err="1" smtClean="0">
                <a:sym typeface="Wingdings" panose="05000000000000000000" pitchFamily="2" charset="2"/>
              </a:rPr>
              <a:t>Öffis</a:t>
            </a:r>
            <a:r>
              <a:rPr lang="de-DE" baseline="0" dirty="0" smtClean="0">
                <a:sym typeface="Wingdings" panose="05000000000000000000" pitchFamily="2" charset="2"/>
              </a:rPr>
              <a:t> nicht so einfach ist 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Wir hatten </a:t>
            </a:r>
            <a:r>
              <a:rPr lang="de-DE" baseline="0" dirty="0" err="1" smtClean="0">
                <a:sym typeface="Wingdings" panose="05000000000000000000" pitchFamily="2" charset="2"/>
              </a:rPr>
              <a:t>nen</a:t>
            </a:r>
            <a:r>
              <a:rPr lang="de-DE" baseline="0" dirty="0" smtClean="0">
                <a:sym typeface="Wingdings" panose="05000000000000000000" pitchFamily="2" charset="2"/>
              </a:rPr>
              <a:t> Kumpel dort, der ein Auto hatte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44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8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Flixbus</a:t>
            </a:r>
            <a:r>
              <a:rPr lang="de-DE" dirty="0"/>
              <a:t> ab Bremen Umsteigen in Paris zwischen 16 - 20 h: von Le Havre nach Paris ca. 3h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Aber </a:t>
            </a:r>
            <a:r>
              <a:rPr lang="de-DE" dirty="0" err="1">
                <a:sym typeface="Wingdings" panose="05000000000000000000" pitchFamily="2" charset="2"/>
              </a:rPr>
              <a:t>eig</a:t>
            </a:r>
            <a:r>
              <a:rPr lang="de-DE" dirty="0">
                <a:sym typeface="Wingdings" panose="05000000000000000000" pitchFamily="2" charset="2"/>
              </a:rPr>
              <a:t> recht entspannt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Zug: Umsteigen Köln oder Frankfurt und Paris (mehrmals umsteigen)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2 Freundinnen haben das nur einmal gemacht – deutsche Bahn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Flug: es gibt auch Busse direkt vom Flughafen aus. Das musste ich leider erst später feststellen </a:t>
            </a:r>
            <a:endParaRPr lang="de-DE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8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Alles </a:t>
            </a:r>
            <a:r>
              <a:rPr lang="de-DE" dirty="0" err="1"/>
              <a:t>eig</a:t>
            </a:r>
            <a:r>
              <a:rPr lang="de-DE" dirty="0"/>
              <a:t> auf französisch, man musste immer sehr viel nachfragen, um eine englische Antwort zu bekommen</a:t>
            </a:r>
          </a:p>
          <a:p>
            <a:pPr marL="171450" indent="-171450">
              <a:buFontTx/>
              <a:buChar char="-"/>
            </a:pPr>
            <a:r>
              <a:rPr lang="de-DE" dirty="0"/>
              <a:t>Kostet </a:t>
            </a:r>
            <a:r>
              <a:rPr lang="de-DE" dirty="0" err="1"/>
              <a:t>geld</a:t>
            </a:r>
            <a:r>
              <a:rPr lang="de-DE" dirty="0"/>
              <a:t> – ich meine die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waren ca. 15 EUR und der </a:t>
            </a:r>
            <a:r>
              <a:rPr lang="de-DE" dirty="0" err="1"/>
              <a:t>welcome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 75 EUR </a:t>
            </a:r>
          </a:p>
          <a:p>
            <a:pPr marL="171450" indent="-171450">
              <a:buFontTx/>
              <a:buChar char="-"/>
            </a:pPr>
            <a:r>
              <a:rPr lang="de-DE" dirty="0"/>
              <a:t>Würde es nicht empfehlen</a:t>
            </a:r>
          </a:p>
          <a:p>
            <a:pPr marL="171450" indent="-171450">
              <a:buFontTx/>
              <a:buChar char="-"/>
            </a:pPr>
            <a:r>
              <a:rPr lang="de-DE" dirty="0"/>
              <a:t>Danach gibt es zwei Wochen </a:t>
            </a:r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classes</a:t>
            </a:r>
            <a:r>
              <a:rPr lang="de-DE" dirty="0"/>
              <a:t> (Excel, Rechnungslegung, Finanzmanagement &amp; Marketing)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36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https://www.sergic-residences.com/en/les-residences-etudiantes-sergic/student-residence-Havre</a:t>
            </a:r>
          </a:p>
          <a:p>
            <a:endParaRPr lang="en-US" dirty="0"/>
          </a:p>
          <a:p>
            <a:r>
              <a:rPr lang="en-US" dirty="0"/>
              <a:t>War </a:t>
            </a:r>
            <a:r>
              <a:rPr lang="en-US" dirty="0" err="1"/>
              <a:t>eig</a:t>
            </a:r>
            <a:r>
              <a:rPr lang="en-US" dirty="0"/>
              <a:t> </a:t>
            </a:r>
            <a:r>
              <a:rPr lang="en-US" dirty="0" err="1"/>
              <a:t>ganz</a:t>
            </a:r>
            <a:r>
              <a:rPr lang="en-US" dirty="0"/>
              <a:t> </a:t>
            </a:r>
            <a:r>
              <a:rPr lang="en-US" dirty="0" err="1"/>
              <a:t>schön</a:t>
            </a:r>
            <a:r>
              <a:rPr lang="en-US" dirty="0"/>
              <a:t>.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Frühstücksraum</a:t>
            </a:r>
            <a:r>
              <a:rPr lang="en-US" dirty="0"/>
              <a:t>, </a:t>
            </a:r>
            <a:r>
              <a:rPr lang="en-US" dirty="0" err="1"/>
              <a:t>Tischkicker</a:t>
            </a:r>
            <a:r>
              <a:rPr lang="en-US" dirty="0"/>
              <a:t>, </a:t>
            </a:r>
            <a:r>
              <a:rPr lang="en-US" dirty="0" err="1"/>
              <a:t>verschiedene</a:t>
            </a:r>
            <a:r>
              <a:rPr lang="en-US" dirty="0"/>
              <a:t> Events, </a:t>
            </a:r>
            <a:r>
              <a:rPr lang="en-US" dirty="0" err="1"/>
              <a:t>Putzfrau</a:t>
            </a:r>
            <a:r>
              <a:rPr lang="en-US" dirty="0"/>
              <a:t>,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Waschmaschinen</a:t>
            </a:r>
            <a:r>
              <a:rPr lang="en-US" dirty="0"/>
              <a:t>, </a:t>
            </a:r>
            <a:r>
              <a:rPr lang="en-US" dirty="0" err="1"/>
              <a:t>sehr</a:t>
            </a:r>
            <a:r>
              <a:rPr lang="en-US" dirty="0"/>
              <a:t> nah an dem </a:t>
            </a:r>
            <a:r>
              <a:rPr lang="en-US" dirty="0" err="1"/>
              <a:t>neuen</a:t>
            </a:r>
            <a:r>
              <a:rPr lang="en-US" dirty="0"/>
              <a:t> </a:t>
            </a:r>
            <a:r>
              <a:rPr lang="en-US" dirty="0" err="1"/>
              <a:t>Standort</a:t>
            </a:r>
            <a:endParaRPr lang="en-US" dirty="0"/>
          </a:p>
          <a:p>
            <a:r>
              <a:rPr lang="en-US" dirty="0"/>
              <a:t>Aber </a:t>
            </a:r>
            <a:r>
              <a:rPr lang="en-US" dirty="0" err="1"/>
              <a:t>recht</a:t>
            </a:r>
            <a:r>
              <a:rPr lang="en-US" dirty="0"/>
              <a:t> </a:t>
            </a:r>
            <a:r>
              <a:rPr lang="en-US" dirty="0" err="1"/>
              <a:t>teuer</a:t>
            </a:r>
            <a:r>
              <a:rPr lang="en-US" dirty="0"/>
              <a:t> – </a:t>
            </a:r>
            <a:r>
              <a:rPr lang="en-US" dirty="0" err="1"/>
              <a:t>gibt</a:t>
            </a:r>
            <a:r>
              <a:rPr lang="en-US" dirty="0"/>
              <a:t> </a:t>
            </a:r>
            <a:r>
              <a:rPr lang="en-US" dirty="0" err="1"/>
              <a:t>Einzel</a:t>
            </a:r>
            <a:r>
              <a:rPr lang="en-US" dirty="0"/>
              <a:t> – und </a:t>
            </a:r>
            <a:r>
              <a:rPr lang="en-US" dirty="0" err="1"/>
              <a:t>Doppelzimmer</a:t>
            </a:r>
            <a:r>
              <a:rPr lang="en-US" dirty="0"/>
              <a:t> (man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</a:t>
            </a:r>
            <a:r>
              <a:rPr lang="en-US" dirty="0" err="1"/>
              <a:t>seinen</a:t>
            </a:r>
            <a:r>
              <a:rPr lang="en-US" dirty="0"/>
              <a:t> roommate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wirklich</a:t>
            </a:r>
            <a:r>
              <a:rPr lang="en-US" dirty="0"/>
              <a:t> </a:t>
            </a:r>
            <a:r>
              <a:rPr lang="en-US" dirty="0" err="1"/>
              <a:t>aussuchen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Einzelzimmer</a:t>
            </a:r>
            <a:r>
              <a:rPr lang="en-US" dirty="0"/>
              <a:t> ca. 500 €  </a:t>
            </a:r>
            <a:r>
              <a:rPr lang="en-US" dirty="0" err="1"/>
              <a:t>im</a:t>
            </a:r>
            <a:r>
              <a:rPr lang="en-US" dirty="0"/>
              <a:t> Monat</a:t>
            </a:r>
          </a:p>
          <a:p>
            <a:r>
              <a:rPr lang="en-US" dirty="0"/>
              <a:t>2-er Zimmer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wenig</a:t>
            </a:r>
            <a:r>
              <a:rPr lang="en-US" dirty="0"/>
              <a:t> </a:t>
            </a:r>
            <a:r>
              <a:rPr lang="en-US" dirty="0" err="1"/>
              <a:t>günstiger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6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https://www.crous-normandie.fr/crous/nos-horaires-douverture/havre-service-culturel/</a:t>
            </a:r>
          </a:p>
          <a:p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Einzelzimmer mit Kochnische sowie Bad inkl. Wifi und Nebenkosten, um die 370 €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6er-WG mit zwei Badezimmern und </a:t>
            </a:r>
            <a:r>
              <a:rPr lang="de-DE" dirty="0" err="1"/>
              <a:t>WC´s</a:t>
            </a:r>
            <a:r>
              <a:rPr lang="de-DE" dirty="0"/>
              <a:t>, Gemeinschaftsküche, um die 260€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dirty="0"/>
              <a:t>EMN International Office gibt weitere Informationen nach Bestätigung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Vorher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Google </a:t>
            </a:r>
            <a:r>
              <a:rPr lang="en-US" dirty="0" err="1"/>
              <a:t>anschauen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2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https://www.studapart.com/en/student-accommodation-le-havre</a:t>
            </a:r>
          </a:p>
          <a:p>
            <a:endParaRPr lang="en-US" dirty="0"/>
          </a:p>
          <a:p>
            <a:r>
              <a:rPr lang="en-US" dirty="0" err="1"/>
              <a:t>Studapart</a:t>
            </a:r>
            <a:r>
              <a:rPr lang="en-US" dirty="0"/>
              <a:t>: 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 </a:t>
            </a:r>
            <a:r>
              <a:rPr lang="en-US" dirty="0" err="1"/>
              <a:t>bekommt</a:t>
            </a:r>
            <a:r>
              <a:rPr lang="en-US" dirty="0"/>
              <a:t> </a:t>
            </a:r>
            <a:r>
              <a:rPr lang="en-US" dirty="0" err="1"/>
              <a:t>Infos</a:t>
            </a:r>
            <a:r>
              <a:rPr lang="en-US" dirty="0"/>
              <a:t> von der HS in </a:t>
            </a:r>
            <a:r>
              <a:rPr lang="en-US" dirty="0" err="1"/>
              <a:t>Frankreich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Darüber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wir</a:t>
            </a:r>
            <a:r>
              <a:rPr lang="en-US" dirty="0"/>
              <a:t> </a:t>
            </a:r>
            <a:r>
              <a:rPr lang="en-US" dirty="0" err="1"/>
              <a:t>unsere</a:t>
            </a:r>
            <a:r>
              <a:rPr lang="en-US" dirty="0"/>
              <a:t> </a:t>
            </a:r>
            <a:r>
              <a:rPr lang="en-US" dirty="0" err="1"/>
              <a:t>Wohnung</a:t>
            </a:r>
            <a:r>
              <a:rPr lang="en-US" dirty="0"/>
              <a:t> </a:t>
            </a:r>
            <a:r>
              <a:rPr lang="en-US" dirty="0" err="1"/>
              <a:t>gefunden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die </a:t>
            </a:r>
            <a:r>
              <a:rPr lang="en-US" dirty="0" err="1">
                <a:sym typeface="Wingdings" panose="05000000000000000000" pitchFamily="2" charset="2"/>
              </a:rPr>
              <a:t>würde</a:t>
            </a:r>
            <a:r>
              <a:rPr lang="en-US" dirty="0">
                <a:sym typeface="Wingdings" panose="05000000000000000000" pitchFamily="2" charset="2"/>
              </a:rPr>
              <a:t> ich </a:t>
            </a:r>
            <a:r>
              <a:rPr lang="en-US" dirty="0" err="1">
                <a:sym typeface="Wingdings" panose="05000000000000000000" pitchFamily="2" charset="2"/>
              </a:rPr>
              <a:t>aber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nicht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weiterempfehlen</a:t>
            </a:r>
            <a:r>
              <a:rPr lang="en-US" baseline="0" dirty="0" smtClean="0">
                <a:sym typeface="Wingdings" panose="05000000000000000000" pitchFamily="2" charset="2"/>
              </a:rPr>
              <a:t> (</a:t>
            </a:r>
            <a:r>
              <a:rPr lang="en-US" baseline="0" dirty="0" err="1" smtClean="0">
                <a:sym typeface="Wingdings" panose="05000000000000000000" pitchFamily="2" charset="2"/>
              </a:rPr>
              <a:t>hatten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zwischendurch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Mäuse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sym typeface="Wingdings" panose="05000000000000000000" pitchFamily="2" charset="2"/>
              </a:rPr>
              <a:t>nicht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im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besten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Viertel</a:t>
            </a:r>
            <a:r>
              <a:rPr lang="en-US" baseline="0" dirty="0" smtClean="0"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sym typeface="Wingdings" panose="05000000000000000000" pitchFamily="2" charset="2"/>
              </a:rPr>
              <a:t>sehr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alte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Einrichtung</a:t>
            </a:r>
            <a:r>
              <a:rPr lang="en-US" baseline="0" dirty="0" smtClean="0">
                <a:sym typeface="Wingdings" panose="05000000000000000000" pitchFamily="2" charset="2"/>
              </a:rPr>
              <a:t>, etc., </a:t>
            </a:r>
            <a:r>
              <a:rPr lang="en-US" baseline="0" dirty="0" err="1" smtClean="0">
                <a:sym typeface="Wingdings" panose="05000000000000000000" pitchFamily="2" charset="2"/>
              </a:rPr>
              <a:t>aber</a:t>
            </a:r>
            <a:r>
              <a:rPr lang="en-US" baseline="0" dirty="0" smtClean="0"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sym typeface="Wingdings" panose="05000000000000000000" pitchFamily="2" charset="2"/>
              </a:rPr>
              <a:t>günstig</a:t>
            </a:r>
            <a:r>
              <a:rPr lang="en-US" baseline="0" dirty="0" smtClean="0">
                <a:sym typeface="Wingdings" panose="05000000000000000000" pitchFamily="2" charset="2"/>
              </a:rPr>
              <a:t> – 90qm 900€)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Sichere</a:t>
            </a:r>
            <a:r>
              <a:rPr lang="en-US" dirty="0"/>
              <a:t> Website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 </a:t>
            </a:r>
            <a:r>
              <a:rPr lang="en-US" dirty="0" err="1"/>
              <a:t>kann</a:t>
            </a:r>
            <a:r>
              <a:rPr lang="en-US" dirty="0"/>
              <a:t> </a:t>
            </a:r>
            <a:r>
              <a:rPr lang="en-US" dirty="0" err="1"/>
              <a:t>natürlich</a:t>
            </a:r>
            <a:r>
              <a:rPr lang="en-US" dirty="0"/>
              <a:t> </a:t>
            </a:r>
            <a:r>
              <a:rPr lang="en-US" dirty="0" err="1"/>
              <a:t>auch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Airbnb </a:t>
            </a:r>
            <a:r>
              <a:rPr lang="en-US" dirty="0" err="1"/>
              <a:t>schauen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CAF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Krankenkassenkarten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Internationale</a:t>
            </a:r>
            <a:r>
              <a:rPr lang="en-US" dirty="0"/>
              <a:t> </a:t>
            </a:r>
            <a:r>
              <a:rPr lang="en-US" dirty="0" err="1"/>
              <a:t>Geburtsurkunde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Immatrikulationsbescheinigung</a:t>
            </a:r>
            <a:r>
              <a:rPr lang="en-US" dirty="0"/>
              <a:t> von der </a:t>
            </a:r>
            <a:r>
              <a:rPr lang="en-US" dirty="0" err="1"/>
              <a:t>französischen</a:t>
            </a:r>
            <a:r>
              <a:rPr lang="en-US" dirty="0"/>
              <a:t> Hochschule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Französisches</a:t>
            </a:r>
            <a:r>
              <a:rPr lang="en-US" dirty="0"/>
              <a:t> </a:t>
            </a:r>
            <a:r>
              <a:rPr lang="en-US" dirty="0" err="1"/>
              <a:t>Bankkonto</a:t>
            </a:r>
            <a:r>
              <a:rPr lang="en-US" dirty="0"/>
              <a:t> </a:t>
            </a:r>
            <a:r>
              <a:rPr lang="en-US" dirty="0" err="1"/>
              <a:t>erforderlich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Aber da </a:t>
            </a:r>
            <a:r>
              <a:rPr lang="en-US" dirty="0" err="1"/>
              <a:t>gibt</a:t>
            </a:r>
            <a:r>
              <a:rPr lang="en-US" dirty="0"/>
              <a:t> es </a:t>
            </a:r>
            <a:r>
              <a:rPr lang="en-US" dirty="0" err="1"/>
              <a:t>nen</a:t>
            </a:r>
            <a:r>
              <a:rPr lang="en-US" dirty="0"/>
              <a:t> Guide von der EM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87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Das 5€ Bier schmeckt aber meist nicht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Döner gibt es nicht wie in DEU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Trappist Bar, in der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stattfindet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FEB25-0D8B-400A-966A-D204897FC2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32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A848DFA-3D74-4357-A8D5-170504EED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FAB657B2-349F-4BAA-8739-887348D15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C86CD319-B5D5-4A56-9C00-86A1EC51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549A29E-400A-49D5-81F8-6AD9CA721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126A526D-4D47-443D-98D2-AF74287B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885E191-6EF6-458A-B651-EE92A544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4FBA3DC2-ED8B-4413-A6A9-B0FB8FFA5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33ED5077-5150-4631-AC3B-6BC95764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D302F18-EF00-42BA-8484-8FB78C2BB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4BFCC7D-92E3-494A-AFBB-3150BAC0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4D3806F9-B23D-4E66-B1E2-04DE904661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5AAAD4E7-720D-4EC3-8BD5-091709309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5F432B92-8246-4FA6-BF18-3BAE936C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5F167D1-63F2-4A19-B1AD-72097840D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A11D178-E082-4231-9CE8-D3749F02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6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C47E64D-C4BD-46DE-B200-7D7E9857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EF4D1629-E627-458E-BA4C-D0663BC5A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03FBA85A-2DD1-48FF-B58F-61D59EA30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EACE1822-9953-45E3-8DFC-A0A373210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D4D1706-EB9A-48BC-8F8D-89AD687B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1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6AF605E-FBEB-4E16-83A0-385DC07A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1101A2EB-8C47-485D-84E7-981F745A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F621F4E-5DB0-4BC0-87FC-D451327D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D706A8F-382A-4AAB-B45E-64686E6F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C4162394-ECAE-4376-A46A-F7BA39C6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3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1DA9A40-B27A-462B-AA07-EFF7EE5C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CECCF6DC-F036-4742-97EB-D3D38A00D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F645D3DF-827B-41E6-8991-2DCC0B2CF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388F47F-7E4A-4DBD-BCFF-F3C884EB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E48FA7EA-EDE3-4B39-B17C-8B2D5BBB3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3D1DCB0-80FF-4828-AF8F-57617EF57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5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44C51B-7029-4BBD-80D2-786CB26D3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4464BC09-B55C-452C-8747-5693D2D6E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B8D8A20E-2474-449D-981C-0726561F2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AD2CF414-81BA-49FF-B1A5-30F02ADC78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1196325C-AF91-47F9-9FBE-07C700C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CEF41FDA-83EA-4A45-AE05-545CF5250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5AB21C8D-0C2C-4845-AA2D-73129BEB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47BE85B-E39E-4809-8800-ECF9E378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35171D3-6B83-4CAF-9BA5-96FD7275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B75D4A5E-FA98-43F1-8736-4A5132C3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06967E7-E263-4C31-A6AF-B4CBD2271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0A4E598C-7834-48AA-9697-B826851C6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10CC3FC-DA83-4F9F-86FA-352EB8978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2B41223-9988-4231-923E-B471FD2A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0F6D544-4D2A-47F9-A92A-9012DD61B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8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3F41D0-E678-4DE1-AC5A-7FDB4424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F737C30-32F8-42F2-A37A-1E07FCD7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D52DC120-2386-4344-B9B9-E48E4FD33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DB7B29DA-6044-46BD-950C-3A116CD8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D1D093E-6FB3-4A1E-962A-72370DB8C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7D1A6A3-4174-46F7-934D-00F65E2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7D2C08C-77A7-4C10-87B9-4E8849FA0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BE3715B4-FFF3-4589-B0D6-CD57186AD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7469E571-8DCE-47BE-803C-C6BAC1665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0355105F-AA45-4D6E-8EA0-2427A29F3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296EA1D4-F469-410D-A01D-C9721E2E8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2B034E4-6C92-4D09-AB04-872B31CC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0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758BC973-D6AD-4FE1-8303-4F4F957F0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33D15B5-1A68-42BE-B32D-30AA26B93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B1905512-B54D-46F2-B27A-ECDBDA35F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2940-1ED9-4EAB-AC35-817938799030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A63C3904-4AA8-4F12-B0E5-E5D18D84B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554D626-E0D7-4AA7-8BEE-17049DF97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56FB8-CEFD-49A1-B5E2-A8DB5FD8ACA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51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28.png"/><Relationship Id="rId4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28.png"/><Relationship Id="rId4" Type="http://schemas.openxmlformats.org/officeDocument/2006/relationships/image" Target="../media/image3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9.sv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4669327F-49CA-4989-8E10-2E447D188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6483" y="2936695"/>
            <a:ext cx="5382344" cy="911117"/>
          </a:xfrm>
        </p:spPr>
        <p:txBody>
          <a:bodyPr>
            <a:normAutofit/>
          </a:bodyPr>
          <a:lstStyle/>
          <a:p>
            <a:pPr algn="l"/>
            <a:r>
              <a:rPr lang="de-DE" sz="2000" dirty="0"/>
              <a:t>in Le Havre</a:t>
            </a:r>
            <a:endParaRPr lang="en-US" sz="2000" dirty="0"/>
          </a:p>
        </p:txBody>
      </p:sp>
      <p:pic>
        <p:nvPicPr>
          <p:cNvPr id="1026" name="Picture 2" descr="École de management de Normandie – Wikipedia">
            <a:extLst>
              <a:ext uri="{FF2B5EF4-FFF2-40B4-BE49-F238E27FC236}">
                <a16:creationId xmlns:a16="http://schemas.microsoft.com/office/drawing/2014/main" xmlns="" id="{44151DEB-F0D6-4F7E-83E4-29C3436737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223" r="-3" b="2865"/>
          <a:stretch/>
        </p:blipFill>
        <p:spPr bwMode="auto">
          <a:xfrm>
            <a:off x="20" y="10"/>
            <a:ext cx="583653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0" y="0"/>
                </a:moveTo>
                <a:lnTo>
                  <a:pt x="3460503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DC174A5D-BF00-434A-954B-20B64D4EF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483" y="564190"/>
            <a:ext cx="6819900" cy="2390459"/>
          </a:xfrm>
        </p:spPr>
        <p:txBody>
          <a:bodyPr>
            <a:noAutofit/>
          </a:bodyPr>
          <a:lstStyle/>
          <a:p>
            <a:pPr algn="l"/>
            <a:r>
              <a:rPr lang="de-DE" sz="5800" dirty="0"/>
              <a:t>École de Management de Normandie</a:t>
            </a:r>
            <a:endParaRPr lang="en-US" sz="58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49FC0429-1777-4051-AFA1-A3E8593C0C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6108152" y="5292510"/>
            <a:ext cx="6083848" cy="1565491"/>
          </a:xfrm>
          <a:custGeom>
            <a:avLst/>
            <a:gdLst>
              <a:gd name="connsiteX0" fmla="*/ 0 w 6083848"/>
              <a:gd name="connsiteY0" fmla="*/ 1565491 h 1565491"/>
              <a:gd name="connsiteX1" fmla="*/ 6083848 w 6083848"/>
              <a:gd name="connsiteY1" fmla="*/ 1565491 h 1565491"/>
              <a:gd name="connsiteX2" fmla="*/ 6083848 w 6083848"/>
              <a:gd name="connsiteY2" fmla="*/ 0 h 1565491"/>
              <a:gd name="connsiteX3" fmla="*/ 1692132 w 6083848"/>
              <a:gd name="connsiteY3" fmla="*/ 0 h 1565491"/>
              <a:gd name="connsiteX4" fmla="*/ 1186806 w 6083848"/>
              <a:gd name="connsiteY4" fmla="*/ 0 h 1565491"/>
              <a:gd name="connsiteX5" fmla="*/ 1186070 w 6083848"/>
              <a:gd name="connsiteY5" fmla="*/ 1591 h 1565491"/>
              <a:gd name="connsiteX6" fmla="*/ 724290 w 6083848"/>
              <a:gd name="connsiteY6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3848" h="1565491">
                <a:moveTo>
                  <a:pt x="0" y="1565491"/>
                </a:moveTo>
                <a:lnTo>
                  <a:pt x="6083848" y="1565491"/>
                </a:lnTo>
                <a:lnTo>
                  <a:pt x="6083848" y="0"/>
                </a:lnTo>
                <a:lnTo>
                  <a:pt x="1692132" y="0"/>
                </a:lnTo>
                <a:lnTo>
                  <a:pt x="1186806" y="0"/>
                </a:lnTo>
                <a:lnTo>
                  <a:pt x="1186070" y="1591"/>
                </a:lnTo>
                <a:lnTo>
                  <a:pt x="724290" y="15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38D3B1B8-B04F-487E-87AF-E6DDAAFBF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5292509"/>
            <a:ext cx="6670682" cy="1565491"/>
          </a:xfrm>
          <a:custGeom>
            <a:avLst/>
            <a:gdLst>
              <a:gd name="connsiteX0" fmla="*/ 0 w 6670682"/>
              <a:gd name="connsiteY0" fmla="*/ 1565491 h 1565491"/>
              <a:gd name="connsiteX1" fmla="*/ 526312 w 6670682"/>
              <a:gd name="connsiteY1" fmla="*/ 1565491 h 1565491"/>
              <a:gd name="connsiteX2" fmla="*/ 5419344 w 6670682"/>
              <a:gd name="connsiteY2" fmla="*/ 1565491 h 1565491"/>
              <a:gd name="connsiteX3" fmla="*/ 5945656 w 6670682"/>
              <a:gd name="connsiteY3" fmla="*/ 1565491 h 1565491"/>
              <a:gd name="connsiteX4" fmla="*/ 6670682 w 6670682"/>
              <a:gd name="connsiteY4" fmla="*/ 0 h 1565491"/>
              <a:gd name="connsiteX5" fmla="*/ 6144370 w 6670682"/>
              <a:gd name="connsiteY5" fmla="*/ 0 h 1565491"/>
              <a:gd name="connsiteX6" fmla="*/ 526312 w 6670682"/>
              <a:gd name="connsiteY6" fmla="*/ 0 h 1565491"/>
              <a:gd name="connsiteX7" fmla="*/ 0 w 6670682"/>
              <a:gd name="connsiteY7" fmla="*/ 0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70682" h="1565491">
                <a:moveTo>
                  <a:pt x="0" y="1565491"/>
                </a:moveTo>
                <a:lnTo>
                  <a:pt x="526312" y="1565491"/>
                </a:lnTo>
                <a:lnTo>
                  <a:pt x="5419344" y="1565491"/>
                </a:lnTo>
                <a:lnTo>
                  <a:pt x="5945656" y="1565491"/>
                </a:lnTo>
                <a:lnTo>
                  <a:pt x="6670682" y="0"/>
                </a:lnTo>
                <a:lnTo>
                  <a:pt x="6144370" y="0"/>
                </a:lnTo>
                <a:lnTo>
                  <a:pt x="526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Leben in Frankreich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2450592"/>
            <a:ext cx="9367204" cy="4041648"/>
          </a:xfrm>
        </p:spPr>
        <p:txBody>
          <a:bodyPr anchor="t">
            <a:normAutofit/>
          </a:bodyPr>
          <a:lstStyle/>
          <a:p>
            <a:r>
              <a:rPr lang="de-DE" dirty="0"/>
              <a:t>Nahrungsmittel 200-250€</a:t>
            </a:r>
          </a:p>
          <a:p>
            <a:r>
              <a:rPr lang="de-DE" dirty="0"/>
              <a:t>Feiern = </a:t>
            </a:r>
            <a:r>
              <a:rPr lang="de-DE" b="1" dirty="0"/>
              <a:t>teuer </a:t>
            </a:r>
            <a:r>
              <a:rPr lang="de-DE" dirty="0"/>
              <a:t>(Bier im Club 6€, </a:t>
            </a:r>
          </a:p>
          <a:p>
            <a:pPr marL="0" indent="0">
              <a:buNone/>
            </a:pPr>
            <a:r>
              <a:rPr lang="de-DE" dirty="0"/>
              <a:t>   in der Kneipe ab 5€)</a:t>
            </a:r>
          </a:p>
          <a:p>
            <a:r>
              <a:rPr lang="de-DE" dirty="0"/>
              <a:t>Lebensmittel</a:t>
            </a:r>
          </a:p>
          <a:p>
            <a:pPr lvl="1"/>
            <a:r>
              <a:rPr lang="de-DE" dirty="0"/>
              <a:t>Hühnchen ca. 18-20€ pro kg</a:t>
            </a:r>
          </a:p>
          <a:p>
            <a:pPr lvl="1"/>
            <a:r>
              <a:rPr lang="de-DE" dirty="0"/>
              <a:t>Generell alles teurer als in Deutschland, </a:t>
            </a:r>
          </a:p>
          <a:p>
            <a:pPr marL="457200" lvl="1" indent="0">
              <a:buNone/>
            </a:pPr>
            <a:r>
              <a:rPr lang="de-DE" dirty="0"/>
              <a:t>   Fleisch jedoch besonders</a:t>
            </a:r>
          </a:p>
          <a:p>
            <a:pPr lvl="1"/>
            <a:r>
              <a:rPr lang="de-DE" dirty="0"/>
              <a:t>Nicht viel Auswahl für Vegetarier</a:t>
            </a:r>
          </a:p>
          <a:p>
            <a:pPr lvl="1"/>
            <a:endParaRPr lang="de-DE" dirty="0"/>
          </a:p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9EAA30C7-5BB2-A34A-B3FD-663ECB62C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775" y="960120"/>
            <a:ext cx="1587500" cy="1320800"/>
          </a:xfrm>
          <a:prstGeom prst="rect">
            <a:avLst/>
          </a:prstGeom>
        </p:spPr>
      </p:pic>
      <p:pic>
        <p:nvPicPr>
          <p:cNvPr id="1026" name="Picture 2" descr="Le Trappist : Restaurant Le Havre 76600 (adresse, horaire et avis)">
            <a:extLst>
              <a:ext uri="{FF2B5EF4-FFF2-40B4-BE49-F238E27FC236}">
                <a16:creationId xmlns:a16="http://schemas.microsoft.com/office/drawing/2014/main" xmlns="" id="{E8939E03-B542-42AC-8C0D-5DE44E631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341" y="2450591"/>
            <a:ext cx="3808367" cy="28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84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EM Normandie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529338">
            <a:off x="4223636" y="1442034"/>
            <a:ext cx="9367204" cy="4041648"/>
          </a:xfrm>
        </p:spPr>
        <p:txBody>
          <a:bodyPr anchor="t"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2052" name="Picture 4" descr="Le futur campus du Havre de l'EM Normandie sort de terre">
            <a:extLst>
              <a:ext uri="{FF2B5EF4-FFF2-40B4-BE49-F238E27FC236}">
                <a16:creationId xmlns:a16="http://schemas.microsoft.com/office/drawing/2014/main" xmlns="" id="{14517DB5-33B9-47F7-953D-69254CB6C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45" y="1940973"/>
            <a:ext cx="7700509" cy="466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54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EM Normandie 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032" y="2176272"/>
            <a:ext cx="9772535" cy="4041648"/>
          </a:xfrm>
        </p:spPr>
        <p:txBody>
          <a:bodyPr anchor="t">
            <a:normAutofit/>
          </a:bodyPr>
          <a:lstStyle/>
          <a:p>
            <a:r>
              <a:rPr lang="de-DE" sz="2400" dirty="0"/>
              <a:t>Privatschule (Business School)</a:t>
            </a:r>
          </a:p>
          <a:p>
            <a:r>
              <a:rPr lang="de-DE" sz="2400" dirty="0"/>
              <a:t>Platz 78 Financial Times Ranking, älteste Business School in Frankreich</a:t>
            </a:r>
          </a:p>
          <a:p>
            <a:r>
              <a:rPr lang="de-DE" sz="2400" dirty="0"/>
              <a:t>400 Studenten, ca. 60 Internationale </a:t>
            </a:r>
          </a:p>
          <a:p>
            <a:endParaRPr lang="de-DE" sz="2400" dirty="0"/>
          </a:p>
          <a:p>
            <a:endParaRPr lang="de-DE" sz="2400" dirty="0"/>
          </a:p>
          <a:p>
            <a:pPr marL="0" indent="0">
              <a:buNone/>
            </a:pPr>
            <a:r>
              <a:rPr lang="de-DE" b="1" dirty="0"/>
              <a:t>Englisches Programm				</a:t>
            </a:r>
          </a:p>
          <a:p>
            <a:pPr lvl="1"/>
            <a:r>
              <a:rPr lang="de-DE" dirty="0"/>
              <a:t>Bachelor Management International</a:t>
            </a:r>
          </a:p>
          <a:p>
            <a:pPr lvl="1"/>
            <a:r>
              <a:rPr lang="de-DE" dirty="0"/>
              <a:t>Option International Business</a:t>
            </a:r>
          </a:p>
          <a:p>
            <a:endParaRPr lang="en-US" sz="2400" dirty="0"/>
          </a:p>
        </p:txBody>
      </p:sp>
      <p:pic>
        <p:nvPicPr>
          <p:cNvPr id="5" name="Grafik 4" descr="Marke 1">
            <a:extLst>
              <a:ext uri="{FF2B5EF4-FFF2-40B4-BE49-F238E27FC236}">
                <a16:creationId xmlns:a16="http://schemas.microsoft.com/office/drawing/2014/main" xmlns="" id="{BA016075-2069-4E6E-A3FE-01926141D5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84623" y="3757728"/>
            <a:ext cx="914400" cy="914400"/>
          </a:xfrm>
          <a:prstGeom prst="rect">
            <a:avLst/>
          </a:prstGeom>
        </p:spPr>
      </p:pic>
      <p:pic>
        <p:nvPicPr>
          <p:cNvPr id="7" name="Grafik 6" descr="Abzeichen">
            <a:extLst>
              <a:ext uri="{FF2B5EF4-FFF2-40B4-BE49-F238E27FC236}">
                <a16:creationId xmlns:a16="http://schemas.microsoft.com/office/drawing/2014/main" xmlns="" id="{6E564C2B-4EDA-4EAA-8EA3-6EFAFE3CDF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80886" y="3739896"/>
            <a:ext cx="914400" cy="9144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xmlns="" id="{61636BB3-5252-461F-B2B7-F63D9DCF3FAD}"/>
              </a:ext>
            </a:extLst>
          </p:cNvPr>
          <p:cNvSpPr txBox="1"/>
          <p:nvPr/>
        </p:nvSpPr>
        <p:spPr>
          <a:xfrm>
            <a:off x="7671884" y="4325095"/>
            <a:ext cx="4596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/>
              <a:t>Französisches Programm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400" dirty="0"/>
              <a:t>Grande École – U3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2400" dirty="0"/>
              <a:t>Zertifikat</a:t>
            </a:r>
          </a:p>
        </p:txBody>
      </p:sp>
    </p:spTree>
    <p:extLst>
      <p:ext uri="{BB962C8B-B14F-4D97-AF65-F5344CB8AC3E}">
        <p14:creationId xmlns:p14="http://schemas.microsoft.com/office/powerpoint/2010/main" val="54718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EM Normandie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1920240"/>
            <a:ext cx="9367204" cy="45775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r>
              <a:rPr lang="de-DE" sz="2600" dirty="0"/>
              <a:t>Viele </a:t>
            </a:r>
            <a:r>
              <a:rPr lang="de-DE" sz="2600" dirty="0" err="1"/>
              <a:t>verschiendene</a:t>
            </a:r>
            <a:r>
              <a:rPr lang="de-DE" sz="2600" dirty="0"/>
              <a:t> Clubs und Studentenorganisationen (Sport, Student Office, etc.)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Sehr oft abends </a:t>
            </a:r>
            <a:r>
              <a:rPr lang="de-DE" sz="2600" dirty="0" err="1"/>
              <a:t>Afterwork</a:t>
            </a:r>
            <a:r>
              <a:rPr lang="de-DE" sz="2600" dirty="0"/>
              <a:t> 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dirty="0"/>
              <a:t>Partys Mittwochs (oft auch Themenpartys)</a:t>
            </a:r>
          </a:p>
          <a:p>
            <a:endParaRPr lang="de-DE" sz="2600" dirty="0"/>
          </a:p>
          <a:p>
            <a:r>
              <a:rPr lang="de-DE" sz="2600" dirty="0"/>
              <a:t>Viele Trips organisiert (Disneyland, Mont Saint Michel)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9365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BMI 3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646008" cy="4041648"/>
          </a:xfrm>
        </p:spPr>
        <p:txBody>
          <a:bodyPr anchor="t">
            <a:normAutofit fontScale="92500" lnSpcReduction="20000"/>
          </a:bodyPr>
          <a:lstStyle/>
          <a:p>
            <a:r>
              <a:rPr lang="de-DE" dirty="0"/>
              <a:t>Business Management International </a:t>
            </a:r>
          </a:p>
          <a:p>
            <a:endParaRPr lang="de-DE" dirty="0"/>
          </a:p>
          <a:p>
            <a:r>
              <a:rPr lang="de-DE" dirty="0"/>
              <a:t>Anwesenheitspflicht (höchstens 20% pro Kurs fehlen)</a:t>
            </a:r>
          </a:p>
          <a:p>
            <a:endParaRPr lang="de-DE" dirty="0"/>
          </a:p>
          <a:p>
            <a:r>
              <a:rPr lang="de-DE" b="1" dirty="0"/>
              <a:t>Viele</a:t>
            </a:r>
            <a:r>
              <a:rPr lang="de-DE" dirty="0"/>
              <a:t> Gruppenarbeiten &amp; Präsentationen</a:t>
            </a:r>
          </a:p>
          <a:p>
            <a:endParaRPr lang="de-DE" dirty="0"/>
          </a:p>
          <a:p>
            <a:r>
              <a:rPr lang="de-DE" dirty="0"/>
              <a:t>Ca. 40 Studenten in der Klasse, 50% International </a:t>
            </a:r>
            <a:r>
              <a:rPr lang="de-DE" dirty="0" err="1"/>
              <a:t>Students</a:t>
            </a:r>
            <a:r>
              <a:rPr lang="de-DE" dirty="0"/>
              <a:t>, 50% Franzosen</a:t>
            </a:r>
          </a:p>
          <a:p>
            <a:endParaRPr lang="de-DE" dirty="0"/>
          </a:p>
          <a:p>
            <a:r>
              <a:rPr lang="de-DE" dirty="0"/>
              <a:t>Französischkurs </a:t>
            </a:r>
          </a:p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2031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BMI 3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286001"/>
            <a:ext cx="10270906" cy="45720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b="1" dirty="0"/>
              <a:t>     Notensystem</a:t>
            </a:r>
          </a:p>
          <a:p>
            <a:pPr lvl="1"/>
            <a:r>
              <a:rPr lang="de-DE" dirty="0"/>
              <a:t>0-20 Punkte, 20=100%</a:t>
            </a:r>
          </a:p>
          <a:p>
            <a:pPr lvl="1"/>
            <a:r>
              <a:rPr lang="de-DE" dirty="0"/>
              <a:t>Uns reichen 16.5 Punkte um eine 1 zu bekommen </a:t>
            </a:r>
          </a:p>
          <a:p>
            <a:pPr lvl="1"/>
            <a:endParaRPr lang="de-DE" dirty="0"/>
          </a:p>
          <a:p>
            <a:pPr marL="457200" lvl="1" indent="0">
              <a:buNone/>
            </a:pPr>
            <a:r>
              <a:rPr lang="de-DE" sz="2800" b="1" dirty="0"/>
              <a:t>Zusammensetzung der Note</a:t>
            </a:r>
          </a:p>
          <a:p>
            <a:pPr lvl="1"/>
            <a:r>
              <a:rPr lang="de-DE" dirty="0" err="1"/>
              <a:t>Continuous</a:t>
            </a:r>
            <a:r>
              <a:rPr lang="de-DE" dirty="0"/>
              <a:t> Assessment</a:t>
            </a:r>
          </a:p>
          <a:p>
            <a:pPr lvl="2"/>
            <a:r>
              <a:rPr lang="de-DE" dirty="0"/>
              <a:t>Präsentationen, Papers, Mündliche Mitarbeit</a:t>
            </a:r>
          </a:p>
          <a:p>
            <a:pPr lvl="1"/>
            <a:r>
              <a:rPr lang="de-DE" dirty="0" err="1"/>
              <a:t>Exam</a:t>
            </a:r>
            <a:endParaRPr lang="de-DE" dirty="0"/>
          </a:p>
          <a:p>
            <a:pPr lvl="2"/>
            <a:r>
              <a:rPr lang="de-DE" dirty="0"/>
              <a:t>Dauer = 2h</a:t>
            </a:r>
            <a:endParaRPr lang="de-D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58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Studieninhalt 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1964724"/>
            <a:ext cx="4352021" cy="4041648"/>
          </a:xfrm>
        </p:spPr>
        <p:txBody>
          <a:bodyPr anchor="t">
            <a:normAutofit/>
          </a:bodyPr>
          <a:lstStyle/>
          <a:p>
            <a:pPr lvl="1">
              <a:spcBef>
                <a:spcPts val="600"/>
              </a:spcBef>
            </a:pPr>
            <a:r>
              <a:rPr lang="de-DE" sz="2000" dirty="0"/>
              <a:t>Business </a:t>
            </a:r>
            <a:r>
              <a:rPr lang="de-DE" sz="2000" dirty="0" err="1"/>
              <a:t>Intelligence</a:t>
            </a:r>
            <a:endParaRPr lang="de-DE" sz="2000" dirty="0"/>
          </a:p>
          <a:p>
            <a:pPr lvl="1">
              <a:spcBef>
                <a:spcPts val="600"/>
              </a:spcBef>
            </a:pPr>
            <a:r>
              <a:rPr lang="de-DE" sz="2000" dirty="0"/>
              <a:t>Business Law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French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International Trade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Job Research </a:t>
            </a:r>
            <a:r>
              <a:rPr lang="de-DE" sz="2000" dirty="0" err="1"/>
              <a:t>Techniques</a:t>
            </a:r>
            <a:endParaRPr lang="de-DE" sz="2000" dirty="0"/>
          </a:p>
          <a:p>
            <a:pPr lvl="1">
              <a:spcBef>
                <a:spcPts val="600"/>
              </a:spcBef>
            </a:pPr>
            <a:r>
              <a:rPr lang="de-DE" sz="2000" dirty="0" err="1"/>
              <a:t>Logistics</a:t>
            </a:r>
            <a:endParaRPr lang="de-DE" sz="2000" dirty="0"/>
          </a:p>
          <a:p>
            <a:pPr lvl="1">
              <a:spcBef>
                <a:spcPts val="600"/>
              </a:spcBef>
            </a:pPr>
            <a:r>
              <a:rPr lang="de-DE" sz="2000" dirty="0"/>
              <a:t>Press Review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Marketing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Organisational </a:t>
            </a:r>
            <a:r>
              <a:rPr lang="de-DE" sz="2000" dirty="0" err="1"/>
              <a:t>Behavior</a:t>
            </a:r>
            <a:endParaRPr lang="de-DE" sz="2000" dirty="0"/>
          </a:p>
          <a:p>
            <a:pPr lvl="1">
              <a:spcBef>
                <a:spcPts val="600"/>
              </a:spcBef>
            </a:pPr>
            <a:r>
              <a:rPr lang="de-DE" sz="2000" dirty="0"/>
              <a:t>Innovative Entrepreneurship</a:t>
            </a:r>
          </a:p>
          <a:p>
            <a:pPr lvl="1">
              <a:spcBef>
                <a:spcPts val="600"/>
              </a:spcBef>
            </a:pPr>
            <a:endParaRPr lang="de-DE" sz="2000" dirty="0"/>
          </a:p>
          <a:p>
            <a:endParaRPr lang="de-DE" sz="2400" dirty="0"/>
          </a:p>
          <a:p>
            <a:endParaRPr lang="en-US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160114ED-338C-47BD-A547-68EF3DA9E543}"/>
              </a:ext>
            </a:extLst>
          </p:cNvPr>
          <p:cNvSpPr txBox="1"/>
          <p:nvPr/>
        </p:nvSpPr>
        <p:spPr>
          <a:xfrm>
            <a:off x="7006281" y="1964724"/>
            <a:ext cx="46832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r>
              <a:rPr lang="de-DE" sz="2000" dirty="0"/>
              <a:t>Business </a:t>
            </a:r>
            <a:r>
              <a:rPr lang="de-DE" sz="2000" dirty="0" err="1"/>
              <a:t>Ethics</a:t>
            </a:r>
            <a:endParaRPr lang="de-DE" sz="2000" dirty="0"/>
          </a:p>
          <a:p>
            <a:pPr lvl="1">
              <a:spcBef>
                <a:spcPts val="600"/>
              </a:spcBef>
            </a:pPr>
            <a:r>
              <a:rPr lang="de-DE" sz="2000" dirty="0"/>
              <a:t>Cultural </a:t>
            </a:r>
            <a:r>
              <a:rPr lang="de-DE" sz="2000" dirty="0" err="1"/>
              <a:t>Intelligence</a:t>
            </a:r>
            <a:endParaRPr lang="de-DE" sz="2000" dirty="0"/>
          </a:p>
          <a:p>
            <a:pPr lvl="1">
              <a:spcBef>
                <a:spcPts val="600"/>
              </a:spcBef>
            </a:pPr>
            <a:r>
              <a:rPr lang="de-DE" sz="2000" dirty="0"/>
              <a:t>Global </a:t>
            </a:r>
            <a:r>
              <a:rPr lang="de-DE" sz="2000" dirty="0" err="1"/>
              <a:t>Negotiations</a:t>
            </a:r>
            <a:endParaRPr lang="de-DE" sz="2000" dirty="0"/>
          </a:p>
          <a:p>
            <a:pPr lvl="1">
              <a:spcBef>
                <a:spcPts val="600"/>
              </a:spcBef>
            </a:pPr>
            <a:r>
              <a:rPr lang="de-DE" sz="2000" dirty="0"/>
              <a:t>International Finance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Entrepreneurship &amp; Business Plan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Human Ressource Management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Professional Contest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French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Management Global Teams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Customer </a:t>
            </a:r>
            <a:r>
              <a:rPr lang="de-DE" sz="2000" dirty="0" err="1"/>
              <a:t>Satisfaction</a:t>
            </a:r>
            <a:r>
              <a:rPr lang="de-DE" sz="2000" dirty="0"/>
              <a:t> Management</a:t>
            </a:r>
          </a:p>
          <a:p>
            <a:pPr lvl="1">
              <a:spcBef>
                <a:spcPts val="600"/>
              </a:spcBef>
            </a:pPr>
            <a:r>
              <a:rPr lang="de-DE" sz="2000" dirty="0"/>
              <a:t>Praktikum oder Thesis </a:t>
            </a:r>
            <a:r>
              <a:rPr lang="de-DE" sz="2000" dirty="0">
                <a:solidFill>
                  <a:srgbClr val="C00000"/>
                </a:solidFill>
              </a:rPr>
              <a:t>(bis November)</a:t>
            </a:r>
          </a:p>
          <a:p>
            <a:endParaRPr lang="en-US" dirty="0"/>
          </a:p>
        </p:txBody>
      </p:sp>
      <p:pic>
        <p:nvPicPr>
          <p:cNvPr id="6" name="Grafik 5" descr="Marke 1">
            <a:extLst>
              <a:ext uri="{FF2B5EF4-FFF2-40B4-BE49-F238E27FC236}">
                <a16:creationId xmlns:a16="http://schemas.microsoft.com/office/drawing/2014/main" xmlns="" id="{7995F2FB-BC1D-449F-94AA-227C4F112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50855" y="1639767"/>
            <a:ext cx="914400" cy="914400"/>
          </a:xfrm>
          <a:prstGeom prst="rect">
            <a:avLst/>
          </a:prstGeom>
        </p:spPr>
      </p:pic>
      <p:pic>
        <p:nvPicPr>
          <p:cNvPr id="9" name="Grafik 8" descr="Abzeichen">
            <a:extLst>
              <a:ext uri="{FF2B5EF4-FFF2-40B4-BE49-F238E27FC236}">
                <a16:creationId xmlns:a16="http://schemas.microsoft.com/office/drawing/2014/main" xmlns="" id="{F24DE5E8-96BB-47D7-BD48-8A856456EE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03773" y="16397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9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Stundenplan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1026" name="Picture 2" descr="C:\Users\Alex\Pictures\Screenshots\Screenshot (74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t="24667" r="3598" b="5040"/>
          <a:stretch/>
        </p:blipFill>
        <p:spPr bwMode="auto">
          <a:xfrm>
            <a:off x="2074125" y="1864484"/>
            <a:ext cx="9255513" cy="482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00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Stundenplan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2050" name="Picture 2" descr="C:\Users\Alex\Pictures\Screenshots\Screenshot (73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8" t="24666" r="2226" b="5204"/>
          <a:stretch/>
        </p:blipFill>
        <p:spPr bwMode="auto">
          <a:xfrm>
            <a:off x="1953670" y="1870058"/>
            <a:ext cx="9344722" cy="480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54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Sonstiges &amp; Tipps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2" y="2176272"/>
            <a:ext cx="10196767" cy="4041648"/>
          </a:xfrm>
        </p:spPr>
        <p:txBody>
          <a:bodyPr anchor="t">
            <a:normAutofit/>
          </a:bodyPr>
          <a:lstStyle/>
          <a:p>
            <a:pPr lvl="1"/>
            <a:r>
              <a:rPr lang="de-DE" dirty="0"/>
              <a:t>Günstiger öffentlicher Nahverkehr – 1,70 € pro Fahrt oder 27 € im Monat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Erasmus ca. 360 € im Monat – 80% vorher 20% nachher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Franzosen haben kein gutes Englischlevel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Le Havre </a:t>
            </a:r>
            <a:r>
              <a:rPr lang="de-DE" dirty="0" err="1"/>
              <a:t>Atletic</a:t>
            </a:r>
            <a:r>
              <a:rPr lang="de-DE" dirty="0"/>
              <a:t> Club (Studenten ab 8 €)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Basketball &amp; Handball Spiele (Studenten ab 5€)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66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Die Stadt Le Havre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 fontScale="92500" lnSpcReduction="20000"/>
          </a:bodyPr>
          <a:lstStyle/>
          <a:p>
            <a:endParaRPr lang="de-DE" dirty="0"/>
          </a:p>
          <a:p>
            <a:r>
              <a:rPr lang="en-US" dirty="0" err="1"/>
              <a:t>Einwohner</a:t>
            </a:r>
            <a:r>
              <a:rPr lang="en-US" dirty="0"/>
              <a:t>: 173.000</a:t>
            </a:r>
          </a:p>
          <a:p>
            <a:endParaRPr lang="en-US" dirty="0"/>
          </a:p>
          <a:p>
            <a:r>
              <a:rPr lang="en-US" dirty="0"/>
              <a:t>UNESCO </a:t>
            </a:r>
            <a:r>
              <a:rPr lang="en-US" dirty="0" err="1"/>
              <a:t>Weltkulturerbe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Hafenstadt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Klima </a:t>
            </a:r>
            <a:r>
              <a:rPr lang="en-US" dirty="0" err="1"/>
              <a:t>ähnlich</a:t>
            </a:r>
            <a:r>
              <a:rPr lang="en-US" dirty="0"/>
              <a:t>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,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verstärkter</a:t>
            </a:r>
            <a:r>
              <a:rPr lang="en-US" dirty="0"/>
              <a:t> Regen und Wind</a:t>
            </a:r>
          </a:p>
          <a:p>
            <a:endParaRPr lang="en-US" dirty="0"/>
          </a:p>
          <a:p>
            <a:r>
              <a:rPr lang="de-DE" dirty="0"/>
              <a:t>Dorf mit Tram - keine Großstadt!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7" name="Picture 2" descr="Ãhnliches Foto">
            <a:extLst>
              <a:ext uri="{FF2B5EF4-FFF2-40B4-BE49-F238E27FC236}">
                <a16:creationId xmlns:a16="http://schemas.microsoft.com/office/drawing/2014/main" xmlns="" id="{DF843673-1E4D-407D-BA38-EC1F13386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5F5F5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282" b="81067" l="5750" r="52350">
                        <a14:foregroundMark x1="32050" y1="62231" x2="32050" y2="62231"/>
                        <a14:backgroundMark x1="45900" y1="54550" x2="45900" y2="54550"/>
                        <a14:backgroundMark x1="41700" y1="51468" x2="45750" y2="60372"/>
                        <a14:backgroundMark x1="45750" y1="60372" x2="45750" y2="60372"/>
                        <a14:backgroundMark x1="45750" y1="60372" x2="45750" y2="60372"/>
                        <a14:backgroundMark x1="45750" y1="60372" x2="45750" y2="60372"/>
                        <a14:backgroundMark x1="37250" y1="53571" x2="37250" y2="53571"/>
                        <a14:backgroundMark x1="37250" y1="53571" x2="37300" y2="53278"/>
                        <a14:backgroundMark x1="36300" y1="53816" x2="36300" y2="53620"/>
                        <a14:backgroundMark x1="37550" y1="51174" x2="37050" y2="54354"/>
                        <a14:backgroundMark x1="37050" y1="54354" x2="37050" y2="54354"/>
                        <a14:backgroundMark x1="33750" y1="56996" x2="37750" y2="59100"/>
                        <a14:backgroundMark x1="45700" y1="72358" x2="48250" y2="78571"/>
                        <a14:backgroundMark x1="48250" y1="78571" x2="48250" y2="78571"/>
                        <a14:backgroundMark x1="40250" y1="68591" x2="44600" y2="68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8" t="55293" r="59063" b="19770"/>
          <a:stretch/>
        </p:blipFill>
        <p:spPr bwMode="auto">
          <a:xfrm>
            <a:off x="7607891" y="640080"/>
            <a:ext cx="4355510" cy="41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74611650-19E3-4956-8F6C-33602AE19636}"/>
              </a:ext>
            </a:extLst>
          </p:cNvPr>
          <p:cNvSpPr/>
          <p:nvPr/>
        </p:nvSpPr>
        <p:spPr>
          <a:xfrm>
            <a:off x="9505949" y="137693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9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Umgebung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E07896C3-298A-4372-A32A-07884B07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Grafik 4">
            <a:extLst>
              <a:ext uri="{FF2B5EF4-FFF2-40B4-BE49-F238E27FC236}">
                <a16:creationId xmlns:a16="http://schemas.microsoft.com/office/drawing/2014/main" xmlns="" id="{1B2C2963-5E5C-45A4-AD10-4E1ED2050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21" y="1825625"/>
            <a:ext cx="90011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5">
            <a:extLst>
              <a:ext uri="{FF2B5EF4-FFF2-40B4-BE49-F238E27FC236}">
                <a16:creationId xmlns:a16="http://schemas.microsoft.com/office/drawing/2014/main" xmlns="" id="{A500A61C-3010-4BC8-8070-1FF6170B46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559" y="1090613"/>
            <a:ext cx="1423987" cy="2533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6">
            <a:extLst>
              <a:ext uri="{FF2B5EF4-FFF2-40B4-BE49-F238E27FC236}">
                <a16:creationId xmlns:a16="http://schemas.microsoft.com/office/drawing/2014/main" xmlns="" id="{C5C93460-6EB0-4EE0-8433-04459BF98D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183" y="1441625"/>
            <a:ext cx="1423988" cy="2532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7">
            <a:extLst>
              <a:ext uri="{FF2B5EF4-FFF2-40B4-BE49-F238E27FC236}">
                <a16:creationId xmlns:a16="http://schemas.microsoft.com/office/drawing/2014/main" xmlns="" id="{1DFCE882-343F-4CBC-A670-EFACE2B76B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259" y="5402263"/>
            <a:ext cx="2533650" cy="1423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xmlns="" id="{0137462D-60F1-45D7-A771-1FB2D46C11BA}"/>
              </a:ext>
            </a:extLst>
          </p:cNvPr>
          <p:cNvCxnSpPr/>
          <p:nvPr/>
        </p:nvCxnSpPr>
        <p:spPr>
          <a:xfrm>
            <a:off x="10020351" y="4013200"/>
            <a:ext cx="486208" cy="6049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xmlns="" id="{D86FA6D7-A7DB-452B-8BF4-70F8533B266B}"/>
              </a:ext>
            </a:extLst>
          </p:cNvPr>
          <p:cNvCxnSpPr>
            <a:stCxn id="15" idx="0"/>
          </p:cNvCxnSpPr>
          <p:nvPr/>
        </p:nvCxnSpPr>
        <p:spPr>
          <a:xfrm flipV="1">
            <a:off x="8992084" y="4897438"/>
            <a:ext cx="1173162" cy="5048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xmlns="" id="{19285218-FFA7-4BF9-8AB9-A5718A7F8FFD}"/>
              </a:ext>
            </a:extLst>
          </p:cNvPr>
          <p:cNvCxnSpPr/>
          <p:nvPr/>
        </p:nvCxnSpPr>
        <p:spPr>
          <a:xfrm>
            <a:off x="7739546" y="2449513"/>
            <a:ext cx="550863" cy="5762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Grafik 5" descr="DSC02387.JPG">
            <a:extLst>
              <a:ext uri="{FF2B5EF4-FFF2-40B4-BE49-F238E27FC236}">
                <a16:creationId xmlns:a16="http://schemas.microsoft.com/office/drawing/2014/main" xmlns="" id="{C1EDEAB9-DCDD-4D8B-AFAB-9A1BD246CC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184" y="4013200"/>
            <a:ext cx="2359025" cy="176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xmlns="" id="{40E4AA1F-45AE-4A72-A495-7569E03BE082}"/>
              </a:ext>
            </a:extLst>
          </p:cNvPr>
          <p:cNvCxnSpPr>
            <a:stCxn id="19" idx="0"/>
          </p:cNvCxnSpPr>
          <p:nvPr/>
        </p:nvCxnSpPr>
        <p:spPr>
          <a:xfrm flipV="1">
            <a:off x="4367696" y="3744913"/>
            <a:ext cx="1152525" cy="2682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Umgebung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7" name="Grafik 4">
            <a:extLst>
              <a:ext uri="{FF2B5EF4-FFF2-40B4-BE49-F238E27FC236}">
                <a16:creationId xmlns:a16="http://schemas.microsoft.com/office/drawing/2014/main" xmlns="" id="{F6B2F313-848F-4CAC-A81B-966441E7C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64" y="1920240"/>
            <a:ext cx="90011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2">
            <a:extLst>
              <a:ext uri="{FF2B5EF4-FFF2-40B4-BE49-F238E27FC236}">
                <a16:creationId xmlns:a16="http://schemas.microsoft.com/office/drawing/2014/main" xmlns="" id="{5739822A-B087-4FFD-A7CC-6D891FAE52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768" y="715757"/>
            <a:ext cx="2987675" cy="167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5">
            <a:extLst>
              <a:ext uri="{FF2B5EF4-FFF2-40B4-BE49-F238E27FC236}">
                <a16:creationId xmlns:a16="http://schemas.microsoft.com/office/drawing/2014/main" xmlns="" id="{9DAB97E8-1AAB-4B80-9C66-43CE0AC764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52" y="1680528"/>
            <a:ext cx="2987675" cy="167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xmlns="" id="{D76533A6-3C24-418E-AAE1-4383F8DEE8B3}"/>
              </a:ext>
            </a:extLst>
          </p:cNvPr>
          <p:cNvCxnSpPr/>
          <p:nvPr/>
        </p:nvCxnSpPr>
        <p:spPr>
          <a:xfrm>
            <a:off x="6010327" y="3047365"/>
            <a:ext cx="823912" cy="1444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xmlns="" id="{5C215D9B-E6DB-4BFB-B508-C789E974C099}"/>
              </a:ext>
            </a:extLst>
          </p:cNvPr>
          <p:cNvCxnSpPr>
            <a:stCxn id="18" idx="2"/>
          </p:cNvCxnSpPr>
          <p:nvPr/>
        </p:nvCxnSpPr>
        <p:spPr>
          <a:xfrm flipH="1" flipV="1">
            <a:off x="2514653" y="5568315"/>
            <a:ext cx="2200780" cy="10443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xmlns="" id="{9A8A5D43-23BA-4320-A747-F15113161358}"/>
              </a:ext>
            </a:extLst>
          </p:cNvPr>
          <p:cNvCxnSpPr>
            <a:cxnSpLocks/>
          </p:cNvCxnSpPr>
          <p:nvPr/>
        </p:nvCxnSpPr>
        <p:spPr>
          <a:xfrm flipH="1" flipV="1">
            <a:off x="4856205" y="3509319"/>
            <a:ext cx="2284423" cy="14192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xmlns="" id="{D34E1FC6-A79F-463E-B1DE-5285AE8E6405}"/>
              </a:ext>
            </a:extLst>
          </p:cNvPr>
          <p:cNvCxnSpPr>
            <a:stCxn id="9" idx="1"/>
          </p:cNvCxnSpPr>
          <p:nvPr/>
        </p:nvCxnSpPr>
        <p:spPr>
          <a:xfrm flipH="1">
            <a:off x="7124143" y="1555544"/>
            <a:ext cx="936625" cy="7254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Grafik 6">
            <a:extLst>
              <a:ext uri="{FF2B5EF4-FFF2-40B4-BE49-F238E27FC236}">
                <a16:creationId xmlns:a16="http://schemas.microsoft.com/office/drawing/2014/main" xmlns="" id="{19E93779-F234-445A-BFD6-72CF790B13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3" b="40959"/>
          <a:stretch>
            <a:fillRect/>
          </a:stretch>
        </p:blipFill>
        <p:spPr bwMode="auto">
          <a:xfrm>
            <a:off x="3810053" y="5293678"/>
            <a:ext cx="1810760" cy="1319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xmlns="" id="{A724BD8B-DC1D-4BDA-9D7E-F36EAADC4066}"/>
              </a:ext>
            </a:extLst>
          </p:cNvPr>
          <p:cNvSpPr/>
          <p:nvPr/>
        </p:nvSpPr>
        <p:spPr>
          <a:xfrm>
            <a:off x="1312224" y="2120362"/>
            <a:ext cx="1767494" cy="4366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>
                <a:solidFill>
                  <a:schemeClr val="tx1"/>
                </a:solidFill>
              </a:rPr>
              <a:t>Honfleur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xmlns="" id="{AE0C5161-85CD-4353-B231-92658C7DB837}"/>
              </a:ext>
            </a:extLst>
          </p:cNvPr>
          <p:cNvSpPr/>
          <p:nvPr/>
        </p:nvSpPr>
        <p:spPr>
          <a:xfrm>
            <a:off x="1087395" y="6245502"/>
            <a:ext cx="2783537" cy="4570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>
                <a:solidFill>
                  <a:schemeClr val="tx1"/>
                </a:solidFill>
              </a:rPr>
              <a:t>Mont Saint Michel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xmlns="" id="{6E3ADB37-0154-4D42-BEA4-30ACA776DED0}"/>
              </a:ext>
            </a:extLst>
          </p:cNvPr>
          <p:cNvSpPr/>
          <p:nvPr/>
        </p:nvSpPr>
        <p:spPr>
          <a:xfrm>
            <a:off x="9297922" y="2281032"/>
            <a:ext cx="1767494" cy="4366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err="1">
                <a:solidFill>
                  <a:schemeClr val="tx1"/>
                </a:solidFill>
              </a:rPr>
              <a:t>Étretat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6148" name="Picture 4" descr="Omaha Beach - 6 Qualitätsbilder in hoher Auflösung">
            <a:extLst>
              <a:ext uri="{FF2B5EF4-FFF2-40B4-BE49-F238E27FC236}">
                <a16:creationId xmlns:a16="http://schemas.microsoft.com/office/drawing/2014/main" xmlns="" id="{BE857AC9-25CC-467E-B8CB-0206F6207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287" y="3868597"/>
            <a:ext cx="2462961" cy="18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xmlns="" id="{2E9B4529-D602-499C-96BB-92D342CEBAE2}"/>
              </a:ext>
            </a:extLst>
          </p:cNvPr>
          <p:cNvSpPr/>
          <p:nvPr/>
        </p:nvSpPr>
        <p:spPr>
          <a:xfrm>
            <a:off x="6849850" y="5680363"/>
            <a:ext cx="2783537" cy="4570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>
                <a:solidFill>
                  <a:schemeClr val="tx1"/>
                </a:solidFill>
              </a:rPr>
              <a:t>Omaha Beach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05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Kontaktdaten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4844" y="4042143"/>
            <a:ext cx="3400551" cy="16123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sz="2400" dirty="0"/>
              <a:t>      Alexandra Koch</a:t>
            </a:r>
          </a:p>
          <a:p>
            <a:pPr marL="0" indent="0">
              <a:buNone/>
            </a:pPr>
            <a:r>
              <a:rPr lang="de-DE" sz="2400" dirty="0"/>
              <a:t>akoch@hs-bremen.de</a:t>
            </a:r>
          </a:p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87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Impressionen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xmlns="" id="{1CFE5DBC-5662-466E-AB2A-8D3F09E22EB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8" b="2956"/>
          <a:stretch/>
        </p:blipFill>
        <p:spPr>
          <a:xfrm>
            <a:off x="4920768" y="2176271"/>
            <a:ext cx="2743200" cy="4392752"/>
          </a:xfrm>
          <a:prstGeom prst="rect">
            <a:avLst/>
          </a:prstGeom>
        </p:spPr>
      </p:pic>
      <p:pic>
        <p:nvPicPr>
          <p:cNvPr id="9" name="Grafik 8" descr="Ein Bild, das sitzend, Gebäude, Tisch, Ziegelstein enthält.&#10;&#10;Automatisch generierte Beschreibung">
            <a:extLst>
              <a:ext uri="{FF2B5EF4-FFF2-40B4-BE49-F238E27FC236}">
                <a16:creationId xmlns:a16="http://schemas.microsoft.com/office/drawing/2014/main" xmlns="" id="{CA5B3D20-5F68-4AEB-B65E-2E8774D0B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5205" y="2725366"/>
            <a:ext cx="4392751" cy="3294563"/>
          </a:xfrm>
          <a:prstGeom prst="rect">
            <a:avLst/>
          </a:prstGeom>
        </p:spPr>
      </p:pic>
      <p:pic>
        <p:nvPicPr>
          <p:cNvPr id="13" name="Grafik 12" descr="Ein Bild, das Luft, fliegend enthält.&#10;&#10;Automatisch generierte Beschreibung">
            <a:extLst>
              <a:ext uri="{FF2B5EF4-FFF2-40B4-BE49-F238E27FC236}">
                <a16:creationId xmlns:a16="http://schemas.microsoft.com/office/drawing/2014/main" xmlns="" id="{EF801CDA-39A0-4EA8-A26F-D1E3249269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6781" y="2725368"/>
            <a:ext cx="4392748" cy="32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Impressionen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7" name="Grafik 6" descr="Ein Bild, das draußen, Sonnenuntergang, Wasser, Sonne enthält.&#10;&#10;Automatisch generierte Beschreibung">
            <a:extLst>
              <a:ext uri="{FF2B5EF4-FFF2-40B4-BE49-F238E27FC236}">
                <a16:creationId xmlns:a16="http://schemas.microsoft.com/office/drawing/2014/main" xmlns="" id="{A416146B-1CBF-4039-8985-2ABF20F6FB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" y="2510868"/>
            <a:ext cx="4902926" cy="3677195"/>
          </a:xfrm>
          <a:prstGeom prst="rect">
            <a:avLst/>
          </a:prstGeom>
        </p:spPr>
      </p:pic>
      <p:pic>
        <p:nvPicPr>
          <p:cNvPr id="9" name="Grafik 8" descr="Ein Bild, das draußen, Wasser, Brücke, Fluss enthält.&#10;&#10;Automatisch generierte Beschreibung">
            <a:extLst>
              <a:ext uri="{FF2B5EF4-FFF2-40B4-BE49-F238E27FC236}">
                <a16:creationId xmlns:a16="http://schemas.microsoft.com/office/drawing/2014/main" xmlns="" id="{865C45B1-1EC4-40B7-9141-1791CB0C5E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9" b="7369"/>
          <a:stretch/>
        </p:blipFill>
        <p:spPr>
          <a:xfrm>
            <a:off x="6288063" y="2510868"/>
            <a:ext cx="5503817" cy="36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Die ersten Tage in Frankreich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75AD6C5E-1C67-4737-AF20-78A70058523A}"/>
              </a:ext>
            </a:extLst>
          </p:cNvPr>
          <p:cNvSpPr txBox="1"/>
          <p:nvPr/>
        </p:nvSpPr>
        <p:spPr>
          <a:xfrm>
            <a:off x="1653363" y="1210797"/>
            <a:ext cx="31509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/>
              <a:t>Anreise</a:t>
            </a:r>
            <a:endParaRPr lang="en-US" sz="2500" dirty="0"/>
          </a:p>
        </p:txBody>
      </p:sp>
      <p:pic>
        <p:nvPicPr>
          <p:cNvPr id="6" name="Grafik 5" descr="Auto">
            <a:extLst>
              <a:ext uri="{FF2B5EF4-FFF2-40B4-BE49-F238E27FC236}">
                <a16:creationId xmlns:a16="http://schemas.microsoft.com/office/drawing/2014/main" xmlns="" id="{40110254-782D-4CFA-A0AB-3CB54802C0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36168" y="2936543"/>
            <a:ext cx="914400" cy="914400"/>
          </a:xfrm>
          <a:prstGeom prst="rect">
            <a:avLst/>
          </a:prstGeom>
        </p:spPr>
      </p:pic>
      <p:pic>
        <p:nvPicPr>
          <p:cNvPr id="14" name="Grafik 13" descr="Bus">
            <a:extLst>
              <a:ext uri="{FF2B5EF4-FFF2-40B4-BE49-F238E27FC236}">
                <a16:creationId xmlns:a16="http://schemas.microsoft.com/office/drawing/2014/main" xmlns="" id="{E5A4CD6E-E9CF-4A38-9923-864A78C04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25901" y="1962746"/>
            <a:ext cx="914400" cy="914400"/>
          </a:xfrm>
          <a:prstGeom prst="rect">
            <a:avLst/>
          </a:prstGeom>
        </p:spPr>
      </p:pic>
      <p:pic>
        <p:nvPicPr>
          <p:cNvPr id="16" name="Grafik 15" descr="Flugzeug">
            <a:extLst>
              <a:ext uri="{FF2B5EF4-FFF2-40B4-BE49-F238E27FC236}">
                <a16:creationId xmlns:a16="http://schemas.microsoft.com/office/drawing/2014/main" xmlns="" id="{3A40DC73-1D06-4659-9856-F7AE4356A6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06900" y="5336472"/>
            <a:ext cx="914400" cy="914400"/>
          </a:xfrm>
          <a:prstGeom prst="rect">
            <a:avLst/>
          </a:prstGeom>
        </p:spPr>
      </p:pic>
      <p:pic>
        <p:nvPicPr>
          <p:cNvPr id="18" name="Grafik 17" descr="Straßenbahnwagen">
            <a:extLst>
              <a:ext uri="{FF2B5EF4-FFF2-40B4-BE49-F238E27FC236}">
                <a16:creationId xmlns:a16="http://schemas.microsoft.com/office/drawing/2014/main" xmlns="" id="{9103ED15-0157-4D87-99A8-8E94D6046C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306900" y="4091569"/>
            <a:ext cx="914400" cy="914400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8C277BF5-48A0-4624-BEDD-DA661343BF9D}"/>
              </a:ext>
            </a:extLst>
          </p:cNvPr>
          <p:cNvSpPr txBox="1"/>
          <p:nvPr/>
        </p:nvSpPr>
        <p:spPr>
          <a:xfrm>
            <a:off x="2829697" y="2035865"/>
            <a:ext cx="612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Flixbus</a:t>
            </a:r>
            <a:r>
              <a:rPr lang="de-DE" dirty="0"/>
              <a:t> ab Bremen Umsteigen in Paris zwischen 16 - 20 h</a:t>
            </a:r>
          </a:p>
          <a:p>
            <a:r>
              <a:rPr lang="de-DE" dirty="0">
                <a:solidFill>
                  <a:srgbClr val="C00000"/>
                </a:solidFill>
              </a:rPr>
              <a:t>40 - 60 € inkl. 2 Gepäckstücke</a:t>
            </a:r>
            <a:endParaRPr lang="en-GB" dirty="0">
              <a:solidFill>
                <a:srgbClr val="C00000"/>
              </a:solidFill>
            </a:endParaRPr>
          </a:p>
          <a:p>
            <a:r>
              <a:rPr lang="de-DE" dirty="0"/>
              <a:t> </a:t>
            </a:r>
          </a:p>
          <a:p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F1CFD579-21C0-4ECB-B057-09CCA4178F3E}"/>
              </a:ext>
            </a:extLst>
          </p:cNvPr>
          <p:cNvSpPr txBox="1"/>
          <p:nvPr/>
        </p:nvSpPr>
        <p:spPr>
          <a:xfrm>
            <a:off x="2829697" y="3027553"/>
            <a:ext cx="4275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Auto ab Bremen ca. 10h </a:t>
            </a:r>
          </a:p>
          <a:p>
            <a:r>
              <a:rPr lang="de-DE" dirty="0">
                <a:solidFill>
                  <a:srgbClr val="C00000"/>
                </a:solidFill>
              </a:rPr>
              <a:t>Sprit ca. 70 € + Maut ca. 20 €</a:t>
            </a:r>
            <a:endParaRPr lang="en-GB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8E2CD7AA-2EBF-40C3-95B5-4258F32A725C}"/>
              </a:ext>
            </a:extLst>
          </p:cNvPr>
          <p:cNvSpPr txBox="1"/>
          <p:nvPr/>
        </p:nvSpPr>
        <p:spPr>
          <a:xfrm>
            <a:off x="2727115" y="4227882"/>
            <a:ext cx="6227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Zug ca. 13 h</a:t>
            </a:r>
          </a:p>
          <a:p>
            <a:r>
              <a:rPr lang="de-DE" dirty="0">
                <a:solidFill>
                  <a:srgbClr val="C00000"/>
                </a:solidFill>
              </a:rPr>
              <a:t>Tickets insgesamt ca. 130 € - P-LH ca. 30 €</a:t>
            </a:r>
            <a:endParaRPr lang="en-GB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22" name="Textfeld 27">
            <a:extLst>
              <a:ext uri="{FF2B5EF4-FFF2-40B4-BE49-F238E27FC236}">
                <a16:creationId xmlns:a16="http://schemas.microsoft.com/office/drawing/2014/main" xmlns="" id="{2D0FA17D-6B33-4495-BF8E-04A4C557973F}"/>
              </a:ext>
            </a:extLst>
          </p:cNvPr>
          <p:cNvSpPr txBox="1"/>
          <p:nvPr/>
        </p:nvSpPr>
        <p:spPr>
          <a:xfrm>
            <a:off x="2727115" y="5428211"/>
            <a:ext cx="526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Flüge ab Bremen oder Hamburg + </a:t>
            </a:r>
            <a:r>
              <a:rPr lang="de-DE" dirty="0" err="1"/>
              <a:t>Flixbus</a:t>
            </a:r>
            <a:r>
              <a:rPr lang="de-DE" dirty="0"/>
              <a:t> P-LH ca. 8 h</a:t>
            </a:r>
          </a:p>
          <a:p>
            <a:r>
              <a:rPr lang="de-DE" dirty="0">
                <a:solidFill>
                  <a:srgbClr val="C00000"/>
                </a:solidFill>
              </a:rPr>
              <a:t>Flugtickets 70-120 € + Bus ca. 10 € 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35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Die ersten Tage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D6878137-1A87-4800-8FFF-8DB187514F56}"/>
              </a:ext>
            </a:extLst>
          </p:cNvPr>
          <p:cNvCxnSpPr>
            <a:cxnSpLocks/>
          </p:cNvCxnSpPr>
          <p:nvPr/>
        </p:nvCxnSpPr>
        <p:spPr>
          <a:xfrm>
            <a:off x="1653362" y="3865471"/>
            <a:ext cx="9541859" cy="289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xmlns="" id="{ABF3E677-8990-4E3F-B9F5-C4660F728E23}"/>
              </a:ext>
            </a:extLst>
          </p:cNvPr>
          <p:cNvCxnSpPr>
            <a:cxnSpLocks/>
          </p:cNvCxnSpPr>
          <p:nvPr/>
        </p:nvCxnSpPr>
        <p:spPr>
          <a:xfrm>
            <a:off x="2236572" y="3647251"/>
            <a:ext cx="0" cy="4942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xmlns="" id="{EA81228B-73E6-461F-BE1A-9DA92E3CF167}"/>
              </a:ext>
            </a:extLst>
          </p:cNvPr>
          <p:cNvCxnSpPr>
            <a:cxnSpLocks/>
          </p:cNvCxnSpPr>
          <p:nvPr/>
        </p:nvCxnSpPr>
        <p:spPr>
          <a:xfrm>
            <a:off x="4971534" y="3647251"/>
            <a:ext cx="0" cy="4942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xmlns="" id="{1BA65C2B-424D-4DEF-9B52-896A3277EF2C}"/>
              </a:ext>
            </a:extLst>
          </p:cNvPr>
          <p:cNvCxnSpPr>
            <a:cxnSpLocks/>
          </p:cNvCxnSpPr>
          <p:nvPr/>
        </p:nvCxnSpPr>
        <p:spPr>
          <a:xfrm>
            <a:off x="7113372" y="3647251"/>
            <a:ext cx="0" cy="4942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xmlns="" id="{756EE628-48A1-44A6-8185-31D26F0CD45A}"/>
              </a:ext>
            </a:extLst>
          </p:cNvPr>
          <p:cNvCxnSpPr>
            <a:cxnSpLocks/>
          </p:cNvCxnSpPr>
          <p:nvPr/>
        </p:nvCxnSpPr>
        <p:spPr>
          <a:xfrm>
            <a:off x="9601199" y="3647251"/>
            <a:ext cx="0" cy="49427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69BE23C1-321F-42D3-B64A-0EFEF3E5A124}"/>
              </a:ext>
            </a:extLst>
          </p:cNvPr>
          <p:cNvSpPr txBox="1"/>
          <p:nvPr/>
        </p:nvSpPr>
        <p:spPr>
          <a:xfrm>
            <a:off x="9094572" y="4308460"/>
            <a:ext cx="228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Vorlesungsbeginn Anfang Oktober</a:t>
            </a:r>
            <a:endParaRPr lang="en-US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F580B398-5807-4A12-8442-142341B6F572}"/>
              </a:ext>
            </a:extLst>
          </p:cNvPr>
          <p:cNvSpPr txBox="1"/>
          <p:nvPr/>
        </p:nvSpPr>
        <p:spPr>
          <a:xfrm>
            <a:off x="6539024" y="4381913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SAS </a:t>
            </a:r>
            <a:r>
              <a:rPr lang="de-DE" dirty="0" err="1"/>
              <a:t>classes</a:t>
            </a:r>
            <a:endParaRPr lang="en-US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AF3109AF-21E7-487F-86B2-013E53840FB4}"/>
              </a:ext>
            </a:extLst>
          </p:cNvPr>
          <p:cNvSpPr txBox="1"/>
          <p:nvPr/>
        </p:nvSpPr>
        <p:spPr>
          <a:xfrm>
            <a:off x="4230968" y="4367576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Welcome Day</a:t>
            </a:r>
            <a:endParaRPr lang="en-US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13356FC7-A665-44FF-AF55-130765F04088}"/>
              </a:ext>
            </a:extLst>
          </p:cNvPr>
          <p:cNvSpPr txBox="1"/>
          <p:nvPr/>
        </p:nvSpPr>
        <p:spPr>
          <a:xfrm>
            <a:off x="1584964" y="4302987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Integration Week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Wohnen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 descr="Start">
            <a:extLst>
              <a:ext uri="{FF2B5EF4-FFF2-40B4-BE49-F238E27FC236}">
                <a16:creationId xmlns:a16="http://schemas.microsoft.com/office/drawing/2014/main" xmlns="" id="{15806A67-91E4-4C64-AACF-A354558EE8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35451" y="260122"/>
            <a:ext cx="914400" cy="914400"/>
          </a:xfrm>
          <a:prstGeom prst="rect">
            <a:avLst/>
          </a:prstGeom>
        </p:spPr>
      </p:pic>
      <p:pic>
        <p:nvPicPr>
          <p:cNvPr id="4098" name="Picture 2" descr="DOCK CITY Residence : Student Accomodation in LE HAVRE | Sergic Résidences">
            <a:extLst>
              <a:ext uri="{FF2B5EF4-FFF2-40B4-BE49-F238E27FC236}">
                <a16:creationId xmlns:a16="http://schemas.microsoft.com/office/drawing/2014/main" xmlns="" id="{49C798FF-F1C1-4844-B612-171C4D2A2F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619" y="1725995"/>
            <a:ext cx="3497440" cy="26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OCK CITY Residence : Student Accomodation in LE HAVRE | Sergic Résidences">
            <a:extLst>
              <a:ext uri="{FF2B5EF4-FFF2-40B4-BE49-F238E27FC236}">
                <a16:creationId xmlns:a16="http://schemas.microsoft.com/office/drawing/2014/main" xmlns="" id="{AC9619CC-9E04-41A1-918E-28F316531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49" y="4545989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wenty Campus Le Havre - Résidence étudiante à Le Havre 76600 (Rue  Marceau): Adresse, horaires, téléphone - 118000.fr">
            <a:extLst>
              <a:ext uri="{FF2B5EF4-FFF2-40B4-BE49-F238E27FC236}">
                <a16:creationId xmlns:a16="http://schemas.microsoft.com/office/drawing/2014/main" xmlns="" id="{359EF959-654E-44E2-8F7F-F35D3E121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273" y="1725996"/>
            <a:ext cx="6853760" cy="267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ne résidence étudiante nouvelle génération">
            <a:extLst>
              <a:ext uri="{FF2B5EF4-FFF2-40B4-BE49-F238E27FC236}">
                <a16:creationId xmlns:a16="http://schemas.microsoft.com/office/drawing/2014/main" xmlns="" id="{AB103D7B-A337-46C7-9184-57F7EE41E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14"/>
          <a:stretch/>
        </p:blipFill>
        <p:spPr bwMode="auto">
          <a:xfrm>
            <a:off x="7239425" y="3943789"/>
            <a:ext cx="4573634" cy="277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xmlns="" id="{8CD19DE4-55B5-4684-BDFA-02FCE1B8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1" y="4534889"/>
            <a:ext cx="2794388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EE744688-50DC-46CC-A3F6-B5BC75B4CEA2}"/>
              </a:ext>
            </a:extLst>
          </p:cNvPr>
          <p:cNvSpPr/>
          <p:nvPr/>
        </p:nvSpPr>
        <p:spPr>
          <a:xfrm>
            <a:off x="7117014" y="3695372"/>
            <a:ext cx="2397210" cy="1115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>
                <a:solidFill>
                  <a:schemeClr val="tx1"/>
                </a:solidFill>
              </a:rPr>
              <a:t>Dock City 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Wohnen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fik 6" descr="Start">
            <a:extLst>
              <a:ext uri="{FF2B5EF4-FFF2-40B4-BE49-F238E27FC236}">
                <a16:creationId xmlns:a16="http://schemas.microsoft.com/office/drawing/2014/main" xmlns="" id="{53AFA855-6C1F-4BB7-9A24-5BC9AC5D1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47808" y="362028"/>
            <a:ext cx="914400" cy="914400"/>
          </a:xfrm>
          <a:prstGeom prst="rect">
            <a:avLst/>
          </a:prstGeom>
        </p:spPr>
      </p:pic>
      <p:pic>
        <p:nvPicPr>
          <p:cNvPr id="5126" name="Picture 6" descr="Résidence universitaire A' Docks | Site officiel de la Ville du Havre – Le  Havre">
            <a:extLst>
              <a:ext uri="{FF2B5EF4-FFF2-40B4-BE49-F238E27FC236}">
                <a16:creationId xmlns:a16="http://schemas.microsoft.com/office/drawing/2014/main" xmlns="" id="{879E7094-E05C-40F9-8FC6-6E29D25C0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6"/>
          <a:stretch/>
        </p:blipFill>
        <p:spPr bwMode="auto">
          <a:xfrm>
            <a:off x="1202724" y="4306329"/>
            <a:ext cx="4893276" cy="2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ROUS - Antenne du Havre (Centre Régional des Oeuvres Universitaires et  Scolaires) | Site officiel de la Ville du Havre – Le Havre">
            <a:extLst>
              <a:ext uri="{FF2B5EF4-FFF2-40B4-BE49-F238E27FC236}">
                <a16:creationId xmlns:a16="http://schemas.microsoft.com/office/drawing/2014/main" xmlns="" id="{7FA2A8B8-4113-43CB-B47A-B025E31D0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21070"/>
          <a:stretch/>
        </p:blipFill>
        <p:spPr bwMode="auto">
          <a:xfrm>
            <a:off x="6586026" y="1741946"/>
            <a:ext cx="5455310" cy="254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ivre dans un conteneur au Havre - Résidence université en conteneurs -  18h39.fr">
            <a:extLst>
              <a:ext uri="{FF2B5EF4-FFF2-40B4-BE49-F238E27FC236}">
                <a16:creationId xmlns:a16="http://schemas.microsoft.com/office/drawing/2014/main" xmlns="" id="{6EF82E3C-C03B-4862-BE83-D10676C9B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/>
          <a:stretch/>
        </p:blipFill>
        <p:spPr bwMode="auto">
          <a:xfrm>
            <a:off x="1202724" y="1741946"/>
            <a:ext cx="5152232" cy="24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Comment demander un logement CROUS ? - Etudes en France">
            <a:extLst>
              <a:ext uri="{FF2B5EF4-FFF2-40B4-BE49-F238E27FC236}">
                <a16:creationId xmlns:a16="http://schemas.microsoft.com/office/drawing/2014/main" xmlns="" id="{DBC32D7F-2662-449C-B75D-3B327F85A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23678" b="19566"/>
          <a:stretch/>
        </p:blipFill>
        <p:spPr bwMode="auto">
          <a:xfrm>
            <a:off x="6246663" y="4402534"/>
            <a:ext cx="5794673" cy="24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xmlns="" id="{89A4CE2F-2249-4DE2-9EFE-FE8ABD8D05E9}"/>
              </a:ext>
            </a:extLst>
          </p:cNvPr>
          <p:cNvSpPr/>
          <p:nvPr/>
        </p:nvSpPr>
        <p:spPr>
          <a:xfrm>
            <a:off x="5387421" y="3656414"/>
            <a:ext cx="2397210" cy="11155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dirty="0" err="1">
                <a:solidFill>
                  <a:schemeClr val="tx1"/>
                </a:solidFill>
              </a:rPr>
              <a:t>Crous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0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333E01-518C-4E03-A9D5-3F7DB090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de-DE" dirty="0"/>
              <a:t>Wohnen</a:t>
            </a:r>
            <a:endParaRPr lang="en-US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C2BBFE-308A-46BA-A90D-31ABEC20B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1973" y="5766200"/>
            <a:ext cx="6303875" cy="154397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en-US" sz="2400" dirty="0"/>
          </a:p>
        </p:txBody>
      </p:sp>
      <p:pic>
        <p:nvPicPr>
          <p:cNvPr id="9" name="Grafik 8" descr="Start">
            <a:extLst>
              <a:ext uri="{FF2B5EF4-FFF2-40B4-BE49-F238E27FC236}">
                <a16:creationId xmlns:a16="http://schemas.microsoft.com/office/drawing/2014/main" xmlns="" id="{B418F7B8-07C3-4217-B811-4AD1C7462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77036" y="391777"/>
            <a:ext cx="914400" cy="914400"/>
          </a:xfrm>
          <a:prstGeom prst="rect">
            <a:avLst/>
          </a:prstGeom>
        </p:spPr>
      </p:pic>
      <p:pic>
        <p:nvPicPr>
          <p:cNvPr id="3074" name="Picture 2" descr="Digital accommodation solution made available to our students | ESC  Clermont Business School">
            <a:extLst>
              <a:ext uri="{FF2B5EF4-FFF2-40B4-BE49-F238E27FC236}">
                <a16:creationId xmlns:a16="http://schemas.microsoft.com/office/drawing/2014/main" xmlns="" id="{5258F0D9-7730-4883-BEA8-94E0C6F2A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230" y="2143816"/>
            <a:ext cx="3397336" cy="192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xmlns="" id="{2A088AE3-E581-4EA3-946C-8DCF26AAB069}"/>
              </a:ext>
            </a:extLst>
          </p:cNvPr>
          <p:cNvSpPr txBox="1"/>
          <p:nvPr/>
        </p:nvSpPr>
        <p:spPr>
          <a:xfrm>
            <a:off x="1764100" y="2471351"/>
            <a:ext cx="56375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/>
              <a:t>Studapart</a:t>
            </a:r>
            <a:endParaRPr lang="de-DE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EM Wohnungsvermittlung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2400" b="1" dirty="0"/>
              <a:t>Staatliches Wohngeld (CAF)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ca. 33-50 % der Mieten - Bafög angerechnet</a:t>
            </a:r>
            <a:endParaRPr lang="en-US" sz="2400" dirty="0"/>
          </a:p>
        </p:txBody>
      </p:sp>
      <p:pic>
        <p:nvPicPr>
          <p:cNvPr id="3076" name="Picture 4" descr="Antrag auf einen Wohnkostenzuschuss | Erasmus Stipendien">
            <a:extLst>
              <a:ext uri="{FF2B5EF4-FFF2-40B4-BE49-F238E27FC236}">
                <a16:creationId xmlns:a16="http://schemas.microsoft.com/office/drawing/2014/main" xmlns="" id="{E4B953BB-8D2B-4DB2-8B3A-3E05210CE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05" y="436533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8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4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00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1212</Words>
  <Application>Microsoft Office PowerPoint</Application>
  <PresentationFormat>Benutzerdefiniert</PresentationFormat>
  <Paragraphs>278</Paragraphs>
  <Slides>22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Office</vt:lpstr>
      <vt:lpstr>École de Management de Normandie</vt:lpstr>
      <vt:lpstr>Die Stadt Le Havre</vt:lpstr>
      <vt:lpstr>Impressionen</vt:lpstr>
      <vt:lpstr>Impressionen</vt:lpstr>
      <vt:lpstr>Die ersten Tage in Frankreich</vt:lpstr>
      <vt:lpstr>Die ersten Tage</vt:lpstr>
      <vt:lpstr>Wohnen</vt:lpstr>
      <vt:lpstr>Wohnen</vt:lpstr>
      <vt:lpstr>Wohnen</vt:lpstr>
      <vt:lpstr>Leben in Frankreich</vt:lpstr>
      <vt:lpstr>EM Normandie</vt:lpstr>
      <vt:lpstr>EM Normandie </vt:lpstr>
      <vt:lpstr>EM Normandie</vt:lpstr>
      <vt:lpstr>BMI 3</vt:lpstr>
      <vt:lpstr>BMI 3</vt:lpstr>
      <vt:lpstr>Studieninhalt </vt:lpstr>
      <vt:lpstr>Stundenplan</vt:lpstr>
      <vt:lpstr>Stundenplan</vt:lpstr>
      <vt:lpstr>Sonstiges &amp; Tipps</vt:lpstr>
      <vt:lpstr>Umgebung</vt:lpstr>
      <vt:lpstr>Umgebung</vt:lpstr>
      <vt:lpstr>Kontaktdaten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École de Management de Normandie</dc:title>
  <dc:creator>Alexandra Koch</dc:creator>
  <cp:lastModifiedBy>Alex</cp:lastModifiedBy>
  <cp:revision>12</cp:revision>
  <dcterms:created xsi:type="dcterms:W3CDTF">2020-12-03T08:36:40Z</dcterms:created>
  <dcterms:modified xsi:type="dcterms:W3CDTF">2020-12-14T20:10:42Z</dcterms:modified>
</cp:coreProperties>
</file>