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8"/>
  </p:notesMasterIdLst>
  <p:sldIdLst>
    <p:sldId id="256" r:id="rId2"/>
    <p:sldId id="258" r:id="rId3"/>
    <p:sldId id="261" r:id="rId4"/>
    <p:sldId id="263" r:id="rId5"/>
    <p:sldId id="257" r:id="rId6"/>
    <p:sldId id="285" r:id="rId7"/>
    <p:sldId id="290" r:id="rId8"/>
    <p:sldId id="259" r:id="rId9"/>
    <p:sldId id="283" r:id="rId10"/>
    <p:sldId id="278" r:id="rId11"/>
    <p:sldId id="279" r:id="rId12"/>
    <p:sldId id="280" r:id="rId13"/>
    <p:sldId id="304" r:id="rId14"/>
    <p:sldId id="294" r:id="rId15"/>
    <p:sldId id="296" r:id="rId16"/>
    <p:sldId id="308" r:id="rId17"/>
    <p:sldId id="305" r:id="rId18"/>
    <p:sldId id="273" r:id="rId19"/>
    <p:sldId id="274" r:id="rId20"/>
    <p:sldId id="275" r:id="rId21"/>
    <p:sldId id="276" r:id="rId22"/>
    <p:sldId id="306" r:id="rId23"/>
    <p:sldId id="302" r:id="rId24"/>
    <p:sldId id="292" r:id="rId25"/>
    <p:sldId id="307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3784" autoAdjust="0"/>
  </p:normalViewPr>
  <p:slideViewPr>
    <p:cSldViewPr>
      <p:cViewPr varScale="1">
        <p:scale>
          <a:sx n="81" d="100"/>
          <a:sy n="81" d="100"/>
        </p:scale>
        <p:origin x="1526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C4946-8A20-4E70-9900-3469CF3C1659}" type="datetimeFigureOut">
              <a:rPr lang="de-DE" smtClean="0"/>
              <a:t>13.12.2020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BA207-719B-4B5A-BF05-393079332C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1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Pontypridd = Stadt </a:t>
            </a:r>
          </a:p>
          <a:p>
            <a:r>
              <a:rPr lang="en-GB" dirty="0"/>
              <a:t>Treforest = </a:t>
            </a:r>
            <a:r>
              <a:rPr lang="en-GB" dirty="0" err="1"/>
              <a:t>Stadtteil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BA207-719B-4B5A-BF05-393079332C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05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5463" y="6336354"/>
            <a:ext cx="6620968" cy="45182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University of south wales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207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1691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7288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05572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5021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98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6006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0118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1913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2" descr="C:\Users\Hoermster\Desktop\USW-logo1.gif">
            <a:extLst>
              <a:ext uri="{FF2B5EF4-FFF2-40B4-BE49-F238E27FC236}">
                <a16:creationId xmlns:a16="http://schemas.microsoft.com/office/drawing/2014/main" id="{39BEED1D-0DA1-4D59-8002-EB9D04181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DA5FAC7-166B-4ED1-BFCE-D33DD7E5F84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45463" y="6336354"/>
            <a:ext cx="6620968" cy="45182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University of south wales </a:t>
            </a:r>
          </a:p>
        </p:txBody>
      </p:sp>
    </p:spTree>
    <p:extLst>
      <p:ext uri="{BB962C8B-B14F-4D97-AF65-F5344CB8AC3E}">
        <p14:creationId xmlns:p14="http://schemas.microsoft.com/office/powerpoint/2010/main" val="1045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4258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1805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536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6347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694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7184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5862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6805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E4894D-3024-4BE3-970B-3CA115BB00AF}" type="datetime1">
              <a:rPr lang="de-DE" smtClean="0"/>
              <a:t>13.12.2020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02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05920"/>
            <a:ext cx="9144000" cy="1152128"/>
          </a:xfrm>
        </p:spPr>
        <p:txBody>
          <a:bodyPr/>
          <a:lstStyle/>
          <a:p>
            <a:pPr algn="ctr"/>
            <a:r>
              <a:rPr lang="en-GB" sz="4000" dirty="0">
                <a:cs typeface="Calibri" panose="020F0502020204030204" pitchFamily="34" charset="0"/>
              </a:rPr>
              <a:t>University of South Wales</a:t>
            </a:r>
          </a:p>
        </p:txBody>
      </p:sp>
      <p:pic>
        <p:nvPicPr>
          <p:cNvPr id="1026" name="Picture 2" descr="C:\Users\Hoermster\Desktop\USW-lo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dergebnis für university of south wales">
            <a:extLst>
              <a:ext uri="{FF2B5EF4-FFF2-40B4-BE49-F238E27FC236}">
                <a16:creationId xmlns:a16="http://schemas.microsoft.com/office/drawing/2014/main" id="{748B61FD-5C75-4D11-B703-2D4F903C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020"/>
            <a:ext cx="9144000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de-DE" dirty="0"/>
              <a:t>Studiengebühren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2" descr="C:\Users\Hoermster\Desktop\USW-logo1.gif">
            <a:extLst>
              <a:ext uri="{FF2B5EF4-FFF2-40B4-BE49-F238E27FC236}">
                <a16:creationId xmlns:a16="http://schemas.microsoft.com/office/drawing/2014/main" id="{1A4E9097-837B-4DE4-A5AD-D9B9B5C3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DD27EF75-1987-4078-A69A-6087F9B496CA}"/>
              </a:ext>
            </a:extLst>
          </p:cNvPr>
          <p:cNvSpPr txBox="1">
            <a:spLocks/>
          </p:cNvSpPr>
          <p:nvPr/>
        </p:nvSpPr>
        <p:spPr>
          <a:xfrm>
            <a:off x="585788" y="1552020"/>
            <a:ext cx="8378700" cy="5189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9547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Studiengebühren </a:t>
            </a:r>
            <a:r>
              <a:rPr lang="en-GB" sz="2400" dirty="0"/>
              <a:t>£ 9,000 </a:t>
            </a:r>
          </a:p>
          <a:p>
            <a:pPr marL="39547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/>
              <a:t>Möglichkeit</a:t>
            </a:r>
            <a:r>
              <a:rPr lang="en-GB" sz="2400" dirty="0"/>
              <a:t> </a:t>
            </a:r>
            <a:r>
              <a:rPr lang="en-GB" sz="2400" b="1" dirty="0" err="1"/>
              <a:t>Auslands-BAfög</a:t>
            </a:r>
            <a:r>
              <a:rPr lang="en-GB" sz="2400" dirty="0"/>
              <a:t>: </a:t>
            </a:r>
          </a:p>
          <a:p>
            <a:pPr marL="795534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err="1">
                <a:sym typeface="Wingdings" panose="05000000000000000000" pitchFamily="2" charset="2"/>
              </a:rPr>
              <a:t>Auslands-Bafög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b="1" dirty="0" err="1">
                <a:sym typeface="Wingdings" panose="05000000000000000000" pitchFamily="2" charset="2"/>
              </a:rPr>
              <a:t>höher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als</a:t>
            </a:r>
            <a:r>
              <a:rPr lang="en-GB" sz="2200" dirty="0">
                <a:sym typeface="Wingdings" panose="05000000000000000000" pitchFamily="2" charset="2"/>
              </a:rPr>
              <a:t> die </a:t>
            </a:r>
            <a:r>
              <a:rPr lang="en-GB" sz="2200" dirty="0" err="1">
                <a:sym typeface="Wingdings" panose="05000000000000000000" pitchFamily="2" charset="2"/>
              </a:rPr>
              <a:t>im</a:t>
            </a:r>
            <a:r>
              <a:rPr lang="en-GB" sz="2200" dirty="0">
                <a:sym typeface="Wingdings" panose="05000000000000000000" pitchFamily="2" charset="2"/>
              </a:rPr>
              <a:t> Inland</a:t>
            </a:r>
          </a:p>
          <a:p>
            <a:pPr marL="795534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err="1">
                <a:sym typeface="Wingdings" panose="05000000000000000000" pitchFamily="2" charset="2"/>
              </a:rPr>
              <a:t>Über</a:t>
            </a:r>
            <a:r>
              <a:rPr lang="en-GB" sz="2200" dirty="0">
                <a:sym typeface="Wingdings" panose="05000000000000000000" pitchFamily="2" charset="2"/>
              </a:rPr>
              <a:t> 1.000 EUR/ </a:t>
            </a:r>
            <a:r>
              <a:rPr lang="en-GB" sz="2200" dirty="0" err="1">
                <a:sym typeface="Wingdings" panose="05000000000000000000" pitchFamily="2" charset="2"/>
              </a:rPr>
              <a:t>Monate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möglich</a:t>
            </a:r>
            <a:endParaRPr lang="en-GB" sz="2200" dirty="0">
              <a:sym typeface="Wingdings" panose="05000000000000000000" pitchFamily="2" charset="2"/>
            </a:endParaRPr>
          </a:p>
          <a:p>
            <a:pPr marL="795534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200" b="1" dirty="0">
                <a:sym typeface="Wingdings" panose="05000000000000000000" pitchFamily="2" charset="2"/>
              </a:rPr>
              <a:t>dazu</a:t>
            </a:r>
            <a:r>
              <a:rPr lang="de-DE" sz="2200" dirty="0">
                <a:sym typeface="Wingdings" panose="05000000000000000000" pitchFamily="2" charset="2"/>
              </a:rPr>
              <a:t> noch bis </a:t>
            </a:r>
            <a:r>
              <a:rPr lang="de-DE" sz="2200" b="1" dirty="0">
                <a:sym typeface="Wingdings" panose="05000000000000000000" pitchFamily="2" charset="2"/>
              </a:rPr>
              <a:t>4.600 € </a:t>
            </a:r>
            <a:r>
              <a:rPr lang="de-DE" sz="2200" dirty="0">
                <a:sym typeface="Wingdings" panose="05000000000000000000" pitchFamily="2" charset="2"/>
              </a:rPr>
              <a:t>für Studiengebühren </a:t>
            </a:r>
            <a:r>
              <a:rPr lang="de-DE" sz="2200" b="1" dirty="0">
                <a:sym typeface="Wingdings" panose="05000000000000000000" pitchFamily="2" charset="2"/>
              </a:rPr>
              <a:t>(einmalig)</a:t>
            </a:r>
          </a:p>
          <a:p>
            <a:pPr marL="795534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200" dirty="0">
                <a:sym typeface="Wingdings" panose="05000000000000000000" pitchFamily="2" charset="2"/>
              </a:rPr>
              <a:t>Und Reisekostenzuschlag </a:t>
            </a:r>
            <a:r>
              <a:rPr lang="de-DE" sz="2200" b="1" dirty="0">
                <a:sym typeface="Wingdings" panose="05000000000000000000" pitchFamily="2" charset="2"/>
              </a:rPr>
              <a:t>1.000 € </a:t>
            </a:r>
            <a:r>
              <a:rPr lang="de-DE" sz="2200" dirty="0">
                <a:sym typeface="Wingdings" panose="05000000000000000000" pitchFamily="2" charset="2"/>
              </a:rPr>
              <a:t>(500 € innerhalb EU)</a:t>
            </a:r>
            <a:endParaRPr lang="en-GB" sz="2200" dirty="0">
              <a:sym typeface="Wingdings" panose="05000000000000000000" pitchFamily="2" charset="2"/>
            </a:endParaRPr>
          </a:p>
          <a:p>
            <a:pPr marL="795534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sym typeface="Wingdings" panose="05000000000000000000" pitchFamily="2" charset="2"/>
              </a:rPr>
              <a:t>Nur ~ ½ </a:t>
            </a:r>
            <a:r>
              <a:rPr lang="en-GB" sz="2200" dirty="0" err="1">
                <a:sym typeface="Wingdings" panose="05000000000000000000" pitchFamily="2" charset="2"/>
              </a:rPr>
              <a:t>Rückzahlung</a:t>
            </a:r>
            <a:r>
              <a:rPr lang="en-GB" sz="2200" dirty="0">
                <a:sym typeface="Wingdings" panose="05000000000000000000" pitchFamily="2" charset="2"/>
              </a:rPr>
              <a:t>  </a:t>
            </a:r>
            <a:endParaRPr lang="en-GB" sz="2200" dirty="0"/>
          </a:p>
          <a:p>
            <a:pPr marL="109728" indent="0">
              <a:buNone/>
            </a:pPr>
            <a:r>
              <a:rPr lang="de-DE" sz="2400" dirty="0"/>
              <a:t> </a:t>
            </a:r>
            <a:endParaRPr lang="en-GB" sz="2400" dirty="0"/>
          </a:p>
        </p:txBody>
      </p:sp>
      <p:pic>
        <p:nvPicPr>
          <p:cNvPr id="10" name="Graphic 9" descr="Piggy Bank">
            <a:extLst>
              <a:ext uri="{FF2B5EF4-FFF2-40B4-BE49-F238E27FC236}">
                <a16:creationId xmlns:a16="http://schemas.microsoft.com/office/drawing/2014/main" id="{94045318-E2D3-448A-B801-2CF8E47E8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315" y="1872869"/>
            <a:ext cx="1187102" cy="11871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Pound">
            <a:extLst>
              <a:ext uri="{FF2B5EF4-FFF2-40B4-BE49-F238E27FC236}">
                <a16:creationId xmlns:a16="http://schemas.microsoft.com/office/drawing/2014/main" id="{E9D6B5B3-A44A-403C-A808-DB7ADF185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2997" y="1390095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 descr="Fragezeichen">
            <a:extLst>
              <a:ext uri="{FF2B5EF4-FFF2-40B4-BE49-F238E27FC236}">
                <a16:creationId xmlns:a16="http://schemas.microsoft.com/office/drawing/2014/main" id="{F7C7E1A6-848A-49DD-97FE-58C0410D3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0272" y="1351751"/>
            <a:ext cx="709097" cy="7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7788" y="2276872"/>
            <a:ext cx="8766212" cy="4392488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de-DE" sz="2400" u="sng" dirty="0"/>
              <a:t>Über London Stansted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	Ryanair täglich ab Bremen für ~40 €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Ab London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U-Bahn &amp; Zug Cardiff ~ 40 €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b="1" dirty="0"/>
              <a:t>oder</a:t>
            </a:r>
            <a:r>
              <a:rPr lang="de-DE" sz="2400" dirty="0"/>
              <a:t>: mit National Express direkt vom Flughafen bis Cardiff Central ~ 20 €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  Dauer ca. 7-9 Stunden</a:t>
            </a:r>
          </a:p>
          <a:p>
            <a:pPr marL="393192" lvl="1" indent="0">
              <a:buNone/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547664" y="623888"/>
            <a:ext cx="7596336" cy="1281112"/>
          </a:xfrm>
        </p:spPr>
        <p:txBody>
          <a:bodyPr/>
          <a:lstStyle/>
          <a:p>
            <a:r>
              <a:rPr lang="de-DE" dirty="0"/>
              <a:t>Wie komme ich nach Wales?</a:t>
            </a:r>
          </a:p>
        </p:txBody>
      </p:sp>
      <p:pic>
        <p:nvPicPr>
          <p:cNvPr id="9" name="Graphic 8" descr="Streetcar">
            <a:extLst>
              <a:ext uri="{FF2B5EF4-FFF2-40B4-BE49-F238E27FC236}">
                <a16:creationId xmlns:a16="http://schemas.microsoft.com/office/drawing/2014/main" id="{29EFA76A-BD66-4983-99C7-E383E5C3B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488" y="1932511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Clock">
            <a:extLst>
              <a:ext uri="{FF2B5EF4-FFF2-40B4-BE49-F238E27FC236}">
                <a16:creationId xmlns:a16="http://schemas.microsoft.com/office/drawing/2014/main" id="{1A0F641B-8B9A-4D3A-B9C9-C5EC37C41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8184" y="5733256"/>
            <a:ext cx="773584" cy="7735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6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4F57362E-25F7-4594-8CEA-4ABE4972E1F3}"/>
              </a:ext>
            </a:extLst>
          </p:cNvPr>
          <p:cNvSpPr txBox="1">
            <a:spLocks/>
          </p:cNvSpPr>
          <p:nvPr/>
        </p:nvSpPr>
        <p:spPr>
          <a:xfrm>
            <a:off x="1547664" y="623888"/>
            <a:ext cx="7596336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Wie komme ich nach Wales?</a:t>
            </a:r>
            <a:endParaRPr lang="de-DE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44CA41DA-6DE5-4618-BBCB-F0E20FEF7964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8820472" cy="47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09728" indent="0">
              <a:lnSpc>
                <a:spcPct val="150000"/>
              </a:lnSpc>
              <a:buNone/>
            </a:pPr>
            <a:r>
              <a:rPr lang="de-DE" sz="2400" u="sng" dirty="0"/>
              <a:t>Über Cardiff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Von Bremen über Amsterdam mit KLM (~250 €)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de-DE" sz="2400" u="sng" dirty="0"/>
              <a:t>Über Bristol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Ab Köln mit Ryanair ~40 €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Ab Bristol mit dem </a:t>
            </a:r>
            <a:r>
              <a:rPr lang="de-DE" sz="2400" dirty="0" err="1"/>
              <a:t>Megabus</a:t>
            </a:r>
            <a:r>
              <a:rPr lang="de-DE" sz="2400" dirty="0"/>
              <a:t> (ca. </a:t>
            </a:r>
            <a:r>
              <a:rPr lang="en-GB" sz="2400" dirty="0"/>
              <a:t>£</a:t>
            </a:r>
            <a:r>
              <a:rPr lang="de-DE" sz="2400" dirty="0"/>
              <a:t>15)</a:t>
            </a:r>
          </a:p>
          <a:p>
            <a:pPr marL="57151" indent="0">
              <a:lnSpc>
                <a:spcPct val="150000"/>
              </a:lnSpc>
              <a:buNone/>
            </a:pPr>
            <a:r>
              <a:rPr lang="de-DE" sz="2400" u="sng" dirty="0"/>
              <a:t>Auto</a:t>
            </a:r>
            <a:r>
              <a:rPr lang="de-DE" sz="2800" dirty="0"/>
              <a:t> </a:t>
            </a:r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ca. 14h</a:t>
            </a:r>
          </a:p>
          <a:p>
            <a:pPr marL="57151" indent="0">
              <a:lnSpc>
                <a:spcPct val="150000"/>
              </a:lnSpc>
              <a:buNone/>
            </a:pPr>
            <a:endParaRPr lang="de-DE" sz="2600" dirty="0"/>
          </a:p>
        </p:txBody>
      </p:sp>
      <p:pic>
        <p:nvPicPr>
          <p:cNvPr id="13" name="Graphic 12" descr="Bus">
            <a:extLst>
              <a:ext uri="{FF2B5EF4-FFF2-40B4-BE49-F238E27FC236}">
                <a16:creationId xmlns:a16="http://schemas.microsoft.com/office/drawing/2014/main" id="{B75C825A-330F-4CF3-818C-9AC08E1C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5589240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Pilot">
            <a:extLst>
              <a:ext uri="{FF2B5EF4-FFF2-40B4-BE49-F238E27FC236}">
                <a16:creationId xmlns:a16="http://schemas.microsoft.com/office/drawing/2014/main" id="{76BB637A-A989-467F-B83D-9094F8460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1024" y="1905000"/>
            <a:ext cx="673224" cy="673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 descr="Car">
            <a:extLst>
              <a:ext uri="{FF2B5EF4-FFF2-40B4-BE49-F238E27FC236}">
                <a16:creationId xmlns:a16="http://schemas.microsoft.com/office/drawing/2014/main" id="{9822FD49-B56D-4D61-BD77-7080FC3E5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6624" y="5589240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8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Ähnliches Foto">
            <a:extLst>
              <a:ext uri="{FF2B5EF4-FFF2-40B4-BE49-F238E27FC236}">
                <a16:creationId xmlns:a16="http://schemas.microsoft.com/office/drawing/2014/main" id="{95DB160E-E555-4810-A7E2-4CE7C0F7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6918" y="3525876"/>
            <a:ext cx="459769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296240AF-A174-4AD9-94A7-5DA7FD57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04" y="3068960"/>
            <a:ext cx="4423095" cy="3789040"/>
          </a:xfrm>
        </p:spPr>
        <p:txBody>
          <a:bodyPr>
            <a:normAutofit/>
          </a:bodyPr>
          <a:lstStyle/>
          <a:p>
            <a:pPr marL="395478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400" u="sng" dirty="0" err="1"/>
              <a:t>Studentenwohnheim</a:t>
            </a:r>
            <a:r>
              <a:rPr lang="en-GB" sz="2400" u="sng" dirty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err="1"/>
              <a:t>Einzelzimmer</a:t>
            </a:r>
            <a:r>
              <a:rPr lang="en-GB" sz="2200" dirty="0"/>
              <a:t> in 6er WGs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/>
              <a:t>ca. £5,246 </a:t>
            </a:r>
            <a:r>
              <a:rPr lang="en-GB" sz="2200" dirty="0" err="1"/>
              <a:t>für</a:t>
            </a:r>
            <a:r>
              <a:rPr lang="en-GB" sz="2200" dirty="0"/>
              <a:t> die </a:t>
            </a:r>
            <a:r>
              <a:rPr lang="en-GB" sz="2200" dirty="0" err="1"/>
              <a:t>gesamte</a:t>
            </a:r>
            <a:r>
              <a:rPr lang="en-GB" sz="2200" dirty="0"/>
              <a:t> Zeit (43 </a:t>
            </a:r>
            <a:r>
              <a:rPr lang="en-GB" sz="2200" dirty="0" err="1"/>
              <a:t>Wochen</a:t>
            </a:r>
            <a:r>
              <a:rPr lang="en-GB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err="1"/>
              <a:t>z.B</a:t>
            </a:r>
            <a:r>
              <a:rPr lang="en-GB" sz="2200" dirty="0"/>
              <a:t>. </a:t>
            </a:r>
            <a:r>
              <a:rPr lang="en-GB" sz="2200" dirty="0" err="1"/>
              <a:t>Lumis</a:t>
            </a:r>
            <a:r>
              <a:rPr lang="en-GB" sz="2200" dirty="0"/>
              <a:t> Student Living </a:t>
            </a:r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27C7475B-B319-44F7-991E-D7F648A08ADE}"/>
              </a:ext>
            </a:extLst>
          </p:cNvPr>
          <p:cNvSpPr txBox="1">
            <a:spLocks/>
          </p:cNvSpPr>
          <p:nvPr/>
        </p:nvSpPr>
        <p:spPr>
          <a:xfrm>
            <a:off x="148903" y="1446710"/>
            <a:ext cx="4423095" cy="38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Private WGs </a:t>
            </a:r>
          </a:p>
          <a:p>
            <a:pPr marL="598932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2-9 </a:t>
            </a:r>
            <a:r>
              <a:rPr lang="en-GB" sz="2400" dirty="0" err="1"/>
              <a:t>Bewohner</a:t>
            </a:r>
            <a:r>
              <a:rPr lang="en-GB" sz="2400" dirty="0"/>
              <a:t> </a:t>
            </a:r>
          </a:p>
          <a:p>
            <a:pPr marL="598932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£240 - 340 monatlich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917FDA33-764D-40B4-BCF8-D10391815DA0}"/>
              </a:ext>
            </a:extLst>
          </p:cNvPr>
          <p:cNvSpPr txBox="1">
            <a:spLocks/>
          </p:cNvSpPr>
          <p:nvPr/>
        </p:nvSpPr>
        <p:spPr>
          <a:xfrm>
            <a:off x="4067944" y="2132856"/>
            <a:ext cx="4752551" cy="37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98932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/>
              <a:t>Studentenviertel</a:t>
            </a:r>
            <a:r>
              <a:rPr lang="en-GB" sz="2400" dirty="0"/>
              <a:t>: Cathays</a:t>
            </a:r>
          </a:p>
          <a:p>
            <a:pPr marL="598932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Letting Agents</a:t>
            </a:r>
          </a:p>
          <a:p>
            <a:pPr marL="395478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3291D2C-3177-4979-931C-30B16E9FD4BD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dirty="0"/>
              <a:t>Unterkunft - Cardiff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29BDF-0A83-4087-A24C-339933A1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Private WGs (Off-Campus)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~£</a:t>
            </a:r>
            <a:r>
              <a:rPr lang="de-DE" sz="2400" dirty="0"/>
              <a:t>250 - </a:t>
            </a:r>
            <a:r>
              <a:rPr lang="en-GB" sz="2400" dirty="0"/>
              <a:t>£</a:t>
            </a:r>
            <a:r>
              <a:rPr lang="de-DE" sz="2400" dirty="0"/>
              <a:t>450 monatlich (Inkl. Wasser, Strom, Gas, Internet)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5-10 min. Fußweg zur Uni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5-10 min. Fußweg zum Zug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Viele Studenten in der Nachbarschaft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DD5A02-E429-486F-9427-7E324E4C4B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de-DE" dirty="0"/>
              <a:t>Unterkunft - </a:t>
            </a:r>
            <a:r>
              <a:rPr lang="de-DE" dirty="0" err="1"/>
              <a:t>Treforest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Unterkunft</a:t>
            </a:r>
            <a:r>
              <a:rPr lang="en-GB" dirty="0"/>
              <a:t> - </a:t>
            </a:r>
            <a:r>
              <a:rPr lang="en-GB" dirty="0" err="1"/>
              <a:t>Treforest</a:t>
            </a:r>
            <a:endParaRPr lang="en-GB" dirty="0"/>
          </a:p>
        </p:txBody>
      </p:sp>
      <p:pic>
        <p:nvPicPr>
          <p:cNvPr id="14" name="Grafik 13" descr="Ein Bild, das Boden enthält.&#10;&#10;Mit sehr hoher Zuverlässigkeit generierte Beschreibung">
            <a:extLst>
              <a:ext uri="{FF2B5EF4-FFF2-40B4-BE49-F238E27FC236}">
                <a16:creationId xmlns:a16="http://schemas.microsoft.com/office/drawing/2014/main" id="{20C7FF51-AD6F-437E-8D05-FCE64302C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728193"/>
            <a:ext cx="4584169" cy="2564903"/>
          </a:xfrm>
          <a:prstGeom prst="rect">
            <a:avLst/>
          </a:prstGeom>
        </p:spPr>
      </p:pic>
      <p:pic>
        <p:nvPicPr>
          <p:cNvPr id="8" name="Grafik 9" descr="Ein Bild, das drinnen, Wand, Boden enthält.&#10;&#10;Mit sehr hoher Zuverlässigkeit generierte Beschreibung">
            <a:extLst>
              <a:ext uri="{FF2B5EF4-FFF2-40B4-BE49-F238E27FC236}">
                <a16:creationId xmlns:a16="http://schemas.microsoft.com/office/drawing/2014/main" id="{A6854CCC-6B37-4488-B6D5-F01C98FA8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4569657" cy="2564904"/>
          </a:xfrm>
          <a:prstGeom prst="rect">
            <a:avLst/>
          </a:prstGeom>
        </p:spPr>
      </p:pic>
      <p:pic>
        <p:nvPicPr>
          <p:cNvPr id="10" name="Grafik 15" descr="Ein Bild, das Badezimmer, drinnen, Wand, Ausguss enthält.&#10;&#10;Mit sehr hoher Zuverlässigkeit generierte Beschreibung">
            <a:extLst>
              <a:ext uri="{FF2B5EF4-FFF2-40B4-BE49-F238E27FC236}">
                <a16:creationId xmlns:a16="http://schemas.microsoft.com/office/drawing/2014/main" id="{3F966BF6-00C4-4C8B-BBE5-D82F79365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55" y="1720027"/>
            <a:ext cx="4574345" cy="2573069"/>
          </a:xfrm>
          <a:prstGeom prst="rect">
            <a:avLst/>
          </a:prstGeom>
        </p:spPr>
      </p:pic>
      <p:pic>
        <p:nvPicPr>
          <p:cNvPr id="11" name="Grafik 17" descr="Ein Bild, das drinnen, Wand, Boden, Fenster enthält.&#10;&#10;Mit sehr hoher Zuverlässigkeit generierte Beschreibung">
            <a:extLst>
              <a:ext uri="{FF2B5EF4-FFF2-40B4-BE49-F238E27FC236}">
                <a16:creationId xmlns:a16="http://schemas.microsoft.com/office/drawing/2014/main" id="{B7A02167-8707-4A82-91E7-48700CF99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71" y="4293096"/>
            <a:ext cx="455982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29BDF-0A83-4087-A24C-339933A1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/>
              <a:t>Unter folgenden Links könnt ihr nach WGs gucken: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https://let-right.co.uk/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https://www.spareroom.co.uk/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https://www.rightmove.co.uk/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DD5A02-E429-486F-9427-7E324E4C4B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de-DE" dirty="0"/>
              <a:t>Unterkünfte finden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DC6B9A3B-E0E8-4C69-934B-A09E487C4711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/>
              <a:t>Unterkunft - Treforest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1EA2BAE-28C0-4EB0-B1B2-46FB4AC0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Campus WGs (Studentenwohnheime)</a:t>
            </a:r>
            <a:endParaRPr lang="en-GB" sz="2400" b="1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 ~£450 - £512 monatlich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5 min. </a:t>
            </a:r>
            <a:r>
              <a:rPr lang="en-GB" sz="2400" dirty="0" err="1"/>
              <a:t>Fußweg</a:t>
            </a:r>
            <a:r>
              <a:rPr lang="en-GB" sz="2400" dirty="0"/>
              <a:t> </a:t>
            </a:r>
            <a:r>
              <a:rPr lang="en-GB" sz="2400" dirty="0" err="1"/>
              <a:t>zur</a:t>
            </a:r>
            <a:r>
              <a:rPr lang="en-GB" sz="2400" dirty="0"/>
              <a:t> Uni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10-15 min. </a:t>
            </a:r>
            <a:r>
              <a:rPr lang="en-GB" sz="2400" dirty="0" err="1"/>
              <a:t>Fußweg</a:t>
            </a:r>
            <a:r>
              <a:rPr lang="en-GB" sz="2400" dirty="0"/>
              <a:t> </a:t>
            </a:r>
            <a:r>
              <a:rPr lang="en-GB" sz="2400" dirty="0" err="1"/>
              <a:t>zum</a:t>
            </a:r>
            <a:r>
              <a:rPr lang="en-GB" sz="2400" dirty="0"/>
              <a:t> Zug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Standard und Premium Rooms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Keine </a:t>
            </a:r>
            <a:r>
              <a:rPr lang="de-DE" sz="2400" dirty="0" err="1"/>
              <a:t>Austattung</a:t>
            </a:r>
            <a:r>
              <a:rPr lang="de-DE" sz="2400" dirty="0"/>
              <a:t> (Geschirr, Töpfe etc.)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54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860896"/>
          </a:xfrm>
        </p:spPr>
        <p:txBody>
          <a:bodyPr/>
          <a:lstStyle/>
          <a:p>
            <a:pPr algn="ctr"/>
            <a:r>
              <a:rPr lang="en-GB" dirty="0" err="1"/>
              <a:t>Einkaufen</a:t>
            </a:r>
            <a:r>
              <a:rPr lang="en-GB" dirty="0"/>
              <a:t> &amp; </a:t>
            </a:r>
            <a:r>
              <a:rPr lang="en-GB" dirty="0" err="1"/>
              <a:t>Shoppen</a:t>
            </a:r>
            <a:endParaRPr lang="en-GB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DA13CAD-87A9-4D6E-BE00-1649812BBB07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600" dirty="0" err="1"/>
              <a:t>Sonntags</a:t>
            </a:r>
            <a:r>
              <a:rPr lang="en-GB" sz="2600" dirty="0"/>
              <a:t> </a:t>
            </a:r>
            <a:r>
              <a:rPr lang="en-GB" sz="2600" dirty="0" err="1"/>
              <a:t>geöffnet</a:t>
            </a:r>
            <a:endParaRPr lang="en-GB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600" u="sng" dirty="0"/>
              <a:t>Cardiff</a:t>
            </a:r>
          </a:p>
          <a:p>
            <a:pPr marL="673108" lvl="2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Viele</a:t>
            </a:r>
            <a:r>
              <a:rPr lang="en-GB" sz="2400" dirty="0"/>
              <a:t> Supermärkte (Lidl, Tesco, Asda, Sainsbury’s)</a:t>
            </a:r>
          </a:p>
          <a:p>
            <a:pPr marL="673108" lvl="2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Gute</a:t>
            </a:r>
            <a:r>
              <a:rPr lang="en-GB" sz="2400" dirty="0"/>
              <a:t> </a:t>
            </a:r>
            <a:r>
              <a:rPr lang="en-GB" sz="2400" dirty="0" err="1"/>
              <a:t>Shoppingmöglichkeiten</a:t>
            </a:r>
            <a:r>
              <a:rPr lang="en-GB" sz="2400" dirty="0"/>
              <a:t> (</a:t>
            </a:r>
            <a:r>
              <a:rPr lang="en-GB" sz="2400" dirty="0" err="1"/>
              <a:t>z.B</a:t>
            </a:r>
            <a:r>
              <a:rPr lang="en-GB" sz="2400" dirty="0"/>
              <a:t>. Queens Arcade)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600" u="sng" dirty="0"/>
              <a:t>Treforest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Supermärkte</a:t>
            </a:r>
            <a:r>
              <a:rPr lang="en-GB" sz="2400" dirty="0"/>
              <a:t> (Tesco Express, Premier, Uni Shop)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Online </a:t>
            </a:r>
            <a:r>
              <a:rPr lang="en-GB" sz="2400" dirty="0" err="1"/>
              <a:t>bestellen</a:t>
            </a:r>
            <a:r>
              <a:rPr lang="en-GB" sz="2400" dirty="0"/>
              <a:t> ab £3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In Pontypridd größere Supermärkte </a:t>
            </a:r>
            <a:r>
              <a:rPr lang="en-GB" sz="2400" dirty="0" err="1"/>
              <a:t>wie</a:t>
            </a:r>
            <a:r>
              <a:rPr lang="en-GB" sz="2400" dirty="0"/>
              <a:t> Lidl/Sainsbury’s</a:t>
            </a:r>
          </a:p>
        </p:txBody>
      </p:sp>
      <p:pic>
        <p:nvPicPr>
          <p:cNvPr id="9" name="Graphic 8" descr="Shopping bag">
            <a:extLst>
              <a:ext uri="{FF2B5EF4-FFF2-40B4-BE49-F238E27FC236}">
                <a16:creationId xmlns:a16="http://schemas.microsoft.com/office/drawing/2014/main" id="{62608731-77C9-4022-8B9C-1DE17FE34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144" y="1772816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6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Feiern</a:t>
            </a:r>
            <a:r>
              <a:rPr lang="en-GB" dirty="0"/>
              <a:t> und Social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D3ADD73-8C0E-4AD7-A2CF-A3331A53CD5B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Cardiff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Viele</a:t>
            </a:r>
            <a:r>
              <a:rPr lang="en-GB" sz="2400" dirty="0"/>
              <a:t> Clubs, Pubs &amp; Bars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Cardiff – </a:t>
            </a:r>
            <a:r>
              <a:rPr lang="de-DE" sz="2400" dirty="0" err="1"/>
              <a:t>Treforest</a:t>
            </a:r>
            <a:r>
              <a:rPr lang="de-DE" sz="2400" dirty="0"/>
              <a:t>: Letzter Zug um 23Uhr!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Taxi Cardiff </a:t>
            </a:r>
            <a:r>
              <a:rPr lang="de-DE" sz="2400" dirty="0">
                <a:sym typeface="Wingdings" panose="05000000000000000000" pitchFamily="2" charset="2"/>
              </a:rPr>
              <a:t>- </a:t>
            </a:r>
            <a:r>
              <a:rPr lang="de-DE" sz="2400" dirty="0" err="1"/>
              <a:t>Treforest</a:t>
            </a:r>
            <a:r>
              <a:rPr lang="de-DE" sz="2400" dirty="0"/>
              <a:t> £25, ansonsten Uber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Treforest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Students’ Union: Bar, Club (Eclipse) und Pub (Randy Dragon)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Pubs in </a:t>
            </a:r>
            <a:r>
              <a:rPr lang="de-DE" sz="2400" dirty="0" err="1"/>
              <a:t>Treforest</a:t>
            </a:r>
            <a:r>
              <a:rPr lang="de-DE" sz="2400" dirty="0"/>
              <a:t> (</a:t>
            </a:r>
            <a:r>
              <a:rPr lang="de-DE" sz="2400" dirty="0" err="1"/>
              <a:t>Otley</a:t>
            </a:r>
            <a:r>
              <a:rPr lang="de-DE" sz="2400" dirty="0"/>
              <a:t> Arms/ </a:t>
            </a:r>
            <a:r>
              <a:rPr lang="de-DE" sz="2400" dirty="0" err="1"/>
              <a:t>Rickards</a:t>
            </a:r>
            <a:r>
              <a:rPr lang="de-DE" sz="2400" dirty="0"/>
              <a:t> / Pick &amp; </a:t>
            </a:r>
            <a:r>
              <a:rPr lang="de-DE" sz="2400" dirty="0" err="1"/>
              <a:t>Shovel</a:t>
            </a:r>
            <a:r>
              <a:rPr lang="de-DE" sz="2400" dirty="0"/>
              <a:t>) </a:t>
            </a:r>
          </a:p>
        </p:txBody>
      </p:sp>
      <p:pic>
        <p:nvPicPr>
          <p:cNvPr id="9" name="Graphic 8" descr="Confetti ball">
            <a:extLst>
              <a:ext uri="{FF2B5EF4-FFF2-40B4-BE49-F238E27FC236}">
                <a16:creationId xmlns:a16="http://schemas.microsoft.com/office/drawing/2014/main" id="{0722FA7F-70EE-4943-AC6C-D5AFA2FED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8451" y="1619026"/>
            <a:ext cx="1809973" cy="18099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2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99455" y="2446564"/>
            <a:ext cx="6293502" cy="36338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cs typeface="Calibri" panose="020F0502020204030204" pitchFamily="34" charset="0"/>
              </a:rPr>
              <a:t>Vier Universitätsgelände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>
                <a:cs typeface="Calibri" panose="020F0502020204030204" pitchFamily="34" charset="0"/>
              </a:rPr>
              <a:t>Cardiff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>
                <a:cs typeface="Calibri" panose="020F0502020204030204" pitchFamily="34" charset="0"/>
              </a:rPr>
              <a:t>Glamorgan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b="1" dirty="0" err="1">
                <a:cs typeface="Calibri" panose="020F0502020204030204" pitchFamily="34" charset="0"/>
              </a:rPr>
              <a:t>Treforest</a:t>
            </a:r>
            <a:endParaRPr lang="de-DE" sz="2400" b="1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 err="1">
                <a:cs typeface="Calibri" panose="020F0502020204030204" pitchFamily="34" charset="0"/>
              </a:rPr>
              <a:t>Glyntaff</a:t>
            </a:r>
            <a:r>
              <a:rPr lang="de-DE" sz="2400" dirty="0"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endParaRPr lang="en-GB" sz="3200" dirty="0"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691680" y="731296"/>
            <a:ext cx="6166785" cy="1281112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" panose="020F0502020204030204" pitchFamily="34" charset="0"/>
              </a:rPr>
              <a:t>Wo </a:t>
            </a:r>
            <a:r>
              <a:rPr lang="en-GB" dirty="0" err="1">
                <a:cs typeface="Calibri" panose="020F0502020204030204" pitchFamily="34" charset="0"/>
              </a:rPr>
              <a:t>ist</a:t>
            </a:r>
            <a:r>
              <a:rPr lang="en-GB" dirty="0">
                <a:cs typeface="Calibri" panose="020F0502020204030204" pitchFamily="34" charset="0"/>
              </a:rPr>
              <a:t> die University of South Wales?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A216E6-37B0-4745-910E-8776F257D140}"/>
              </a:ext>
            </a:extLst>
          </p:cNvPr>
          <p:cNvGrpSpPr/>
          <p:nvPr/>
        </p:nvGrpSpPr>
        <p:grpSpPr>
          <a:xfrm>
            <a:off x="4355976" y="939646"/>
            <a:ext cx="4788024" cy="6089593"/>
            <a:chOff x="5759283" y="1673810"/>
            <a:chExt cx="2981368" cy="42445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4CDA85-00F6-411E-BBC2-BBD14700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8041" y1="78080" x2="38041" y2="78080"/>
                          <a14:foregroundMark x1="17995" y1="33280" x2="17995" y2="33280"/>
                          <a14:backgroundMark x1="39636" y1="81120" x2="39636" y2="81120"/>
                          <a14:backgroundMark x1="43280" y1="83040" x2="43280" y2="83040"/>
                          <a14:backgroundMark x1="43052" y1="82880" x2="43052" y2="82880"/>
                          <a14:backgroundMark x1="19362" y1="41920" x2="19362" y2="41920"/>
                          <a14:backgroundMark x1="66515" y1="43040" x2="66515" y2="43040"/>
                          <a14:backgroundMark x1="16856" y1="29920" x2="16856" y2="29920"/>
                          <a14:backgroundMark x1="46469" y1="30400" x2="46469" y2="30400"/>
                          <a14:backgroundMark x1="28018" y1="33760" x2="28018" y2="33760"/>
                          <a14:backgroundMark x1="43280" y1="42880" x2="43280" y2="42880"/>
                          <a14:backgroundMark x1="23690" y1="30240" x2="23690" y2="30240"/>
                          <a14:backgroundMark x1="27107" y1="33280" x2="27107" y2="33280"/>
                          <a14:backgroundMark x1="26196" y1="34400" x2="26196" y2="34400"/>
                          <a14:backgroundMark x1="18223" y1="82720" x2="18223" y2="82720"/>
                          <a14:backgroundMark x1="18223" y1="83200" x2="18223" y2="83200"/>
                          <a14:backgroundMark x1="20273" y1="82880" x2="20273" y2="82880"/>
                          <a14:backgroundMark x1="21640" y1="82880" x2="21640" y2="82880"/>
                          <a14:backgroundMark x1="23462" y1="82880" x2="23462" y2="82880"/>
                          <a14:backgroundMark x1="23007" y1="83360" x2="23007" y2="83360"/>
                          <a14:backgroundMark x1="24374" y1="82880" x2="24374" y2="82880"/>
                          <a14:backgroundMark x1="26424" y1="82880" x2="26424" y2="82880"/>
                          <a14:backgroundMark x1="32802" y1="83360" x2="32802" y2="83360"/>
                          <a14:backgroundMark x1="25285" y1="83680" x2="25285" y2="83680"/>
                          <a14:backgroundMark x1="25057" y1="83040" x2="25057" y2="83040"/>
                          <a14:backgroundMark x1="16173" y1="80800" x2="20957" y2="83680"/>
                          <a14:backgroundMark x1="42825" y1="82880" x2="23918" y2="83840"/>
                          <a14:backgroundMark x1="23918" y1="83520" x2="19134" y2="84320"/>
                          <a14:backgroundMark x1="43964" y1="83360" x2="43964" y2="83360"/>
                          <a14:backgroundMark x1="43964" y1="82880" x2="43964" y2="82880"/>
                          <a14:backgroundMark x1="40774" y1="84320" x2="40774" y2="843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9283" y="1673810"/>
              <a:ext cx="2981368" cy="42445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64E2B9-3A64-4F6F-BE9E-B1C69157FB24}"/>
                </a:ext>
              </a:extLst>
            </p:cNvPr>
            <p:cNvSpPr txBox="1"/>
            <p:nvPr/>
          </p:nvSpPr>
          <p:spPr>
            <a:xfrm>
              <a:off x="6285460" y="5031446"/>
              <a:ext cx="1350823" cy="27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</a:t>
              </a:r>
              <a:r>
                <a:rPr lang="en-GB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/>
              <a:t>Sport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49CD32A-EC7E-48CF-8155-CAE710B4E426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Auf </a:t>
            </a:r>
            <a:r>
              <a:rPr lang="en-GB" sz="2400" u="sng" dirty="0" err="1"/>
              <a:t>dem</a:t>
            </a:r>
            <a:r>
              <a:rPr lang="en-GB" sz="2400" u="sng" dirty="0"/>
              <a:t> Campus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Premier Membership: £205 (all-inclusive)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Gold Membership: £60 (</a:t>
            </a:r>
            <a:r>
              <a:rPr lang="en-GB" sz="2400" dirty="0" err="1"/>
              <a:t>Vergünstigungen</a:t>
            </a:r>
            <a:r>
              <a:rPr lang="en-GB" sz="2400" dirty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/>
              <a:t>Sport Clubs: Rugby, </a:t>
            </a:r>
            <a:r>
              <a:rPr lang="en-GB" sz="2400" b="1" dirty="0" err="1"/>
              <a:t>Fußball</a:t>
            </a:r>
            <a:r>
              <a:rPr lang="en-GB" sz="2400" b="1" dirty="0"/>
              <a:t>, Lacrosse, Basketball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In Cardiff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Premier Membership: £200 (all-inclusive)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Fitnessstudio</a:t>
            </a:r>
            <a:r>
              <a:rPr lang="en-GB" sz="2400" dirty="0"/>
              <a:t> £16,99 monatlich (</a:t>
            </a:r>
            <a:r>
              <a:rPr lang="en-GB" sz="2400" dirty="0" err="1"/>
              <a:t>easyGym</a:t>
            </a:r>
            <a:r>
              <a:rPr lang="en-GB" sz="2400" dirty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320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Tipps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A797B61-458C-444D-B053-208D1E0A8189}"/>
              </a:ext>
            </a:extLst>
          </p:cNvPr>
          <p:cNvSpPr txBox="1">
            <a:spLocks/>
          </p:cNvSpPr>
          <p:nvPr/>
        </p:nvSpPr>
        <p:spPr>
          <a:xfrm>
            <a:off x="395536" y="1484784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K</a:t>
            </a:r>
            <a:r>
              <a:rPr lang="en-GB" sz="2400" dirty="0" err="1"/>
              <a:t>reditkarte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Student Rail Card (16-25)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>
                <a:sym typeface="Wingdings" panose="05000000000000000000" pitchFamily="2" charset="2"/>
              </a:rPr>
              <a:t>günstigeres</a:t>
            </a:r>
            <a:r>
              <a:rPr lang="en-GB" sz="2400" dirty="0">
                <a:sym typeface="Wingdings" panose="05000000000000000000" pitchFamily="2" charset="2"/>
              </a:rPr>
              <a:t> Reisen</a:t>
            </a:r>
            <a:endParaRPr lang="en-GB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Steckdosenadapter</a:t>
            </a:r>
            <a:endParaRPr lang="en-GB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Wasserfilter</a:t>
            </a:r>
            <a:endParaRPr lang="en-GB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Freshers Week (</a:t>
            </a:r>
            <a:r>
              <a:rPr lang="en-GB" sz="2400" dirty="0" err="1"/>
              <a:t>zwei</a:t>
            </a:r>
            <a:r>
              <a:rPr lang="en-GB" sz="2400" dirty="0"/>
              <a:t> </a:t>
            </a:r>
            <a:r>
              <a:rPr lang="en-GB" sz="2400" dirty="0" err="1"/>
              <a:t>Wochen</a:t>
            </a:r>
            <a:r>
              <a:rPr lang="en-GB" sz="2400" dirty="0"/>
              <a:t> </a:t>
            </a:r>
            <a:r>
              <a:rPr lang="en-GB" sz="2400" dirty="0" err="1"/>
              <a:t>vor</a:t>
            </a:r>
            <a:r>
              <a:rPr lang="en-GB" sz="2400" dirty="0"/>
              <a:t> </a:t>
            </a:r>
            <a:r>
              <a:rPr lang="en-GB" sz="2400" dirty="0" err="1"/>
              <a:t>Semesterbeginn</a:t>
            </a:r>
            <a:r>
              <a:rPr lang="en-GB" sz="2400" dirty="0"/>
              <a:t>) &amp; International Programmes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Wasserfeste Klamotten und Regenschirm!!! </a:t>
            </a:r>
          </a:p>
        </p:txBody>
      </p:sp>
    </p:spTree>
    <p:extLst>
      <p:ext uri="{BB962C8B-B14F-4D97-AF65-F5344CB8AC3E}">
        <p14:creationId xmlns:p14="http://schemas.microsoft.com/office/powerpoint/2010/main" val="27291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1C34BB2-FF1B-45C9-97DF-5DF4A053DFD8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err="1"/>
              <a:t>Landschaft</a:t>
            </a:r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DC5123A-A9C7-48D9-9315-0B4716773C92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 err="1"/>
              <a:t>Brecon</a:t>
            </a:r>
            <a:r>
              <a:rPr lang="de-DE" sz="2400" dirty="0"/>
              <a:t> - Beacons Nationalpark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/>
              <a:t>Pen-y-Fan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 err="1"/>
              <a:t>Waterfalls</a:t>
            </a:r>
            <a:endParaRPr lang="de-DE" sz="22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Gower Peninsula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 err="1"/>
              <a:t>Three</a:t>
            </a:r>
            <a:r>
              <a:rPr lang="de-DE" sz="2200" dirty="0"/>
              <a:t> Cliffs Bay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 err="1"/>
              <a:t>Rhossili</a:t>
            </a:r>
            <a:r>
              <a:rPr lang="de-DE" sz="2200" dirty="0"/>
              <a:t> Bay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Cardiff Bay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 err="1"/>
              <a:t>Ogmore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sea</a:t>
            </a:r>
            <a:r>
              <a:rPr lang="de-DE" sz="2400" dirty="0"/>
              <a:t> </a:t>
            </a:r>
          </a:p>
        </p:txBody>
      </p:sp>
      <p:pic>
        <p:nvPicPr>
          <p:cNvPr id="6" name="Picture 4" descr="Bildergebnis für Ogmore by Sea">
            <a:extLst>
              <a:ext uri="{FF2B5EF4-FFF2-40B4-BE49-F238E27FC236}">
                <a16:creationId xmlns:a16="http://schemas.microsoft.com/office/drawing/2014/main" id="{036F83BA-21AE-4835-896A-242558D7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48" y="2564904"/>
            <a:ext cx="5180616" cy="38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Christmas Market cardiff">
            <a:extLst>
              <a:ext uri="{FF2B5EF4-FFF2-40B4-BE49-F238E27FC236}">
                <a16:creationId xmlns:a16="http://schemas.microsoft.com/office/drawing/2014/main" id="{15858C0A-D11A-4582-86AE-9091658B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47" y="232631"/>
            <a:ext cx="5112568" cy="34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brecon beacons national park">
            <a:extLst>
              <a:ext uri="{FF2B5EF4-FFF2-40B4-BE49-F238E27FC236}">
                <a16:creationId xmlns:a16="http://schemas.microsoft.com/office/drawing/2014/main" id="{E45BF5ED-3192-4A7D-BD38-D3485CD8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" y="3796595"/>
            <a:ext cx="8975652" cy="28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17EE716-F209-419B-9FA6-F921BE704B4F}"/>
              </a:ext>
            </a:extLst>
          </p:cNvPr>
          <p:cNvSpPr txBox="1">
            <a:spLocks/>
          </p:cNvSpPr>
          <p:nvPr/>
        </p:nvSpPr>
        <p:spPr>
          <a:xfrm>
            <a:off x="84174" y="1936820"/>
            <a:ext cx="2483768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dirty="0"/>
              <a:t>Must </a:t>
            </a:r>
          </a:p>
          <a:p>
            <a:pPr algn="ctr"/>
            <a:r>
              <a:rPr lang="de-DE" dirty="0" err="1"/>
              <a:t>see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92" y="287500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GB" sz="6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43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3E67C57-CCD6-42A6-8696-63F79319A60F}"/>
              </a:ext>
            </a:extLst>
          </p:cNvPr>
          <p:cNvSpPr txBox="1">
            <a:spLocks/>
          </p:cNvSpPr>
          <p:nvPr/>
        </p:nvSpPr>
        <p:spPr>
          <a:xfrm>
            <a:off x="395536" y="1484784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 err="1"/>
              <a:t>Studiengang</a:t>
            </a:r>
            <a:r>
              <a:rPr lang="en-GB" sz="1800" dirty="0"/>
              <a:t> Finance and Accounting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https://icis.southwales.ac.uk/studentmodules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 err="1"/>
              <a:t>Studiengang</a:t>
            </a:r>
            <a:r>
              <a:rPr lang="en-GB" sz="1800" dirty="0"/>
              <a:t> Forensic Accounting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https://icis.southwales.ac.uk/studentmodules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 err="1"/>
              <a:t>Wohnungen</a:t>
            </a:r>
            <a:r>
              <a:rPr lang="en-GB" sz="1800" dirty="0"/>
              <a:t> Cardiff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/>
              <a:t>www.spareroom.co.uk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 err="1"/>
              <a:t>Wohnungen</a:t>
            </a:r>
            <a:r>
              <a:rPr lang="en-GB" sz="1800" dirty="0"/>
              <a:t> Treforest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/>
              <a:t>http://let-right.co.uk/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Term Dates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http://www.southwales.ac.uk/about/term-dates/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FB9271B-BC07-4E2B-94F6-1AAE2F9C06D1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/>
              <a:t>Wichtige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222" y="1340768"/>
            <a:ext cx="6591985" cy="3777622"/>
          </a:xfrm>
        </p:spPr>
        <p:txBody>
          <a:bodyPr>
            <a:normAutofit/>
          </a:bodyPr>
          <a:lstStyle/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Wichtige</a:t>
            </a:r>
            <a:r>
              <a:rPr lang="en-GB" dirty="0"/>
              <a:t> Links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DCAAE98-013F-4CB1-B6EE-D8FB256779E6}"/>
              </a:ext>
            </a:extLst>
          </p:cNvPr>
          <p:cNvSpPr txBox="1">
            <a:spLocks/>
          </p:cNvSpPr>
          <p:nvPr/>
        </p:nvSpPr>
        <p:spPr>
          <a:xfrm>
            <a:off x="0" y="1628800"/>
            <a:ext cx="9144000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What to bring?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http://www.southwales.ac.uk/accommodation/accommodation-options/what-bring/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Accommodation (Off-)Campus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http://www.southwales.ac.uk/accommodation/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Modul-</a:t>
            </a:r>
            <a:r>
              <a:rPr lang="en-GB" dirty="0" err="1"/>
              <a:t>Suche</a:t>
            </a:r>
            <a:endParaRPr lang="en-GB" dirty="0"/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https://icis.southwales.ac.uk/studentmodules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Student Finance-</a:t>
            </a:r>
            <a:r>
              <a:rPr lang="en-GB" dirty="0" err="1"/>
              <a:t>Formular</a:t>
            </a:r>
            <a:endParaRPr lang="en-GB" dirty="0"/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https://www.gov.uk/student-finance-forms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https://www.gov.uk/student-finance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8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B92F1E-DC57-4581-A541-AA87B3AA9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" r="15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/>
              <a:t>Campus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2" descr="C:\Users\Hoermster\Desktop\USW-logo1.gif">
            <a:extLst>
              <a:ext uri="{FF2B5EF4-FFF2-40B4-BE49-F238E27FC236}">
                <a16:creationId xmlns:a16="http://schemas.microsoft.com/office/drawing/2014/main" id="{B93DA167-2B6C-4928-8CFA-C85017EA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8A91F7BD-972A-4605-8C51-5CB757987617}"/>
              </a:ext>
            </a:extLst>
          </p:cNvPr>
          <p:cNvSpPr txBox="1">
            <a:spLocks/>
          </p:cNvSpPr>
          <p:nvPr/>
        </p:nvSpPr>
        <p:spPr>
          <a:xfrm>
            <a:off x="887706" y="1555413"/>
            <a:ext cx="8041015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Bibliothek</a:t>
            </a:r>
            <a:endParaRPr lang="en-GB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Starbucks &amp; Mensa (Stilts)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ca. £3.00 - 4.50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Gym (£205 </a:t>
            </a:r>
            <a:r>
              <a:rPr lang="en-GB" sz="2400" dirty="0" err="1"/>
              <a:t>für</a:t>
            </a:r>
            <a:r>
              <a:rPr lang="en-GB" sz="2400" dirty="0"/>
              <a:t> das academic year)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Students Union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200" dirty="0"/>
              <a:t>Club, Pub, Shop &amp; Café (ca. £3.00 - 5.00)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23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43608" y="1772816"/>
            <a:ext cx="7632848" cy="472799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/>
              <a:t>B.A. (</a:t>
            </a:r>
            <a:r>
              <a:rPr lang="en-US" sz="2400" dirty="0" err="1"/>
              <a:t>Hons</a:t>
            </a:r>
            <a:r>
              <a:rPr lang="en-US" sz="2400" dirty="0"/>
              <a:t>) </a:t>
            </a:r>
            <a:r>
              <a:rPr lang="en-US" sz="2400" b="1" dirty="0"/>
              <a:t>Accounting and Finance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/>
              <a:t>B.A. (Hons) </a:t>
            </a:r>
            <a:r>
              <a:rPr lang="en-US" sz="2400" b="1" dirty="0"/>
              <a:t>Forensic Accounting</a:t>
            </a:r>
            <a:endParaRPr lang="en-GB" sz="2400" b="1" dirty="0"/>
          </a:p>
          <a:p>
            <a:pPr marL="109728" indent="0">
              <a:lnSpc>
                <a:spcPct val="160000"/>
              </a:lnSpc>
              <a:buNone/>
            </a:pPr>
            <a:endParaRPr lang="en-GB" sz="2400" dirty="0"/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GB" sz="2400" dirty="0" err="1"/>
              <a:t>Je</a:t>
            </a:r>
            <a:r>
              <a:rPr lang="en-GB" sz="2400" dirty="0"/>
              <a:t> 4 </a:t>
            </a:r>
            <a:r>
              <a:rPr lang="en-GB" sz="2400" dirty="0" err="1"/>
              <a:t>Hauptfächer</a:t>
            </a:r>
            <a:endParaRPr lang="en-GB" sz="2400" dirty="0"/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de-DE" sz="2400" dirty="0"/>
              <a:t>2 Wahlfächer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de-DE" sz="2400" dirty="0"/>
              <a:t>Keine Semester, ganze Jahre </a:t>
            </a:r>
          </a:p>
          <a:p>
            <a:pPr marL="109728" indent="0">
              <a:buNone/>
            </a:pPr>
            <a:endParaRPr lang="en-GB" sz="2400" dirty="0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Studiengänge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85788" y="1552020"/>
            <a:ext cx="7298580" cy="50453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/>
              <a:t>B.A. (Hons) Accounting and Finance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 err="1"/>
              <a:t>Hauptfächer</a:t>
            </a:r>
            <a:r>
              <a:rPr lang="en-GB" u="sng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Accounting Research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Global Governance, Risk and Ethics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Advanced Financial Reporting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Business Analysis for Accountants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 err="1"/>
              <a:t>Wahlfächer</a:t>
            </a:r>
            <a:r>
              <a:rPr lang="en-GB" u="sng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Cases in Audit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Principles of Forensic Accounting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Advanced Management Accounting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Theory and Practice of Securities Trading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Modulinhalte</a:t>
            </a:r>
            <a:endParaRPr lang="en-GB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17738" y="148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Graphic 9" descr="Money">
            <a:extLst>
              <a:ext uri="{FF2B5EF4-FFF2-40B4-BE49-F238E27FC236}">
                <a16:creationId xmlns:a16="http://schemas.microsoft.com/office/drawing/2014/main" id="{6A887C0D-9246-4D35-AFF0-4B835456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2538" y="3793976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Calculator">
            <a:extLst>
              <a:ext uri="{FF2B5EF4-FFF2-40B4-BE49-F238E27FC236}">
                <a16:creationId xmlns:a16="http://schemas.microsoft.com/office/drawing/2014/main" id="{E4EC89F3-5324-429A-8A56-69559029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3812" y="377507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1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Modulinhalte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17738" y="148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C:\Users\Hoermster\Desktop\USW-logo1.gif">
            <a:extLst>
              <a:ext uri="{FF2B5EF4-FFF2-40B4-BE49-F238E27FC236}">
                <a16:creationId xmlns:a16="http://schemas.microsoft.com/office/drawing/2014/main" id="{EFF4A2B8-B532-4543-ACE0-F4310FD4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83603E81-F585-4F78-906B-A0D7F3F16E78}"/>
              </a:ext>
            </a:extLst>
          </p:cNvPr>
          <p:cNvSpPr txBox="1">
            <a:spLocks/>
          </p:cNvSpPr>
          <p:nvPr/>
        </p:nvSpPr>
        <p:spPr>
          <a:xfrm>
            <a:off x="585788" y="1556792"/>
            <a:ext cx="7298580" cy="4824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09728" indent="0">
              <a:buNone/>
            </a:pPr>
            <a:r>
              <a:rPr lang="en-US" sz="2400" b="1" dirty="0"/>
              <a:t>B.A. (Hons) Forensic Accounting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 err="1"/>
              <a:t>Hauptfächer</a:t>
            </a:r>
            <a:r>
              <a:rPr lang="en-GB" u="sng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Fraud Examination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Global Governance, Risk and Ethics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Forensic Accounting and the Expert Witness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Audit and Assurance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 err="1"/>
              <a:t>Wahlfächer</a:t>
            </a:r>
            <a:r>
              <a:rPr lang="en-GB" u="sng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Taxation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Cases in Audit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Advanced Financial Reporting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Advanced Management Accounting</a:t>
            </a:r>
          </a:p>
        </p:txBody>
      </p:sp>
      <p:pic>
        <p:nvPicPr>
          <p:cNvPr id="13" name="Graphic 12" descr="Research">
            <a:extLst>
              <a:ext uri="{FF2B5EF4-FFF2-40B4-BE49-F238E27FC236}">
                <a16:creationId xmlns:a16="http://schemas.microsoft.com/office/drawing/2014/main" id="{5F203ABB-8741-4AC4-B378-C29F042B5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9784" y="416387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Coins">
            <a:extLst>
              <a:ext uri="{FF2B5EF4-FFF2-40B4-BE49-F238E27FC236}">
                <a16:creationId xmlns:a16="http://schemas.microsoft.com/office/drawing/2014/main" id="{A8B0A37A-D7C5-4172-9EF1-0460BFA08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5706" y="416387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1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Studium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2" descr="C:\Users\Hoermster\Desktop\USW-logo1.gif">
            <a:extLst>
              <a:ext uri="{FF2B5EF4-FFF2-40B4-BE49-F238E27FC236}">
                <a16:creationId xmlns:a16="http://schemas.microsoft.com/office/drawing/2014/main" id="{5FEF7C51-61E0-4EB9-921A-1C9FF3B2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1F6372A4-BA7A-49B9-A867-87C03631A1C7}"/>
              </a:ext>
            </a:extLst>
          </p:cNvPr>
          <p:cNvSpPr txBox="1">
            <a:spLocks/>
          </p:cNvSpPr>
          <p:nvPr/>
        </p:nvSpPr>
        <p:spPr>
          <a:xfrm>
            <a:off x="585788" y="1552020"/>
            <a:ext cx="8378700" cy="458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2 Stunden pro Woche pro Fach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Hausarbeiten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/>
              <a:t>(30 - 70% der Endnote je nach Modul; Wortumfang 1.500 – 4.000)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3-5 Klausuren im Mai </a:t>
            </a:r>
            <a:r>
              <a:rPr lang="de-DE" sz="2400" b="1" dirty="0"/>
              <a:t>(ca. 50% der Endnote)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Open Door Policy bei Professoren</a:t>
            </a:r>
          </a:p>
        </p:txBody>
      </p:sp>
    </p:spTree>
    <p:extLst>
      <p:ext uri="{BB962C8B-B14F-4D97-AF65-F5344CB8AC3E}">
        <p14:creationId xmlns:p14="http://schemas.microsoft.com/office/powerpoint/2010/main" val="11353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2" descr="C:\Users\Hoermster\Desktop\USW-logo1.gif">
            <a:extLst>
              <a:ext uri="{FF2B5EF4-FFF2-40B4-BE49-F238E27FC236}">
                <a16:creationId xmlns:a16="http://schemas.microsoft.com/office/drawing/2014/main" id="{3EA3305E-7E60-41B9-A0F7-4602B27B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FF63A471-9AA8-4968-8732-1CEF8F63B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445232"/>
              </p:ext>
            </p:extLst>
          </p:nvPr>
        </p:nvGraphicFramePr>
        <p:xfrm>
          <a:off x="119631" y="1674812"/>
          <a:ext cx="8904738" cy="475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961">
                  <a:extLst>
                    <a:ext uri="{9D8B030D-6E8A-4147-A177-3AD203B41FA5}">
                      <a16:colId xmlns:a16="http://schemas.microsoft.com/office/drawing/2014/main" val="82418652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9318429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321885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234097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170429578"/>
                    </a:ext>
                  </a:extLst>
                </a:gridCol>
                <a:gridCol w="1860081">
                  <a:extLst>
                    <a:ext uri="{9D8B030D-6E8A-4147-A177-3AD203B41FA5}">
                      <a16:colId xmlns:a16="http://schemas.microsoft.com/office/drawing/2014/main" val="2944179412"/>
                    </a:ext>
                  </a:extLst>
                </a:gridCol>
              </a:tblGrid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Dienstag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Mittwoch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Donnerstag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Freitag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401604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09:00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Business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082834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Business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08812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Financial 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25767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Financial 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273962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Cases in Audit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Global 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Accounting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234667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Cases in Audit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Global 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Advanced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439433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142758"/>
                  </a:ext>
                </a:extLst>
              </a:tr>
            </a:tbl>
          </a:graphicData>
        </a:graphic>
      </p:graphicFrame>
      <p:sp>
        <p:nvSpPr>
          <p:cNvPr id="9" name="Titel 2">
            <a:extLst>
              <a:ext uri="{FF2B5EF4-FFF2-40B4-BE49-F238E27FC236}">
                <a16:creationId xmlns:a16="http://schemas.microsoft.com/office/drawing/2014/main" id="{FAB8B3C7-1DD7-4CFA-812E-7382B68F9CCD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err="1"/>
              <a:t>Stundenplan</a:t>
            </a:r>
            <a:endParaRPr lang="en-GB" dirty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5B50ECCE-1A3C-478E-A840-5FB963FD00BC}"/>
              </a:ext>
            </a:extLst>
          </p:cNvPr>
          <p:cNvSpPr txBox="1">
            <a:spLocks/>
          </p:cNvSpPr>
          <p:nvPr/>
        </p:nvSpPr>
        <p:spPr>
          <a:xfrm>
            <a:off x="185316" y="6234112"/>
            <a:ext cx="6293502" cy="623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>
                <a:cs typeface="Calibri" panose="020F0502020204030204" pitchFamily="34" charset="0"/>
              </a:rPr>
              <a:t>Rest Eigenarbeit </a:t>
            </a:r>
          </a:p>
          <a:p>
            <a:pPr marL="109728" indent="0">
              <a:buFont typeface="Wingdings 3" charset="2"/>
              <a:buNone/>
            </a:pPr>
            <a:endParaRPr lang="en-GB" sz="3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948</Words>
  <Application>Microsoft Office PowerPoint</Application>
  <PresentationFormat>Bildschirmpräsentation (4:3)</PresentationFormat>
  <Paragraphs>233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University of South Wales</vt:lpstr>
      <vt:lpstr>Wo ist die University of South Wales?</vt:lpstr>
      <vt:lpstr>PowerPoint-Präsentation</vt:lpstr>
      <vt:lpstr>Campus</vt:lpstr>
      <vt:lpstr>Studiengänge</vt:lpstr>
      <vt:lpstr>Modulinhalte</vt:lpstr>
      <vt:lpstr>Modulinhalte</vt:lpstr>
      <vt:lpstr>Studium</vt:lpstr>
      <vt:lpstr>PowerPoint-Präsentation</vt:lpstr>
      <vt:lpstr>Studiengebühren</vt:lpstr>
      <vt:lpstr>Wie komme ich nach Wales?</vt:lpstr>
      <vt:lpstr>PowerPoint-Präsentation</vt:lpstr>
      <vt:lpstr>PowerPoint-Präsentation</vt:lpstr>
      <vt:lpstr>Unterkunft - Treforest </vt:lpstr>
      <vt:lpstr>Unterkunft - Treforest</vt:lpstr>
      <vt:lpstr>Unterkünfte finden </vt:lpstr>
      <vt:lpstr>PowerPoint-Präsentation</vt:lpstr>
      <vt:lpstr>Einkaufen &amp; Shoppen</vt:lpstr>
      <vt:lpstr>Feiern und Social</vt:lpstr>
      <vt:lpstr>Sport</vt:lpstr>
      <vt:lpstr>Tipps</vt:lpstr>
      <vt:lpstr>PowerPoint-Präsentation</vt:lpstr>
      <vt:lpstr>PowerPoint-Präsentation</vt:lpstr>
      <vt:lpstr>PowerPoint-Präsentation</vt:lpstr>
      <vt:lpstr>PowerPoint-Präsentation</vt:lpstr>
      <vt:lpstr>Wichtige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Glamorgan</dc:title>
  <dc:creator>Uday Mittal;Anshelika Hochmuth</dc:creator>
  <cp:lastModifiedBy>Jule Manske</cp:lastModifiedBy>
  <cp:revision>136</cp:revision>
  <dcterms:created xsi:type="dcterms:W3CDTF">2012-12-19T14:26:28Z</dcterms:created>
  <dcterms:modified xsi:type="dcterms:W3CDTF">2020-12-13T16:48:44Z</dcterms:modified>
</cp:coreProperties>
</file>