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5"/>
  </p:notesMasterIdLst>
  <p:sldIdLst>
    <p:sldId id="257" r:id="rId2"/>
    <p:sldId id="305" r:id="rId3"/>
    <p:sldId id="329" r:id="rId4"/>
    <p:sldId id="306" r:id="rId5"/>
    <p:sldId id="300" r:id="rId6"/>
    <p:sldId id="304" r:id="rId7"/>
    <p:sldId id="269" r:id="rId8"/>
    <p:sldId id="294" r:id="rId9"/>
    <p:sldId id="295" r:id="rId10"/>
    <p:sldId id="331" r:id="rId11"/>
    <p:sldId id="309" r:id="rId12"/>
    <p:sldId id="272" r:id="rId13"/>
    <p:sldId id="271" r:id="rId14"/>
    <p:sldId id="270" r:id="rId15"/>
    <p:sldId id="273" r:id="rId16"/>
    <p:sldId id="307" r:id="rId17"/>
    <p:sldId id="308" r:id="rId18"/>
    <p:sldId id="317" r:id="rId19"/>
    <p:sldId id="285" r:id="rId20"/>
    <p:sldId id="311" r:id="rId21"/>
    <p:sldId id="330" r:id="rId22"/>
    <p:sldId id="312" r:id="rId23"/>
    <p:sldId id="313" r:id="rId24"/>
    <p:sldId id="320" r:id="rId25"/>
    <p:sldId id="321" r:id="rId26"/>
    <p:sldId id="322" r:id="rId27"/>
    <p:sldId id="323" r:id="rId28"/>
    <p:sldId id="326" r:id="rId29"/>
    <p:sldId id="328" r:id="rId30"/>
    <p:sldId id="327" r:id="rId31"/>
    <p:sldId id="324" r:id="rId32"/>
    <p:sldId id="325" r:id="rId33"/>
    <p:sldId id="332" r:id="rId3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343" autoAdjust="0"/>
  </p:normalViewPr>
  <p:slideViewPr>
    <p:cSldViewPr>
      <p:cViewPr>
        <p:scale>
          <a:sx n="90" d="100"/>
          <a:sy n="90" d="100"/>
        </p:scale>
        <p:origin x="80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9FB0C-2B35-4E99-ACF4-3F0F90E4D187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5CE30-6F2E-49E4-B1A8-F5312A0F15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2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CE30-6F2E-49E4-B1A8-F5312A0F154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9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5CE30-6F2E-49E4-B1A8-F5312A0F1544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40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08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7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71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20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8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75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40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96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75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FEF20-640B-48AB-8ED8-ED6C801C1365}" type="datetimeFigureOut">
              <a:rPr lang="fr-FR" smtClean="0"/>
              <a:pPr/>
              <a:t>10/01/2017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A9020-3EF6-4B3A-B0DA-70159AC20ED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93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yxy_wVnR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mailto:fpeltier-mahu@em-normandie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P-9joCkxQ" TargetMode="External"/><Relationship Id="rId2" Type="http://schemas.openxmlformats.org/officeDocument/2006/relationships/hyperlink" Target="https://www.youtube.com/watch?v=jojfFwoN9W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ecole-management-normandie.fr/upload/bandeau/photo_12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-27384"/>
            <a:ext cx="9144000" cy="1714500"/>
          </a:xfrm>
          <a:prstGeom prst="rect">
            <a:avLst/>
          </a:prstGeom>
          <a:noFill/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8686800" y="2971800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560" y="2473733"/>
            <a:ext cx="792088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fr-FR" sz="2400" b="1" dirty="0" smtClean="0">
              <a:solidFill>
                <a:srgbClr val="000066"/>
              </a:solidFill>
              <a:latin typeface="Arial Black" pitchFamily="34" charset="0"/>
              <a:ea typeface="Dotu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 err="1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Management </a:t>
            </a:r>
            <a:r>
              <a:rPr lang="fr-FR" sz="24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(BMI)  </a:t>
            </a:r>
          </a:p>
          <a:p>
            <a:pPr algn="ctr">
              <a:spcBef>
                <a:spcPct val="50000"/>
              </a:spcBef>
            </a:pPr>
            <a:endParaRPr lang="fr-FR" sz="2000" b="1" dirty="0" smtClean="0">
              <a:solidFill>
                <a:srgbClr val="000066"/>
              </a:solidFill>
              <a:latin typeface="Arial Black" pitchFamily="34" charset="0"/>
              <a:ea typeface="Dotu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fr-FR" sz="12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Khaireddine MOUAKHAR</a:t>
            </a:r>
          </a:p>
          <a:p>
            <a:pPr algn="ctr">
              <a:spcBef>
                <a:spcPct val="50000"/>
              </a:spcBef>
            </a:pPr>
            <a:r>
              <a:rPr lang="fr-FR" sz="12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Head of the </a:t>
            </a:r>
            <a:r>
              <a:rPr lang="fr-FR" sz="1200" b="1" dirty="0" err="1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1200" b="1" dirty="0" smtClean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</a:t>
            </a:r>
            <a:endParaRPr lang="fr-FR" sz="1600" i="1" dirty="0">
              <a:solidFill>
                <a:srgbClr val="808000"/>
              </a:solidFill>
              <a:latin typeface="Arial Black" pitchFamily="34" charset="0"/>
              <a:ea typeface="Dotu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fr-FR" sz="1600" i="1" dirty="0" smtClean="0">
                <a:solidFill>
                  <a:srgbClr val="FFC000"/>
                </a:solidFill>
                <a:latin typeface="Arial Black" pitchFamily="34" charset="0"/>
                <a:ea typeface="Dotum" pitchFamily="34" charset="-127"/>
              </a:rPr>
              <a:t>BREMEN JANUARY 11TH , 2017 </a:t>
            </a:r>
            <a:endParaRPr lang="fr-FR" sz="1600" i="1" dirty="0">
              <a:solidFill>
                <a:srgbClr val="FFC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03648" y="2181345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ECOLE DE MANAGEMENT DE NORMANDIE</a:t>
            </a:r>
          </a:p>
        </p:txBody>
      </p:sp>
      <p:pic>
        <p:nvPicPr>
          <p:cNvPr id="26626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35584"/>
            <a:ext cx="1043608" cy="1041521"/>
          </a:xfrm>
          <a:prstGeom prst="rect">
            <a:avLst/>
          </a:prstGeom>
          <a:noFill/>
        </p:spPr>
      </p:pic>
      <p:pic>
        <p:nvPicPr>
          <p:cNvPr id="1026" name="Picture 2" descr="http://media.ecoles2commerce.com/uploads/images/logo_aacs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808512"/>
            <a:ext cx="1080120" cy="10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44933"/>
              </p:ext>
            </p:extLst>
          </p:nvPr>
        </p:nvGraphicFramePr>
        <p:xfrm>
          <a:off x="2843808" y="260645"/>
          <a:ext cx="3888432" cy="6408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3312">
                  <a:extLst>
                    <a:ext uri="{9D8B030D-6E8A-4147-A177-3AD203B41FA5}">
                      <a16:colId xmlns:a16="http://schemas.microsoft.com/office/drawing/2014/main" val="2538688600"/>
                    </a:ext>
                  </a:extLst>
                </a:gridCol>
                <a:gridCol w="644538">
                  <a:extLst>
                    <a:ext uri="{9D8B030D-6E8A-4147-A177-3AD203B41FA5}">
                      <a16:colId xmlns:a16="http://schemas.microsoft.com/office/drawing/2014/main" val="1519323206"/>
                    </a:ext>
                  </a:extLst>
                </a:gridCol>
                <a:gridCol w="680582">
                  <a:extLst>
                    <a:ext uri="{9D8B030D-6E8A-4147-A177-3AD203B41FA5}">
                      <a16:colId xmlns:a16="http://schemas.microsoft.com/office/drawing/2014/main" val="3781048070"/>
                    </a:ext>
                  </a:extLst>
                </a:gridCol>
              </a:tblGrid>
              <a:tr h="1688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MODULES &amp; SUBJECTS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ECTS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286150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Semester 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Semester 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598835142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→FOUNDATION  MODULES (SAS seminar)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Non Credit Baring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2583029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Marketing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23313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Finance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667978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Accounting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82182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Excel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159769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French Culture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691718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→ENVIRONMENT BUSINESS MODULES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576436029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Business Ethics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936932197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Understanding Europe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271559178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Job Research Techniques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417296111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Multicultural Management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410484779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International Press Review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80578847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European Business Law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464667118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→CORE BUSINESS MODULES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674807980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HRM1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299324933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Financial Analysis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013629273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Business Plan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747142877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International Trade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2677468832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International Marketing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364592369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→BUSINESS DEVELOPMENT MODULES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269232948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Doing Business in France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646481211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International Development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629205401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Business Start up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4034196871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HRM II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125130088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Logistics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4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181924577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→CORE COMPETENCE DEVELOPMENT MODULES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24442360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Professional Contest / Group Project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86744495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Information Management : Databases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980210881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Stress Management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42226168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Customer / Guest Services Management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2004113619"/>
                  </a:ext>
                </a:extLst>
              </a:tr>
              <a:tr h="3307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Foreign Language 2 (FL2) or French Foreign Language (FLE)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58133357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Foreign Language 3 (FL3) (*optional)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2*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2*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329697104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→DISSERTATION / INTERNSHIP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10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4180974031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ECTS TOTAL without FL3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30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754633646"/>
                  </a:ext>
                </a:extLst>
              </a:tr>
              <a:tr h="1688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Programs subject to minor modifications.</a:t>
                      </a:r>
                      <a:endParaRPr lang="en-US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24" marR="5824" marT="5824" marB="0" anchor="ctr"/>
                </a:tc>
                <a:extLst>
                  <a:ext uri="{0D108BD9-81ED-4DB2-BD59-A6C34878D82A}">
                    <a16:rowId xmlns:a16="http://schemas.microsoft.com/office/drawing/2014/main" val="3224710966"/>
                  </a:ext>
                </a:extLst>
              </a:tr>
            </a:tbl>
          </a:graphicData>
        </a:graphic>
      </p:graphicFrame>
      <p:pic>
        <p:nvPicPr>
          <p:cNvPr id="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130"/>
            <a:ext cx="959189" cy="95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77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648218"/>
              </p:ext>
            </p:extLst>
          </p:nvPr>
        </p:nvGraphicFramePr>
        <p:xfrm>
          <a:off x="755576" y="1772816"/>
          <a:ext cx="7992888" cy="3901440"/>
        </p:xfrm>
        <a:graphic>
          <a:graphicData uri="http://schemas.openxmlformats.org/drawingml/2006/table">
            <a:tbl>
              <a:tblPr/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Students have the choice to do Internship or a dissertation. The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french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students have to do only the internship.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Dissertation :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will research and produce a 10,000 word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academic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document on an aspect of European business. 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simple exchange for one or two semester of the program are not obliged to do internship or dissertation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Dissertation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 be able to compile an academic essay containing a review of the relevant literature and an explanation of a specific business issue.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Internship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should compile 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on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specific management issue or business problem encountered during the internship and a reflection on their performance of work based tasks during the internship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077491"/>
              </p:ext>
            </p:extLst>
          </p:nvPr>
        </p:nvGraphicFramePr>
        <p:xfrm>
          <a:off x="544588" y="5805264"/>
          <a:ext cx="8102726" cy="864096"/>
        </p:xfrm>
        <a:graphic>
          <a:graphicData uri="http://schemas.openxmlformats.org/drawingml/2006/table">
            <a:tbl>
              <a:tblPr/>
              <a:tblGrid>
                <a:gridCol w="184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5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7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0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of learning outcomes (weightings in 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DISSERTATION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Report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fr-F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INTERNSHIP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+ Presentation +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 Evaluation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59832" y="758419"/>
            <a:ext cx="2967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DISSERTATION / </a:t>
            </a:r>
            <a:r>
              <a:rPr lang="fr-FR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INTERNSHIP</a:t>
            </a:r>
            <a:r>
              <a:rPr lang="fr-FR" dirty="0"/>
              <a:t> </a:t>
            </a:r>
          </a:p>
        </p:txBody>
      </p:sp>
      <p:pic>
        <p:nvPicPr>
          <p:cNvPr id="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" y="-14186"/>
            <a:ext cx="959189" cy="9572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619672" y="1141821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Pedagogical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 Content BMI3 IB :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10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292494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 smtClean="0">
              <a:solidFill>
                <a:schemeClr val="accent1"/>
              </a:solidFill>
              <a:latin typeface="Futura Md B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7604" y="242088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1720" y="2329617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*How we evaluate </a:t>
            </a:r>
            <a:r>
              <a:rPr lang="en-US" sz="2400" b="1" dirty="0" smtClean="0">
                <a:solidFill>
                  <a:srgbClr val="C00000"/>
                </a:solidFill>
              </a:rPr>
              <a:t>a Subject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3220058"/>
            <a:ext cx="8280920" cy="186512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The </a:t>
            </a:r>
            <a:r>
              <a:rPr lang="fr-FR" sz="2400" b="1" dirty="0" err="1" smtClean="0">
                <a:solidFill>
                  <a:srgbClr val="002060"/>
                </a:solidFill>
              </a:rPr>
              <a:t>evaluation</a:t>
            </a:r>
            <a:r>
              <a:rPr lang="fr-FR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is based on 2 ratings </a:t>
            </a:r>
            <a:r>
              <a:rPr lang="fr-FR" sz="2400" b="1" dirty="0" smtClean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fr-FR" sz="2400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fr-FR" sz="2400" b="1" dirty="0" err="1">
                <a:solidFill>
                  <a:srgbClr val="002060"/>
                </a:solidFill>
              </a:rPr>
              <a:t>continuous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assessment</a:t>
            </a:r>
            <a:r>
              <a:rPr lang="fr-FR" sz="2400" b="1" dirty="0" smtClean="0">
                <a:solidFill>
                  <a:srgbClr val="002060"/>
                </a:solidFill>
              </a:rPr>
              <a:t> (30%)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fr-FR" sz="3200" b="1" dirty="0" smtClean="0">
                <a:solidFill>
                  <a:srgbClr val="002060"/>
                </a:solidFill>
              </a:rPr>
              <a:t>+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fr-FR" sz="2400" b="1" dirty="0">
                <a:solidFill>
                  <a:srgbClr val="002060"/>
                </a:solidFill>
              </a:rPr>
              <a:t>final </a:t>
            </a:r>
            <a:r>
              <a:rPr lang="fr-FR" sz="2400" b="1" dirty="0" smtClean="0">
                <a:solidFill>
                  <a:srgbClr val="002060"/>
                </a:solidFill>
              </a:rPr>
              <a:t>exam (</a:t>
            </a:r>
            <a:r>
              <a:rPr lang="fr-FR" sz="2400" b="1" dirty="0">
                <a:solidFill>
                  <a:srgbClr val="002060"/>
                </a:solidFill>
              </a:rPr>
              <a:t>70</a:t>
            </a:r>
            <a:r>
              <a:rPr lang="fr-FR" sz="2400" b="1" dirty="0" smtClean="0">
                <a:solidFill>
                  <a:srgbClr val="002060"/>
                </a:solidFill>
              </a:rPr>
              <a:t>%)</a:t>
            </a:r>
          </a:p>
        </p:txBody>
      </p:sp>
      <p:pic>
        <p:nvPicPr>
          <p:cNvPr id="1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130"/>
            <a:ext cx="959189" cy="957271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467544" y="12787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Evaluation Of Competencies And Knowledge</a:t>
            </a:r>
            <a:r>
              <a:rPr lang="fr-FR" sz="2400" dirty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292494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 smtClean="0">
              <a:solidFill>
                <a:schemeClr val="accent1"/>
              </a:solidFill>
              <a:latin typeface="Futura Md B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24208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just"/>
            <a:endParaRPr lang="fr-FR" sz="20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95736" y="2682502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*How to </a:t>
            </a:r>
            <a:r>
              <a:rPr lang="fr-FR" sz="2400" b="1" dirty="0" err="1" smtClean="0">
                <a:solidFill>
                  <a:srgbClr val="C00000"/>
                </a:solidFill>
              </a:rPr>
              <a:t>validate</a:t>
            </a:r>
            <a:r>
              <a:rPr lang="fr-FR" sz="2400" b="1" dirty="0" smtClean="0">
                <a:solidFill>
                  <a:srgbClr val="C00000"/>
                </a:solidFill>
              </a:rPr>
              <a:t> a Module?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338" y="3244334"/>
            <a:ext cx="8424936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- </a:t>
            </a:r>
            <a:r>
              <a:rPr lang="en-US" sz="2000" b="1" dirty="0">
                <a:solidFill>
                  <a:srgbClr val="002060"/>
                </a:solidFill>
              </a:rPr>
              <a:t>E</a:t>
            </a:r>
            <a:r>
              <a:rPr lang="en-US" sz="2000" b="1" dirty="0" smtClean="0">
                <a:solidFill>
                  <a:srgbClr val="002060"/>
                </a:solidFill>
              </a:rPr>
              <a:t>ach </a:t>
            </a:r>
            <a:r>
              <a:rPr lang="en-US" sz="2000" b="1" dirty="0">
                <a:solidFill>
                  <a:srgbClr val="002060"/>
                </a:solidFill>
              </a:rPr>
              <a:t>module must show </a:t>
            </a:r>
            <a:r>
              <a:rPr lang="en-US" sz="2000" b="1" dirty="0" smtClean="0">
                <a:solidFill>
                  <a:srgbClr val="002060"/>
                </a:solidFill>
              </a:rPr>
              <a:t>an average </a:t>
            </a:r>
            <a:r>
              <a:rPr lang="en-US" sz="2000" b="1" dirty="0">
                <a:solidFill>
                  <a:srgbClr val="002060"/>
                </a:solidFill>
              </a:rPr>
              <a:t>mark equal to, or in excess </a:t>
            </a:r>
            <a:r>
              <a:rPr lang="en-US" sz="2000" b="1" dirty="0" smtClean="0">
                <a:solidFill>
                  <a:srgbClr val="002060"/>
                </a:solidFill>
              </a:rPr>
              <a:t>of 10/20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</a:p>
        </p:txBody>
      </p:sp>
      <p:pic>
        <p:nvPicPr>
          <p:cNvPr id="18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51" y="0"/>
            <a:ext cx="959189" cy="95727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357500" y="4152553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*How to </a:t>
            </a:r>
            <a:r>
              <a:rPr lang="fr-FR" sz="2400" b="1" dirty="0" err="1" smtClean="0">
                <a:solidFill>
                  <a:srgbClr val="C00000"/>
                </a:solidFill>
              </a:rPr>
              <a:t>validate</a:t>
            </a:r>
            <a:r>
              <a:rPr lang="fr-FR" sz="2400" b="1" dirty="0" smtClean="0">
                <a:solidFill>
                  <a:srgbClr val="C00000"/>
                </a:solidFill>
              </a:rPr>
              <a:t> a </a:t>
            </a:r>
            <a:r>
              <a:rPr lang="fr-FR" sz="2400" b="1" dirty="0" err="1" smtClean="0">
                <a:solidFill>
                  <a:srgbClr val="C00000"/>
                </a:solidFill>
              </a:rPr>
              <a:t>semester</a:t>
            </a:r>
            <a:r>
              <a:rPr lang="fr-FR" sz="2400" b="1" dirty="0" smtClean="0">
                <a:solidFill>
                  <a:srgbClr val="C00000"/>
                </a:solidFill>
              </a:rPr>
              <a:t>?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4725144"/>
            <a:ext cx="8424936" cy="163121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All </a:t>
            </a:r>
            <a:r>
              <a:rPr lang="en-US" sz="2000" b="1" dirty="0">
                <a:solidFill>
                  <a:srgbClr val="002060"/>
                </a:solidFill>
              </a:rPr>
              <a:t>the credits for a semester are validated when the average mark for the semester is 10/20 or </a:t>
            </a:r>
            <a:r>
              <a:rPr lang="en-US" sz="2000" b="1" dirty="0" smtClean="0">
                <a:solidFill>
                  <a:srgbClr val="002060"/>
                </a:solidFill>
              </a:rPr>
              <a:t>above</a:t>
            </a:r>
          </a:p>
          <a:p>
            <a:pPr marL="342900" indent="-342900" algn="just">
              <a:buFontTx/>
              <a:buChar char="-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</a:rPr>
              <a:t>If a module average is below 10/20 the student have to retake all the subjects below 10/20 at the </a:t>
            </a:r>
            <a:r>
              <a:rPr lang="en-US" sz="2000" b="1" dirty="0" err="1" smtClean="0">
                <a:solidFill>
                  <a:srgbClr val="002060"/>
                </a:solidFill>
              </a:rPr>
              <a:t>resit</a:t>
            </a:r>
            <a:r>
              <a:rPr lang="en-US" sz="2000" b="1" dirty="0" smtClean="0">
                <a:solidFill>
                  <a:srgbClr val="002060"/>
                </a:solidFill>
              </a:rPr>
              <a:t> session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5292" y="1814047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Validation Conditions:</a:t>
            </a:r>
            <a:r>
              <a:rPr lang="fr-FR" sz="2400" b="1" dirty="0" smtClean="0">
                <a:solidFill>
                  <a:srgbClr val="000066"/>
                </a:solidFill>
              </a:rPr>
              <a:t> MODULE, SEMESTER, YEAR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292494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 smtClean="0">
              <a:solidFill>
                <a:schemeClr val="accent1"/>
              </a:solidFill>
              <a:latin typeface="Futura Md B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24208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just"/>
            <a:endParaRPr lang="fr-FR" sz="20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5649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712" y="320090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60 ECTS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043608" y="2564904"/>
            <a:ext cx="1245277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Semester 1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555776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+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059832" y="2564904"/>
            <a:ext cx="1245277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Semester 2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72000" y="25649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=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55459" y="2267580"/>
            <a:ext cx="3290969" cy="120032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Validation of the year, under condition Internship validation (or </a:t>
            </a:r>
            <a:r>
              <a:rPr lang="en-US" b="1" dirty="0" smtClean="0">
                <a:solidFill>
                  <a:srgbClr val="002060"/>
                </a:solidFill>
              </a:rPr>
              <a:t>Dissertation </a:t>
            </a:r>
            <a:r>
              <a:rPr lang="en-US" b="1" dirty="0">
                <a:solidFill>
                  <a:srgbClr val="002060"/>
                </a:solidFill>
              </a:rPr>
              <a:t>for International Students)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359929"/>
            <a:ext cx="87119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Conditions 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of validation of the Bachelor</a:t>
            </a:r>
            <a:r>
              <a:rPr lang="fr-FR" sz="20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:</a:t>
            </a:r>
            <a:endParaRPr lang="fr-FR" sz="20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pic>
        <p:nvPicPr>
          <p:cNvPr id="2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04"/>
            <a:ext cx="959189" cy="95727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99592" y="292494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 smtClean="0">
              <a:solidFill>
                <a:schemeClr val="accent1"/>
              </a:solidFill>
              <a:latin typeface="Futura Md B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24208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just"/>
            <a:endParaRPr lang="fr-FR" sz="20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592" y="25649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0698" y="2268161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err="1" smtClean="0">
                <a:solidFill>
                  <a:srgbClr val="002060"/>
                </a:solidFill>
              </a:rPr>
              <a:t>Re-sits</a:t>
            </a:r>
            <a:r>
              <a:rPr lang="fr-FR" sz="3200" b="1" dirty="0" smtClean="0">
                <a:solidFill>
                  <a:srgbClr val="002060"/>
                </a:solidFill>
              </a:rPr>
              <a:t>!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7584" y="2924944"/>
            <a:ext cx="76444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The end‐of‐semester Examination Board sets the tests that the student must re‐sit at the next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re‐sit exams </a:t>
            </a:r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session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(in February for S1 and May for S2) in </a:t>
            </a:r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order to satisfy the conditions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required for the validation of the year and degree. The </a:t>
            </a:r>
            <a:r>
              <a:rPr lang="en-US" sz="2000" b="1" dirty="0" err="1" smtClean="0">
                <a:solidFill>
                  <a:srgbClr val="C00000"/>
                </a:solidFill>
                <a:ea typeface="Dotum" pitchFamily="34" charset="-127"/>
              </a:rPr>
              <a:t>resit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 grades replace the ones obtained at 1</a:t>
            </a:r>
            <a:r>
              <a:rPr lang="en-US" sz="2000" b="1" baseline="30000" dirty="0" smtClean="0">
                <a:solidFill>
                  <a:srgbClr val="C00000"/>
                </a:solidFill>
                <a:ea typeface="Dotum" pitchFamily="34" charset="-127"/>
              </a:rPr>
              <a:t>st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 session.</a:t>
            </a:r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  <a:p>
            <a:pPr algn="ctr" defTabSz="884238"/>
            <a:endParaRPr lang="en-US" sz="2400" b="1" dirty="0" smtClean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1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04"/>
            <a:ext cx="959189" cy="95727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84784"/>
            <a:ext cx="21419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002060"/>
                </a:solidFill>
              </a:rPr>
              <a:t>Attendance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804"/>
            <a:ext cx="959189" cy="9572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16304" y="2248933"/>
            <a:ext cx="8144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-No 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absence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is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allowed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and class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attendance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is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monitored</a:t>
            </a:r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.</a:t>
            </a:r>
          </a:p>
          <a:p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-Admittance </a:t>
            </a:r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to Examinations: Students who have recorded over 20% absenteeism per subject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(whatever the cause) </a:t>
            </a:r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may be denied entry to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the end </a:t>
            </a:r>
            <a:r>
              <a:rPr lang="en-US" sz="2000" b="1" dirty="0">
                <a:solidFill>
                  <a:srgbClr val="C00000"/>
                </a:solidFill>
                <a:ea typeface="Dotum" pitchFamily="34" charset="-127"/>
              </a:rPr>
              <a:t>of semester examination rooms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.</a:t>
            </a:r>
          </a:p>
          <a:p>
            <a:pPr algn="just"/>
            <a:endParaRPr lang="en-US" sz="2000" b="1" dirty="0" smtClean="0">
              <a:solidFill>
                <a:srgbClr val="C00000"/>
              </a:solidFill>
              <a:ea typeface="Dotum" pitchFamily="34" charset="-127"/>
            </a:endParaRP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Example: Subject (15h) : Maximum (3h)</a:t>
            </a:r>
          </a:p>
          <a:p>
            <a:pPr algn="just"/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</a:rPr>
              <a:t>Absence recorded: (3,5h) </a:t>
            </a:r>
            <a:r>
              <a:rPr lang="en-US" sz="2000" b="1" dirty="0" smtClean="0">
                <a:solidFill>
                  <a:srgbClr val="C00000"/>
                </a:solidFill>
                <a:ea typeface="Dotum" pitchFamily="34" charset="-127"/>
                <a:sym typeface="Wingdings" panose="05000000000000000000" pitchFamily="2" charset="2"/>
              </a:rPr>
              <a:t> 0/20  Re-sits</a:t>
            </a:r>
            <a:endParaRPr lang="en-US" sz="2000" b="1" dirty="0">
              <a:solidFill>
                <a:srgbClr val="C00000"/>
              </a:solidFill>
              <a:ea typeface="Dotum" pitchFamily="34" charset="-127"/>
            </a:endParaRPr>
          </a:p>
          <a:p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96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60279"/>
            <a:ext cx="84128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•Dissertation :  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be able to compile an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academic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essay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containing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a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review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of the relevant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literature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and an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explanation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of a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specific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business </a:t>
            </a:r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issue. </a:t>
            </a:r>
          </a:p>
          <a:p>
            <a:pPr algn="just"/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  <a:p>
            <a:pPr algn="just"/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•</a:t>
            </a:r>
            <a:r>
              <a:rPr lang="fr-FR" sz="2000" b="1" dirty="0" err="1" smtClean="0">
                <a:solidFill>
                  <a:srgbClr val="C00000"/>
                </a:solidFill>
                <a:ea typeface="Dotum" pitchFamily="34" charset="-127"/>
              </a:rPr>
              <a:t>Internship</a:t>
            </a:r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students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should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compile a </a:t>
            </a:r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report on 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a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specific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management issue or business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problem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encountered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during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the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internship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and a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reflection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on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their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performance of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work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based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tasks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ea typeface="Dotum" pitchFamily="34" charset="-127"/>
              </a:rPr>
              <a:t>during</a:t>
            </a:r>
            <a:r>
              <a:rPr lang="fr-FR" sz="2000" b="1" dirty="0">
                <a:solidFill>
                  <a:srgbClr val="C00000"/>
                </a:solidFill>
                <a:ea typeface="Dotum" pitchFamily="34" charset="-127"/>
              </a:rPr>
              <a:t> the </a:t>
            </a:r>
            <a:r>
              <a:rPr lang="fr-FR" sz="2000" b="1" dirty="0" err="1" smtClean="0">
                <a:solidFill>
                  <a:srgbClr val="C00000"/>
                </a:solidFill>
                <a:ea typeface="Dotum" pitchFamily="34" charset="-127"/>
              </a:rPr>
              <a:t>internship</a:t>
            </a:r>
            <a:endParaRPr lang="fr-FR" sz="2000" b="1" dirty="0" smtClean="0">
              <a:solidFill>
                <a:srgbClr val="C00000"/>
              </a:solidFill>
              <a:ea typeface="Dotum" pitchFamily="34" charset="-127"/>
            </a:endParaRPr>
          </a:p>
          <a:p>
            <a:pPr algn="just"/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  <a:p>
            <a:pPr algn="just"/>
            <a:r>
              <a:rPr lang="fr-FR" sz="2000" b="1" dirty="0" smtClean="0">
                <a:solidFill>
                  <a:srgbClr val="C00000"/>
                </a:solidFill>
                <a:ea typeface="Dotum" pitchFamily="34" charset="-127"/>
              </a:rPr>
              <a:t> </a:t>
            </a:r>
            <a:endParaRPr lang="fr-FR" sz="2000" b="1" dirty="0">
              <a:solidFill>
                <a:srgbClr val="C00000"/>
              </a:solidFill>
              <a:ea typeface="Dotum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pic>
        <p:nvPicPr>
          <p:cNvPr id="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05" y="0"/>
            <a:ext cx="959189" cy="95727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20486" y="1029279"/>
            <a:ext cx="5820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rgbClr val="002060"/>
                </a:solidFill>
              </a:rPr>
              <a:t>Internship</a:t>
            </a:r>
            <a:r>
              <a:rPr lang="fr-FR" sz="3200" b="1" dirty="0" smtClean="0">
                <a:solidFill>
                  <a:srgbClr val="002060"/>
                </a:solidFill>
              </a:rPr>
              <a:t>/Dissertation </a:t>
            </a:r>
            <a:r>
              <a:rPr lang="fr-FR" sz="2000" b="1" dirty="0" smtClean="0">
                <a:solidFill>
                  <a:srgbClr val="002060"/>
                </a:solidFill>
              </a:rPr>
              <a:t>(main objectif)</a:t>
            </a:r>
            <a:endParaRPr lang="fr-FR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64640"/>
              </p:ext>
            </p:extLst>
          </p:nvPr>
        </p:nvGraphicFramePr>
        <p:xfrm>
          <a:off x="1403648" y="3429000"/>
          <a:ext cx="6463238" cy="3312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969">
                  <a:extLst>
                    <a:ext uri="{9D8B030D-6E8A-4147-A177-3AD203B41FA5}">
                      <a16:colId xmlns:a16="http://schemas.microsoft.com/office/drawing/2014/main" val="733698097"/>
                    </a:ext>
                  </a:extLst>
                </a:gridCol>
                <a:gridCol w="1440969">
                  <a:extLst>
                    <a:ext uri="{9D8B030D-6E8A-4147-A177-3AD203B41FA5}">
                      <a16:colId xmlns:a16="http://schemas.microsoft.com/office/drawing/2014/main" val="1670700062"/>
                    </a:ext>
                  </a:extLst>
                </a:gridCol>
                <a:gridCol w="1075018">
                  <a:extLst>
                    <a:ext uri="{9D8B030D-6E8A-4147-A177-3AD203B41FA5}">
                      <a16:colId xmlns:a16="http://schemas.microsoft.com/office/drawing/2014/main" val="2613532631"/>
                    </a:ext>
                  </a:extLst>
                </a:gridCol>
                <a:gridCol w="1253141">
                  <a:extLst>
                    <a:ext uri="{9D8B030D-6E8A-4147-A177-3AD203B41FA5}">
                      <a16:colId xmlns:a16="http://schemas.microsoft.com/office/drawing/2014/main" val="1607994774"/>
                    </a:ext>
                  </a:extLst>
                </a:gridCol>
                <a:gridCol w="1253141">
                  <a:extLst>
                    <a:ext uri="{9D8B030D-6E8A-4147-A177-3AD203B41FA5}">
                      <a16:colId xmlns:a16="http://schemas.microsoft.com/office/drawing/2014/main" val="577856481"/>
                    </a:ext>
                  </a:extLst>
                </a:gridCol>
              </a:tblGrid>
              <a:tr h="602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WHAT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WHO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WHEN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WHERE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Supervising &amp; Grading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0637"/>
                  </a:ext>
                </a:extLst>
              </a:tr>
              <a:tr h="9033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Dissertation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Bremen Students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r>
                        <a:rPr lang="en-GB" sz="1200" baseline="30000">
                          <a:effectLst/>
                        </a:rPr>
                        <a:t>th</a:t>
                      </a:r>
                      <a:r>
                        <a:rPr lang="en-GB" sz="1200">
                          <a:effectLst/>
                        </a:rPr>
                        <a:t> November the latest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Bremen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Bremen Supervisor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8617931"/>
                  </a:ext>
                </a:extLst>
              </a:tr>
              <a:tr h="90337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Bremen Students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r>
                        <a:rPr lang="en-GB" sz="1200" baseline="30000">
                          <a:effectLst/>
                        </a:rPr>
                        <a:t>th</a:t>
                      </a:r>
                      <a:r>
                        <a:rPr lang="en-GB" sz="1200">
                          <a:effectLst/>
                        </a:rPr>
                        <a:t> November the latest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 Normandie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 </a:t>
                      </a:r>
                      <a:r>
                        <a:rPr lang="en-GB" sz="1200" dirty="0" err="1">
                          <a:effectLst/>
                        </a:rPr>
                        <a:t>Normandie</a:t>
                      </a:r>
                      <a:r>
                        <a:rPr lang="en-GB" sz="1200" dirty="0">
                          <a:effectLst/>
                        </a:rPr>
                        <a:t> Supervisor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4949046"/>
                  </a:ext>
                </a:extLst>
              </a:tr>
              <a:tr h="903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Internship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Bremen Students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</a:t>
                      </a:r>
                      <a:r>
                        <a:rPr lang="en-GB" sz="1200" baseline="30000" dirty="0">
                          <a:effectLst/>
                        </a:rPr>
                        <a:t>th</a:t>
                      </a:r>
                      <a:r>
                        <a:rPr lang="en-GB" sz="1200" dirty="0">
                          <a:effectLst/>
                        </a:rPr>
                        <a:t> November the latest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Bremen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Bremen Supervisor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89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75656" y="548680"/>
            <a:ext cx="660648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TO BE ELIGIBLE TO DD AT EM NORMANDIE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Being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registered as full time students at the home institution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Have successfully passed all courses and exams at their home institution before studying abroad at the receiving institution. 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Have been selected by their home institution to participate in the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DD exchange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programme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-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Study at least two academic years at the home institution and at least one academic year at the receiving institution and meet all academic criteria.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Undergraduate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students from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Hochschule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 Bremen will study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Semesters 1 and 2 in Bremen (60 ECTS)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Semesters 3 and 4 in Bremen (60 ECTS) 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Semesters 5 and 6 at EM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Normandie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 (60 ECTS).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Semester 7 in Bremen, thus obtaining 30 ECTS.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They will also have 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Completed a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3month placement 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in a German or international </a:t>
            </a: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company</a:t>
            </a: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or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 algn="just"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Write a professional thesis 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Students who meet these conditions and fulfil all requirements will be awarded the state-accredited Bachelor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 Management International (BMI) delivered by EM </a:t>
            </a:r>
            <a:r>
              <a:rPr lang="en-GB" sz="1200" dirty="0" err="1">
                <a:latin typeface="Arial" panose="020B0604020202020204" pitchFamily="34" charset="0"/>
                <a:ea typeface="Times New Roman" panose="02020603050405020304" pitchFamily="18" charset="0"/>
              </a:rPr>
              <a:t>Normandie</a:t>
            </a: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1300" dirty="0" smtClean="0">
                <a:ea typeface="Times New Roman" panose="02020603050405020304" pitchFamily="18" charset="0"/>
              </a:rPr>
              <a:t>The </a:t>
            </a:r>
            <a:r>
              <a:rPr lang="en-US" sz="1300" dirty="0">
                <a:ea typeface="Times New Roman" panose="02020603050405020304" pitchFamily="18" charset="0"/>
              </a:rPr>
              <a:t>Bachelor Thesis of </a:t>
            </a:r>
            <a:r>
              <a:rPr lang="en-US" sz="1300" dirty="0" err="1">
                <a:ea typeface="Times New Roman" panose="02020603050405020304" pitchFamily="18" charset="0"/>
              </a:rPr>
              <a:t>Hochschule</a:t>
            </a:r>
            <a:r>
              <a:rPr lang="en-US" sz="1300" dirty="0">
                <a:ea typeface="Times New Roman" panose="02020603050405020304" pitchFamily="18" charset="0"/>
              </a:rPr>
              <a:t> Bremen will be recognized by EM </a:t>
            </a:r>
            <a:r>
              <a:rPr lang="en-US" sz="1300" dirty="0" err="1">
                <a:ea typeface="Times New Roman" panose="02020603050405020304" pitchFamily="18" charset="0"/>
              </a:rPr>
              <a:t>Normandie</a:t>
            </a:r>
            <a:r>
              <a:rPr lang="en-US" sz="1300" dirty="0">
                <a:ea typeface="Times New Roman" panose="02020603050405020304" pitchFamily="18" charset="0"/>
              </a:rPr>
              <a:t> if </a:t>
            </a:r>
            <a:r>
              <a:rPr lang="en-US" sz="1300" dirty="0" err="1">
                <a:ea typeface="Times New Roman" panose="02020603050405020304" pitchFamily="18" charset="0"/>
              </a:rPr>
              <a:t>Hochschule</a:t>
            </a:r>
            <a:r>
              <a:rPr lang="en-US" sz="1300" dirty="0">
                <a:ea typeface="Times New Roman" panose="02020603050405020304" pitchFamily="18" charset="0"/>
              </a:rPr>
              <a:t> Bremen confirms its successful completion. </a:t>
            </a:r>
            <a:endParaRPr lang="en-US" sz="13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n-US" sz="1300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300" dirty="0" smtClean="0">
                <a:ea typeface="Times New Roman" panose="02020603050405020304" pitchFamily="18" charset="0"/>
              </a:rPr>
              <a:t>Diploma ceremony scheduled in march/</a:t>
            </a:r>
            <a:r>
              <a:rPr lang="en-US" sz="1300" dirty="0" err="1" smtClean="0">
                <a:ea typeface="Times New Roman" panose="02020603050405020304" pitchFamily="18" charset="0"/>
              </a:rPr>
              <a:t>april</a:t>
            </a:r>
            <a:endParaRPr lang="en-US" sz="1300" dirty="0">
              <a:effectLst/>
              <a:ea typeface="Times New Roman" panose="02020603050405020304" pitchFamily="18" charset="0"/>
            </a:endParaRPr>
          </a:p>
          <a:p>
            <a:r>
              <a:rPr lang="fr-FR" sz="1300" dirty="0">
                <a:hlinkClick r:id="rId3"/>
              </a:rPr>
              <a:t>https://www.youtube.com/watch?v=vpyxy_wVnRI</a:t>
            </a:r>
            <a:r>
              <a:rPr lang="fr-FR" sz="1300" dirty="0"/>
              <a:t> </a:t>
            </a:r>
          </a:p>
          <a:p>
            <a:pPr>
              <a:spcAft>
                <a:spcPts val="0"/>
              </a:spcAft>
            </a:pP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4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3568" y="2420888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400" dirty="0" smtClean="0">
              <a:solidFill>
                <a:srgbClr val="0070C0"/>
              </a:solidFill>
              <a:sym typeface="Wingdings" pitchFamily="2" charset="2"/>
            </a:endParaRPr>
          </a:p>
          <a:p>
            <a:pPr algn="just"/>
            <a:endParaRPr lang="fr-FR" sz="2000" dirty="0" smtClean="0">
              <a:solidFill>
                <a:srgbClr val="0070C0"/>
              </a:solidFill>
              <a:sym typeface="Wingdings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4435" y="2703963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cs typeface="MV Boli" pitchFamily="2" charset="0"/>
              </a:rPr>
              <a:t>Fabienne PELTIER : Incoming </a:t>
            </a:r>
            <a:r>
              <a:rPr lang="fr-FR" sz="2400" b="1" dirty="0" err="1" smtClean="0">
                <a:cs typeface="MV Boli" pitchFamily="2" charset="0"/>
              </a:rPr>
              <a:t>coordinator</a:t>
            </a:r>
            <a:r>
              <a:rPr lang="fr-FR" sz="2400" b="1" dirty="0" smtClean="0">
                <a:cs typeface="MV Boli" pitchFamily="2" charset="0"/>
              </a:rPr>
              <a:t> Le Havre campus                                                 </a:t>
            </a:r>
            <a:r>
              <a:rPr lang="fr-FR" sz="2400" dirty="0" smtClean="0"/>
              <a:t>E-mail </a:t>
            </a:r>
            <a:r>
              <a:rPr lang="fr-FR" sz="2400" dirty="0"/>
              <a:t>:</a:t>
            </a:r>
            <a:r>
              <a:rPr lang="fr-FR" sz="2400" b="1" dirty="0"/>
              <a:t> </a:t>
            </a:r>
            <a:r>
              <a:rPr lang="fr-FR" sz="2400" b="1" dirty="0">
                <a:hlinkClick r:id="rId2"/>
              </a:rPr>
              <a:t>fpeltier-mahu@em-normandie.fr</a:t>
            </a:r>
            <a:endParaRPr lang="fr-FR" sz="2400" dirty="0"/>
          </a:p>
          <a:p>
            <a:r>
              <a:rPr lang="fr-FR" sz="2400" dirty="0" smtClean="0"/>
              <a:t>Tel</a:t>
            </a:r>
            <a:r>
              <a:rPr lang="fr-FR" sz="2400" dirty="0"/>
              <a:t>: </a:t>
            </a:r>
            <a:r>
              <a:rPr lang="fr-FR" sz="2400" dirty="0" smtClean="0"/>
              <a:t>0033 2.32.92.52.65</a:t>
            </a:r>
            <a:endParaRPr lang="fr-FR" sz="2400" dirty="0"/>
          </a:p>
          <a:p>
            <a:pPr algn="ctr"/>
            <a:endParaRPr lang="fr-FR" sz="2400" b="1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81166"/>
            <a:ext cx="1774497" cy="20652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03596" y="4646444"/>
            <a:ext cx="547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cs typeface="MV Boli" pitchFamily="2" charset="0"/>
              </a:rPr>
              <a:t>Alexandra LAASRI: International </a:t>
            </a:r>
            <a:r>
              <a:rPr lang="fr-FR" sz="2400" b="1" dirty="0" err="1" smtClean="0">
                <a:cs typeface="MV Boli" pitchFamily="2" charset="0"/>
              </a:rPr>
              <a:t>Development</a:t>
            </a:r>
            <a:r>
              <a:rPr lang="fr-FR" sz="2400" b="1" dirty="0" smtClean="0">
                <a:cs typeface="MV Boli" pitchFamily="2" charset="0"/>
              </a:rPr>
              <a:t> Manager                                  Le Havre campus                                                 </a:t>
            </a:r>
            <a:r>
              <a:rPr lang="fr-FR" sz="2400" dirty="0" smtClean="0"/>
              <a:t>E-mail </a:t>
            </a:r>
            <a:r>
              <a:rPr lang="fr-FR" sz="2400" dirty="0"/>
              <a:t>:</a:t>
            </a:r>
            <a:r>
              <a:rPr lang="fr-FR" sz="2400" b="1" dirty="0"/>
              <a:t> </a:t>
            </a:r>
            <a:r>
              <a:rPr lang="fr-FR" sz="2400" b="1" u="sng" dirty="0" smtClean="0">
                <a:solidFill>
                  <a:srgbClr val="0070C0"/>
                </a:solidFill>
              </a:rPr>
              <a:t>alaasri</a:t>
            </a:r>
            <a:r>
              <a:rPr lang="fr-FR" sz="2400" b="1" u="sng" dirty="0" smtClean="0">
                <a:solidFill>
                  <a:srgbClr val="0070C0"/>
                </a:solidFill>
                <a:hlinkClick r:id="rId2"/>
              </a:rPr>
              <a:t>@em-normandie.fr</a:t>
            </a:r>
            <a:endParaRPr lang="fr-FR" sz="2400" u="sng" dirty="0">
              <a:solidFill>
                <a:srgbClr val="0070C0"/>
              </a:solidFill>
            </a:endParaRPr>
          </a:p>
          <a:p>
            <a:r>
              <a:rPr lang="fr-FR" sz="2400" dirty="0" smtClean="0"/>
              <a:t>Tel</a:t>
            </a:r>
            <a:r>
              <a:rPr lang="fr-FR" sz="2400" dirty="0"/>
              <a:t>: </a:t>
            </a:r>
            <a:r>
              <a:rPr lang="fr-FR" sz="2400" dirty="0" smtClean="0"/>
              <a:t>0033 2.32.92.70.88</a:t>
            </a:r>
            <a:endParaRPr lang="fr-FR" sz="2400" dirty="0"/>
          </a:p>
          <a:p>
            <a:pPr algn="ctr"/>
            <a:endParaRPr lang="fr-FR" sz="2400" b="1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642955"/>
            <a:ext cx="1846505" cy="1878900"/>
          </a:xfrm>
          <a:prstGeom prst="rect">
            <a:avLst/>
          </a:prstGeom>
        </p:spPr>
      </p:pic>
      <p:pic>
        <p:nvPicPr>
          <p:cNvPr id="8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pic>
        <p:nvPicPr>
          <p:cNvPr id="9" name="Picture 2" descr="http://www.ecole-management-normandie.fr/upload/professeur/MOUAKHAR_khairedin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r="13027"/>
          <a:stretch/>
        </p:blipFill>
        <p:spPr bwMode="auto">
          <a:xfrm>
            <a:off x="1243580" y="604613"/>
            <a:ext cx="1558182" cy="195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154435" y="732291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Khaireddine MOUAKHAR: Head </a:t>
            </a:r>
            <a:r>
              <a:rPr lang="fr-FR" sz="2400" b="1" dirty="0"/>
              <a:t>of BMI </a:t>
            </a:r>
            <a:endParaRPr lang="fr-FR" sz="2400" b="1" dirty="0" smtClean="0"/>
          </a:p>
          <a:p>
            <a:r>
              <a:rPr lang="fr-FR" sz="2400" b="1" dirty="0" smtClean="0"/>
              <a:t>Le Havre campus: </a:t>
            </a:r>
            <a:endParaRPr lang="fr-FR" sz="2400" b="1" dirty="0"/>
          </a:p>
          <a:p>
            <a:r>
              <a:rPr lang="fr-FR" sz="2400" dirty="0" smtClean="0"/>
              <a:t>E-mail </a:t>
            </a:r>
            <a:r>
              <a:rPr lang="fr-FR" sz="2400" dirty="0"/>
              <a:t>:</a:t>
            </a:r>
            <a:r>
              <a:rPr lang="fr-FR" sz="2400" b="1" dirty="0"/>
              <a:t> </a:t>
            </a:r>
            <a:r>
              <a:rPr lang="fr-FR" sz="2400" b="1" u="sng" dirty="0" smtClean="0">
                <a:solidFill>
                  <a:srgbClr val="0070C0"/>
                </a:solidFill>
              </a:rPr>
              <a:t>kmouakhar</a:t>
            </a:r>
            <a:r>
              <a:rPr lang="fr-FR" sz="2400" b="1" u="sng" dirty="0" smtClean="0">
                <a:solidFill>
                  <a:srgbClr val="0070C0"/>
                </a:solidFill>
                <a:hlinkClick r:id="rId2"/>
              </a:rPr>
              <a:t>@em-normandie.fr</a:t>
            </a:r>
            <a:endParaRPr lang="fr-FR" sz="2400" u="sng" dirty="0">
              <a:solidFill>
                <a:srgbClr val="0070C0"/>
              </a:solidFill>
            </a:endParaRPr>
          </a:p>
          <a:p>
            <a:r>
              <a:rPr lang="fr-FR" sz="2400" dirty="0" smtClean="0"/>
              <a:t>Tel</a:t>
            </a:r>
            <a:r>
              <a:rPr lang="fr-FR" sz="2400" dirty="0"/>
              <a:t>: </a:t>
            </a:r>
            <a:r>
              <a:rPr lang="fr-FR" sz="2400" dirty="0" smtClean="0"/>
              <a:t>0033 </a:t>
            </a:r>
            <a:r>
              <a:rPr lang="fr-FR" sz="2400" dirty="0" smtClean="0"/>
              <a:t>2.32.92.56.78</a:t>
            </a:r>
            <a:endParaRPr lang="fr-FR" sz="2400" b="1" dirty="0">
              <a:solidFill>
                <a:srgbClr val="002060"/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276872"/>
            <a:ext cx="75288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Wingdings" pitchFamily="2" charset="2"/>
              <a:buChar char="§"/>
            </a:pPr>
            <a:r>
              <a:rPr lang="fr-FR" sz="2000" dirty="0">
                <a:solidFill>
                  <a:srgbClr val="002060"/>
                </a:solidFill>
              </a:rPr>
              <a:t>4</a:t>
            </a:r>
            <a:r>
              <a:rPr lang="fr-FR" sz="2000" dirty="0" smtClean="0">
                <a:solidFill>
                  <a:srgbClr val="002060"/>
                </a:solidFill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</a:rPr>
              <a:t>campuses</a:t>
            </a:r>
            <a:r>
              <a:rPr lang="fr-FR" sz="2000" dirty="0" smtClean="0">
                <a:solidFill>
                  <a:srgbClr val="002060"/>
                </a:solidFill>
              </a:rPr>
              <a:t> (</a:t>
            </a:r>
            <a:r>
              <a:rPr lang="en-US" sz="2000" dirty="0" smtClean="0">
                <a:solidFill>
                  <a:srgbClr val="002060"/>
                </a:solidFill>
              </a:rPr>
              <a:t>3000 </a:t>
            </a:r>
            <a:r>
              <a:rPr lang="en-US" sz="2000" dirty="0">
                <a:solidFill>
                  <a:srgbClr val="002060"/>
                </a:solidFill>
              </a:rPr>
              <a:t>students in initial training and continuing education </a:t>
            </a:r>
            <a:r>
              <a:rPr lang="fr-FR" sz="2000" dirty="0" smtClean="0">
                <a:solidFill>
                  <a:srgbClr val="002060"/>
                </a:solidFill>
              </a:rPr>
              <a:t> ) </a:t>
            </a:r>
            <a:r>
              <a:rPr lang="en-US" sz="2000" b="1" dirty="0">
                <a:solidFill>
                  <a:srgbClr val="002060"/>
                </a:solidFill>
              </a:rPr>
              <a:t>in Caen, Le Havre, Paris &amp; Oxford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268288" indent="-268288" algn="just">
              <a:buFont typeface="Wingdings" pitchFamily="2" charset="2"/>
              <a:buChar char="§"/>
            </a:pPr>
            <a:r>
              <a:rPr lang="en-US" sz="2000" b="1" dirty="0">
                <a:solidFill>
                  <a:srgbClr val="002060"/>
                </a:solidFill>
              </a:rPr>
              <a:t>Founded in Le Havre in 1871, Ecole de Management de </a:t>
            </a:r>
            <a:r>
              <a:rPr lang="en-US" sz="2000" b="1" dirty="0" err="1">
                <a:solidFill>
                  <a:srgbClr val="002060"/>
                </a:solidFill>
              </a:rPr>
              <a:t>Normandie</a:t>
            </a:r>
            <a:r>
              <a:rPr lang="en-US" sz="2000" b="1" dirty="0">
                <a:solidFill>
                  <a:srgbClr val="002060"/>
                </a:solidFill>
              </a:rPr>
              <a:t> is one of the oldest established French business schools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268288" indent="-268288"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002060"/>
                </a:solidFill>
              </a:rPr>
              <a:t>67 </a:t>
            </a:r>
            <a:r>
              <a:rPr lang="fr-FR" sz="2000" b="1" dirty="0">
                <a:solidFill>
                  <a:srgbClr val="002060"/>
                </a:solidFill>
              </a:rPr>
              <a:t>permanent </a:t>
            </a:r>
            <a:r>
              <a:rPr lang="fr-FR" sz="2000" b="1" dirty="0" err="1" smtClean="0">
                <a:solidFill>
                  <a:srgbClr val="002060"/>
                </a:solidFill>
              </a:rPr>
              <a:t>Lecturers</a:t>
            </a:r>
            <a:r>
              <a:rPr lang="fr-FR" sz="2000" b="1" dirty="0" smtClean="0">
                <a:solidFill>
                  <a:srgbClr val="002060"/>
                </a:solidFill>
              </a:rPr>
              <a:t>  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500 teachers </a:t>
            </a:r>
            <a:r>
              <a:rPr lang="en-US" sz="2000" b="1" dirty="0">
                <a:solidFill>
                  <a:srgbClr val="002060"/>
                </a:solidFill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</a:rPr>
              <a:t>professionals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More than </a:t>
            </a:r>
            <a:r>
              <a:rPr lang="en-US" sz="2000" dirty="0" smtClean="0">
                <a:solidFill>
                  <a:srgbClr val="002060"/>
                </a:solidFill>
              </a:rPr>
              <a:t>200 </a:t>
            </a:r>
            <a:r>
              <a:rPr lang="en-US" sz="2000" dirty="0">
                <a:solidFill>
                  <a:srgbClr val="002060"/>
                </a:solidFill>
              </a:rPr>
              <a:t>partner universities in forty </a:t>
            </a:r>
            <a:r>
              <a:rPr lang="en-US" sz="2000" dirty="0" smtClean="0">
                <a:solidFill>
                  <a:srgbClr val="002060"/>
                </a:solidFill>
              </a:rPr>
              <a:t>countries</a:t>
            </a:r>
            <a:r>
              <a:rPr lang="fr-FR" sz="2000" dirty="0">
                <a:solidFill>
                  <a:srgbClr val="002060"/>
                </a:solidFill>
              </a:rPr>
              <a:t>(exchanges, </a:t>
            </a:r>
            <a:r>
              <a:rPr lang="fr-FR" sz="2000" dirty="0" err="1" smtClean="0">
                <a:solidFill>
                  <a:srgbClr val="002060"/>
                </a:solidFill>
              </a:rPr>
              <a:t>research</a:t>
            </a:r>
            <a:r>
              <a:rPr lang="fr-FR" sz="2000" dirty="0">
                <a:solidFill>
                  <a:srgbClr val="002060"/>
                </a:solidFill>
              </a:rPr>
              <a:t>, dual </a:t>
            </a:r>
            <a:r>
              <a:rPr lang="fr-FR" sz="2000" dirty="0" err="1">
                <a:solidFill>
                  <a:srgbClr val="002060"/>
                </a:solidFill>
              </a:rPr>
              <a:t>degrees</a:t>
            </a:r>
            <a:r>
              <a:rPr lang="fr-FR" sz="2000" dirty="0">
                <a:solidFill>
                  <a:srgbClr val="002060"/>
                </a:solidFill>
              </a:rPr>
              <a:t>)</a:t>
            </a:r>
            <a:endParaRPr lang="fr-FR" sz="2000" dirty="0" smtClean="0">
              <a:solidFill>
                <a:srgbClr val="002060"/>
              </a:solidFill>
            </a:endParaRPr>
          </a:p>
          <a:p>
            <a:pPr marL="268288" indent="-268288">
              <a:buFont typeface="Wingdings" pitchFamily="2" charset="2"/>
              <a:buChar char="§"/>
            </a:pPr>
            <a:r>
              <a:rPr lang="fr-FR" sz="2000" b="1" dirty="0">
                <a:solidFill>
                  <a:srgbClr val="002060"/>
                </a:solidFill>
              </a:rPr>
              <a:t>9 </a:t>
            </a:r>
            <a:r>
              <a:rPr lang="fr-FR" sz="2000" b="1" dirty="0" err="1">
                <a:solidFill>
                  <a:srgbClr val="002060"/>
                </a:solidFill>
              </a:rPr>
              <a:t>foreign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b="1" dirty="0" err="1">
                <a:solidFill>
                  <a:srgbClr val="002060"/>
                </a:solidFill>
              </a:rPr>
              <a:t>languages</a:t>
            </a:r>
            <a:r>
              <a:rPr lang="fr-FR" sz="2000" b="1" dirty="0">
                <a:solidFill>
                  <a:srgbClr val="002060"/>
                </a:solidFill>
              </a:rPr>
              <a:t> ​​</a:t>
            </a:r>
            <a:r>
              <a:rPr lang="fr-FR" sz="2000" b="1" dirty="0" err="1" smtClean="0">
                <a:solidFill>
                  <a:srgbClr val="002060"/>
                </a:solidFill>
              </a:rPr>
              <a:t>taught</a:t>
            </a:r>
            <a:endParaRPr lang="fr-FR" sz="2000" b="1" dirty="0" smtClean="0">
              <a:solidFill>
                <a:srgbClr val="002060"/>
              </a:solidFill>
            </a:endParaRPr>
          </a:p>
          <a:p>
            <a:pPr marL="268288" indent="-268288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2060"/>
                </a:solidFill>
              </a:rPr>
              <a:t>500 </a:t>
            </a:r>
            <a:r>
              <a:rPr lang="en-US" sz="2000" b="1" dirty="0">
                <a:solidFill>
                  <a:srgbClr val="002060"/>
                </a:solidFill>
              </a:rPr>
              <a:t>international students enrolled </a:t>
            </a:r>
            <a:r>
              <a:rPr lang="en-US" sz="2000" b="1" dirty="0" smtClean="0">
                <a:solidFill>
                  <a:srgbClr val="002060"/>
                </a:solidFill>
              </a:rPr>
              <a:t>every year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More than 5000 companies are involved in the school life</a:t>
            </a:r>
          </a:p>
          <a:p>
            <a:pPr marL="268288" indent="-268288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</a:rPr>
              <a:t>Over 500 real projects made ​​by students in companies</a:t>
            </a:r>
            <a:r>
              <a:rPr lang="fr-FR" sz="2000" dirty="0" smtClean="0">
                <a:solidFill>
                  <a:srgbClr val="002060"/>
                </a:solidFill>
              </a:rPr>
              <a:t>,..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1351301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71488"/>
            <a:r>
              <a:rPr lang="fr-FR" sz="2800" b="1" dirty="0">
                <a:solidFill>
                  <a:srgbClr val="C00000"/>
                </a:solidFill>
              </a:rPr>
              <a:t>EM </a:t>
            </a:r>
            <a:r>
              <a:rPr lang="fr-FR" sz="2800" b="1" dirty="0" smtClean="0">
                <a:solidFill>
                  <a:srgbClr val="C00000"/>
                </a:solidFill>
              </a:rPr>
              <a:t>Normandie </a:t>
            </a:r>
            <a:r>
              <a:rPr lang="fr-FR" sz="2800" b="1" dirty="0">
                <a:solidFill>
                  <a:srgbClr val="C00000"/>
                </a:solidFill>
              </a:rPr>
              <a:t>in </a:t>
            </a:r>
            <a:r>
              <a:rPr lang="fr-FR" sz="2800" b="1" dirty="0" err="1">
                <a:solidFill>
                  <a:srgbClr val="C00000"/>
                </a:solidFill>
              </a:rPr>
              <a:t>brief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59632" y="487284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947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332656"/>
            <a:ext cx="8244408" cy="55302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55776" y="6250367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</a:t>
            </a:r>
            <a:endParaRPr lang="fr-FR" dirty="0"/>
          </a:p>
        </p:txBody>
      </p:sp>
      <p:pic>
        <p:nvPicPr>
          <p:cNvPr id="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203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122368" cy="623207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52564" y="634870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2718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3093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4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066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759772" cy="51845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87824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29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0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620000" cy="5334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20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84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38262"/>
            <a:ext cx="7620000" cy="41814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5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066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00112"/>
            <a:ext cx="7620000" cy="50577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15816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8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26876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Bachelor</a:t>
            </a:r>
            <a:r>
              <a:rPr lang="fr-FR" dirty="0" smtClean="0"/>
              <a:t> INTERNATIONAL BUSINESS </a:t>
            </a:r>
            <a:r>
              <a:rPr lang="fr-FR" dirty="0" err="1" smtClean="0"/>
              <a:t>based</a:t>
            </a:r>
            <a:r>
              <a:rPr lang="fr-FR" dirty="0" smtClean="0"/>
              <a:t> in LE HAVRE CAMPUS</a:t>
            </a:r>
          </a:p>
          <a:p>
            <a:endParaRPr lang="fr-FR" dirty="0"/>
          </a:p>
          <a:p>
            <a:r>
              <a:rPr lang="fr-FR" dirty="0" smtClean="0"/>
              <a:t>Le Havre : 200 000 </a:t>
            </a:r>
            <a:r>
              <a:rPr lang="fr-FR" dirty="0" err="1" smtClean="0"/>
              <a:t>inhabitants</a:t>
            </a:r>
            <a:endParaRPr lang="fr-FR" dirty="0"/>
          </a:p>
          <a:p>
            <a:r>
              <a:rPr lang="fr-FR" dirty="0">
                <a:hlinkClick r:id="rId2"/>
              </a:rPr>
              <a:t>https://www.youtube.com/watch?v=jojfFwoN9W8</a:t>
            </a:r>
            <a:endParaRPr lang="fr-FR" dirty="0"/>
          </a:p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www.youtube.com/watch?v=SwP-9joCkxQ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00085"/>
            <a:ext cx="3672408" cy="35227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47864" y="35730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LH</a:t>
            </a:r>
            <a:endParaRPr lang="fr-FR" dirty="0"/>
          </a:p>
        </p:txBody>
      </p:sp>
      <p:cxnSp>
        <p:nvCxnSpPr>
          <p:cNvPr id="7" name="Connecteur droit avec flèche 6"/>
          <p:cNvCxnSpPr>
            <a:endCxn id="5" idx="2"/>
          </p:cNvCxnSpPr>
          <p:nvPr/>
        </p:nvCxnSpPr>
        <p:spPr>
          <a:xfrm>
            <a:off x="3779912" y="3942348"/>
            <a:ext cx="360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1202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571500"/>
            <a:ext cx="7372350" cy="5715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95836" y="645825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84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095836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658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1840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 HAVRE CAMPUS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43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9" y="0"/>
            <a:ext cx="963251" cy="9571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35696" y="227687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Bernard MT Condensed" panose="02050806060905020404" pitchFamily="18" charset="0"/>
              </a:rPr>
              <a:t>DANKE </a:t>
            </a:r>
            <a:r>
              <a:rPr lang="fr-FR" sz="4000" dirty="0" smtClean="0">
                <a:latin typeface="Bernard MT Condensed" panose="02050806060905020404" pitchFamily="18" charset="0"/>
                <a:sym typeface="Wingdings" panose="05000000000000000000" pitchFamily="2" charset="2"/>
              </a:rPr>
              <a:t></a:t>
            </a:r>
          </a:p>
          <a:p>
            <a:pPr algn="ctr"/>
            <a:endParaRPr lang="fr-FR" sz="4000" dirty="0">
              <a:latin typeface="Bernard MT Condensed" panose="02050806060905020404" pitchFamily="18" charset="0"/>
              <a:sym typeface="Wingdings" panose="05000000000000000000" pitchFamily="2" charset="2"/>
            </a:endParaRPr>
          </a:p>
          <a:p>
            <a:pPr algn="ctr"/>
            <a:r>
              <a:rPr lang="fr-FR" sz="4000" dirty="0" smtClean="0">
                <a:latin typeface="Bernard MT Condensed" panose="02050806060905020404" pitchFamily="18" charset="0"/>
                <a:sym typeface="Wingdings" panose="05000000000000000000" pitchFamily="2" charset="2"/>
              </a:rPr>
              <a:t>DO YOU HAVE QUESTIONS?</a:t>
            </a:r>
            <a:endParaRPr lang="fr-FR" sz="3200" dirty="0">
              <a:latin typeface="Bernard MT Condensed" panose="02050806060905020404" pitchFamily="18" charset="0"/>
            </a:endParaRPr>
          </a:p>
        </p:txBody>
      </p:sp>
      <p:pic>
        <p:nvPicPr>
          <p:cNvPr id="4" name="Picture 2" descr="http://www.ecole-management-normandie.fr/upload/bandeau/photo_12.jpg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02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43540" y="2262468"/>
            <a:ext cx="3471903" cy="3254764"/>
            <a:chOff x="546843" y="1372702"/>
            <a:chExt cx="3471903" cy="3683392"/>
          </a:xfrm>
        </p:grpSpPr>
        <p:sp>
          <p:nvSpPr>
            <p:cNvPr id="3" name="ZoneTexte 2"/>
            <p:cNvSpPr txBox="1"/>
            <p:nvPr/>
          </p:nvSpPr>
          <p:spPr>
            <a:xfrm>
              <a:off x="1452730" y="2230630"/>
              <a:ext cx="1916579" cy="661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002060"/>
                  </a:solidFill>
                </a:rPr>
                <a:t>General </a:t>
              </a:r>
              <a:r>
                <a:rPr lang="fr-FR" sz="1600" dirty="0" err="1" smtClean="0">
                  <a:solidFill>
                    <a:srgbClr val="002060"/>
                  </a:solidFill>
                </a:rPr>
                <a:t>Director</a:t>
              </a:r>
              <a:r>
                <a:rPr lang="fr-FR" sz="1600" dirty="0" smtClean="0">
                  <a:solidFill>
                    <a:srgbClr val="002060"/>
                  </a:solidFill>
                </a:rPr>
                <a:t>: </a:t>
              </a:r>
            </a:p>
            <a:p>
              <a:r>
                <a:rPr lang="fr-FR" sz="1600" b="1" dirty="0" smtClean="0">
                  <a:solidFill>
                    <a:srgbClr val="002060"/>
                  </a:solidFill>
                </a:rPr>
                <a:t>Jean-Guy BERNARD</a:t>
              </a:r>
            </a:p>
          </p:txBody>
        </p:sp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r="23287"/>
            <a:stretch/>
          </p:blipFill>
          <p:spPr>
            <a:xfrm>
              <a:off x="771794" y="3640726"/>
              <a:ext cx="631832" cy="700093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3"/>
            <a:srcRect r="19521"/>
            <a:stretch/>
          </p:blipFill>
          <p:spPr>
            <a:xfrm>
              <a:off x="770034" y="2120584"/>
              <a:ext cx="625662" cy="80486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417127" y="3682535"/>
              <a:ext cx="2601619" cy="9404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rgbClr val="002060"/>
                  </a:solidFill>
                </a:rPr>
                <a:t>Director</a:t>
              </a:r>
              <a:r>
                <a:rPr lang="fr-FR" sz="1600" dirty="0" smtClean="0">
                  <a:solidFill>
                    <a:srgbClr val="002060"/>
                  </a:solidFill>
                </a:rPr>
                <a:t> </a:t>
              </a:r>
              <a:r>
                <a:rPr lang="fr-FR" sz="1600" dirty="0">
                  <a:solidFill>
                    <a:srgbClr val="002060"/>
                  </a:solidFill>
                </a:rPr>
                <a:t>of </a:t>
              </a:r>
              <a:r>
                <a:rPr lang="fr-FR" sz="1600" dirty="0" smtClean="0">
                  <a:solidFill>
                    <a:srgbClr val="002060"/>
                  </a:solidFill>
                </a:rPr>
                <a:t>Programs/ </a:t>
              </a:r>
              <a:r>
                <a:rPr lang="fr-FR" sz="1600" dirty="0" err="1" smtClean="0">
                  <a:solidFill>
                    <a:srgbClr val="002060"/>
                  </a:solidFill>
                </a:rPr>
                <a:t>Deputy</a:t>
              </a:r>
              <a:r>
                <a:rPr lang="fr-FR" sz="1600" dirty="0" smtClean="0">
                  <a:solidFill>
                    <a:srgbClr val="002060"/>
                  </a:solidFill>
                </a:rPr>
                <a:t> General </a:t>
              </a:r>
              <a:r>
                <a:rPr lang="fr-FR" sz="1600" dirty="0" err="1" smtClean="0">
                  <a:solidFill>
                    <a:srgbClr val="002060"/>
                  </a:solidFill>
                </a:rPr>
                <a:t>Director</a:t>
              </a:r>
              <a:r>
                <a:rPr lang="fr-FR" sz="1600" dirty="0" smtClean="0">
                  <a:solidFill>
                    <a:srgbClr val="002060"/>
                  </a:solidFill>
                </a:rPr>
                <a:t>: </a:t>
              </a:r>
            </a:p>
            <a:p>
              <a:r>
                <a:rPr lang="fr-FR" sz="1600" b="1" dirty="0" smtClean="0">
                  <a:solidFill>
                    <a:srgbClr val="002060"/>
                  </a:solidFill>
                </a:rPr>
                <a:t>Jean-Christophe HAUGUEL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46843" y="1828800"/>
              <a:ext cx="3397624" cy="322729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1287365" y="1372702"/>
              <a:ext cx="1916579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fr-FR" dirty="0" smtClean="0">
                  <a:solidFill>
                    <a:srgbClr val="002060"/>
                  </a:solidFill>
                </a:rPr>
                <a:t>Direction</a:t>
              </a:r>
              <a:endParaRPr lang="fr-FR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719741" y="3017123"/>
            <a:ext cx="3397624" cy="159619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72299" y="3815218"/>
            <a:ext cx="260161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Program Assistants </a:t>
            </a:r>
            <a:r>
              <a:rPr lang="fr-FR" sz="1600" dirty="0">
                <a:solidFill>
                  <a:srgbClr val="002060"/>
                </a:solidFill>
              </a:rPr>
              <a:t>BMI:  </a:t>
            </a:r>
            <a:r>
              <a:rPr lang="fr-FR" sz="1600" b="1" dirty="0" smtClean="0">
                <a:solidFill>
                  <a:srgbClr val="002060"/>
                </a:solidFill>
              </a:rPr>
              <a:t>Emmanuelle BELLET and Coraline LEBUZULLIER</a:t>
            </a:r>
            <a:r>
              <a:rPr lang="fr-FR" b="1" dirty="0" smtClean="0">
                <a:solidFill>
                  <a:srgbClr val="002060"/>
                </a:solidFill>
              </a:rPr>
              <a:t>	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93049" y="3212929"/>
            <a:ext cx="25898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Head </a:t>
            </a:r>
            <a:r>
              <a:rPr lang="fr-FR" sz="1600" dirty="0">
                <a:solidFill>
                  <a:srgbClr val="002060"/>
                </a:solidFill>
              </a:rPr>
              <a:t>of </a:t>
            </a:r>
            <a:r>
              <a:rPr lang="fr-FR" sz="1600" dirty="0" smtClean="0">
                <a:solidFill>
                  <a:srgbClr val="002060"/>
                </a:solidFill>
              </a:rPr>
              <a:t>BMI : </a:t>
            </a:r>
          </a:p>
          <a:p>
            <a:r>
              <a:rPr lang="fr-FR" sz="1600" b="1" dirty="0" smtClean="0">
                <a:solidFill>
                  <a:srgbClr val="002060"/>
                </a:solidFill>
              </a:rPr>
              <a:t>Khaireddine MOUAKHAR</a:t>
            </a:r>
          </a:p>
        </p:txBody>
      </p:sp>
      <p:pic>
        <p:nvPicPr>
          <p:cNvPr id="14" name="Picture 2" descr="http://www.ecole-management-normandie.fr/upload/professeur/MOUAKHAR_khaired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r="13027"/>
          <a:stretch/>
        </p:blipFill>
        <p:spPr bwMode="auto">
          <a:xfrm>
            <a:off x="4926013" y="3199629"/>
            <a:ext cx="691757" cy="86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139588" y="2598528"/>
            <a:ext cx="2557929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dirty="0" err="1" smtClean="0">
                <a:solidFill>
                  <a:srgbClr val="002060"/>
                </a:solidFill>
              </a:rPr>
              <a:t>Bachelor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Program (BMI)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1507" y="1362322"/>
            <a:ext cx="1975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71488"/>
            <a:r>
              <a:rPr lang="en-US" sz="2800" b="1" dirty="0">
                <a:solidFill>
                  <a:srgbClr val="C00000"/>
                </a:solidFill>
              </a:rPr>
              <a:t>Governance</a:t>
            </a:r>
            <a:endParaRPr lang="fr-FR" sz="2800" b="1" dirty="0">
              <a:solidFill>
                <a:srgbClr val="C00000"/>
              </a:solidFill>
            </a:endParaRPr>
          </a:p>
        </p:txBody>
      </p:sp>
      <p:pic>
        <p:nvPicPr>
          <p:cNvPr id="17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7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704" y="802639"/>
            <a:ext cx="58234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</a:rPr>
              <a:t>Year 3 of the Bachelor in International Management</a:t>
            </a:r>
          </a:p>
          <a:p>
            <a:endParaRPr lang="en-US" sz="1600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1678" y="1233526"/>
            <a:ext cx="84848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- International Business (taught in English), offered both on the Le Havre and the Caen Campuses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The DD students will be based in LH campus.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fr-FR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265831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73672"/>
              </p:ext>
            </p:extLst>
          </p:nvPr>
        </p:nvGraphicFramePr>
        <p:xfrm>
          <a:off x="179512" y="1749614"/>
          <a:ext cx="4114800" cy="1337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FOUNDATION  MODULES (SAS)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Marketing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Finance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Law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Excel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French Culture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546710"/>
              </p:ext>
            </p:extLst>
          </p:nvPr>
        </p:nvGraphicFramePr>
        <p:xfrm>
          <a:off x="179512" y="3356992"/>
          <a:ext cx="4114800" cy="2228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CORE BUSINESS MODULES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Business Ethics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Job Research Techniques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HRM1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European Law 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International Press Review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Financial Analysis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Business Plan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International Trade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International Marketing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05697"/>
              </p:ext>
            </p:extLst>
          </p:nvPr>
        </p:nvGraphicFramePr>
        <p:xfrm>
          <a:off x="4517034" y="1628800"/>
          <a:ext cx="4114800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BUSINESS DEVELOPMENT MODULES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Doing Business in France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Understanding Europe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Multicultural Management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International Development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Business Start up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HRM II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Logistics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60883"/>
              </p:ext>
            </p:extLst>
          </p:nvPr>
        </p:nvGraphicFramePr>
        <p:xfrm>
          <a:off x="4499992" y="3573016"/>
          <a:ext cx="4114800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CORE COMPETENCE DEVELOPMENT MODULES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Professional Contest / Group Project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Information Management : Databases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Stress Management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Customer / Guest Services Management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164205"/>
              </p:ext>
            </p:extLst>
          </p:nvPr>
        </p:nvGraphicFramePr>
        <p:xfrm>
          <a:off x="4517035" y="4859476"/>
          <a:ext cx="4114800" cy="668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FOREIGN LANGUAGE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FL2 </a:t>
                      </a:r>
                      <a:r>
                        <a:rPr lang="fr-FR" sz="1400" u="none" strike="noStrike" dirty="0">
                          <a:effectLst/>
                        </a:rPr>
                        <a:t>/ </a:t>
                      </a:r>
                      <a:r>
                        <a:rPr lang="fr-FR" sz="1400" u="none" strike="noStrike" dirty="0" err="1">
                          <a:effectLst/>
                        </a:rPr>
                        <a:t>FLE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FL3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239811" y="5949280"/>
            <a:ext cx="313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+DISSERTATION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/ </a:t>
            </a:r>
            <a:r>
              <a:rPr lang="fr-FR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INTERNSHIP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4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" y="-8322"/>
            <a:ext cx="959189" cy="9572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66714" y="898013"/>
            <a:ext cx="791859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SAS: Introductory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eminar to Management </a:t>
            </a:r>
            <a:r>
              <a:rPr lang="en-US" sz="2000" b="1" dirty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S</a:t>
            </a:r>
            <a:r>
              <a:rPr lang="en-US" sz="2000" b="1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tudies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	</a:t>
            </a:r>
          </a:p>
          <a:p>
            <a:endParaRPr lang="fr-FR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280" y="2219171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2060"/>
                </a:solidFill>
              </a:rPr>
              <a:t>-A </a:t>
            </a:r>
            <a:r>
              <a:rPr lang="en-US" sz="2000" b="1" dirty="0" smtClean="0">
                <a:solidFill>
                  <a:srgbClr val="002060"/>
                </a:solidFill>
              </a:rPr>
              <a:t>15 days </a:t>
            </a:r>
            <a:r>
              <a:rPr lang="en-US" sz="2000" b="1" dirty="0">
                <a:solidFill>
                  <a:srgbClr val="002060"/>
                </a:solidFill>
              </a:rPr>
              <a:t>induction and revision period is scheduled for all students joining the program on the basis of a previous Higher Education Diploma. This program does not generate any ECTS </a:t>
            </a:r>
            <a:r>
              <a:rPr lang="en-US" sz="2000" b="1" dirty="0" smtClean="0">
                <a:solidFill>
                  <a:srgbClr val="002060"/>
                </a:solidFill>
              </a:rPr>
              <a:t>credits (60h). </a:t>
            </a:r>
            <a:r>
              <a:rPr lang="en-US" sz="2000" b="1" dirty="0" smtClean="0">
                <a:solidFill>
                  <a:srgbClr val="002060"/>
                </a:solidFill>
              </a:rPr>
              <a:t>It will take place the 2</a:t>
            </a:r>
            <a:r>
              <a:rPr lang="en-US" sz="2000" b="1" baseline="30000" dirty="0" smtClean="0">
                <a:solidFill>
                  <a:srgbClr val="002060"/>
                </a:solidFill>
              </a:rPr>
              <a:t>nd</a:t>
            </a:r>
            <a:r>
              <a:rPr lang="en-US" sz="2000" b="1" dirty="0" smtClean="0">
                <a:solidFill>
                  <a:srgbClr val="002060"/>
                </a:solidFill>
              </a:rPr>
              <a:t> week of September and will last 2weeks.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011419"/>
              </p:ext>
            </p:extLst>
          </p:nvPr>
        </p:nvGraphicFramePr>
        <p:xfrm>
          <a:off x="467544" y="3717032"/>
          <a:ext cx="8196860" cy="2073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Marketing</a:t>
                      </a:r>
                      <a:r>
                        <a:rPr lang="fr-FR" sz="1600" u="none" strike="noStrike" dirty="0">
                          <a:effectLst/>
                        </a:rPr>
                        <a:t> :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market</a:t>
                      </a:r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study</a:t>
                      </a:r>
                      <a:r>
                        <a:rPr lang="fr-FR" sz="1600" u="none" strike="noStrike" dirty="0" smtClean="0">
                          <a:effectLst/>
                        </a:rPr>
                        <a:t>, mix-Marketing,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…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r>
                        <a:rPr lang="fr-FR" sz="1600" b="1" u="none" strike="noStrike" dirty="0" smtClean="0">
                          <a:effectLst/>
                        </a:rPr>
                        <a:t>    15h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Finance</a:t>
                      </a:r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r>
                        <a:rPr lang="fr-FR" sz="1600" u="none" strike="noStrike" dirty="0" smtClean="0">
                          <a:effectLst/>
                        </a:rPr>
                        <a:t>: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financial statements, annual reports,..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r>
                        <a:rPr lang="fr-FR" sz="1600" b="1" u="none" strike="noStrike" dirty="0" smtClean="0">
                          <a:effectLst/>
                        </a:rPr>
                        <a:t>15h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err="1" smtClean="0">
                          <a:effectLst/>
                        </a:rPr>
                        <a:t>European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Law</a:t>
                      </a:r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r>
                        <a:rPr lang="fr-FR" sz="1600" u="none" strike="noStrike" dirty="0" smtClean="0">
                          <a:effectLst/>
                        </a:rPr>
                        <a:t>: 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competition</a:t>
                      </a:r>
                      <a:r>
                        <a:rPr lang="fr-FR" sz="1600" u="none" strike="noStrike" dirty="0" smtClean="0">
                          <a:effectLst/>
                        </a:rPr>
                        <a:t>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law</a:t>
                      </a:r>
                      <a:r>
                        <a:rPr lang="fr-FR" sz="1600" u="none" strike="noStrike" dirty="0" smtClean="0">
                          <a:effectLst/>
                        </a:rPr>
                        <a:t>,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baseline="0" dirty="0" err="1" smtClean="0">
                          <a:effectLst/>
                        </a:rPr>
                        <a:t>european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fr-FR" sz="1600" u="none" strike="noStrike" baseline="0" dirty="0" err="1" smtClean="0">
                          <a:effectLst/>
                        </a:rPr>
                        <a:t>committees</a:t>
                      </a:r>
                      <a:r>
                        <a:rPr lang="fr-FR" sz="1600" u="none" strike="noStrike" baseline="0" dirty="0" smtClean="0">
                          <a:effectLst/>
                        </a:rPr>
                        <a:t>,…                                                                  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18h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Excel</a:t>
                      </a:r>
                      <a:r>
                        <a:rPr lang="fr-FR" sz="1600" u="none" strike="noStrike" dirty="0">
                          <a:effectLst/>
                        </a:rPr>
                        <a:t> :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r>
                        <a:rPr lang="fr-FR" sz="1600" b="1" u="none" strike="noStrike" dirty="0" smtClean="0">
                          <a:effectLst/>
                        </a:rPr>
                        <a:t> 12h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</a:rPr>
                        <a:t>French</a:t>
                      </a:r>
                      <a:r>
                        <a:rPr lang="fr-FR" sz="1600" b="1" u="none" strike="noStrike" baseline="0" dirty="0" smtClean="0">
                          <a:effectLst/>
                        </a:rPr>
                        <a:t> Culture</a:t>
                      </a:r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r>
                        <a:rPr lang="fr-FR" sz="1600" u="none" strike="noStrike" dirty="0" smtClean="0">
                          <a:effectLst/>
                        </a:rPr>
                        <a:t>: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u="none" strike="noStrike" dirty="0">
                          <a:effectLst/>
                        </a:rPr>
                        <a:t> </a:t>
                      </a:r>
                      <a:r>
                        <a:rPr lang="fr-FR" sz="1600" b="1" u="none" strike="noStrike" dirty="0" smtClean="0">
                          <a:effectLst/>
                        </a:rPr>
                        <a:t>  6h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5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1643722" y="1226315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Pedagogical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 Content BMI3 IB :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pic>
        <p:nvPicPr>
          <p:cNvPr id="1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" y="-14186"/>
            <a:ext cx="959189" cy="95727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62355"/>
              </p:ext>
            </p:extLst>
          </p:nvPr>
        </p:nvGraphicFramePr>
        <p:xfrm>
          <a:off x="323528" y="2132856"/>
          <a:ext cx="8496947" cy="2832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Lecturer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Qualification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CORE BUSINESS MODULES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90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45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Business Ethics 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Atif </a:t>
                      </a:r>
                      <a:r>
                        <a:rPr lang="fr-FR" sz="1600" u="none" strike="noStrike" dirty="0" smtClean="0">
                          <a:effectLst/>
                        </a:rPr>
                        <a:t>Khan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9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Job Research Techniques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Magdalena Kedzior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 smtClean="0">
                          <a:effectLst/>
                        </a:rPr>
                        <a:t>hors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HRM1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Aurelian </a:t>
                      </a:r>
                      <a:r>
                        <a:rPr lang="fr-FR" sz="1600" u="none" strike="noStrike" dirty="0" smtClean="0">
                          <a:effectLst/>
                        </a:rPr>
                        <a:t>Sofica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European Law 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Hendrik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Lohse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International Press Review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Rupa </a:t>
                      </a:r>
                      <a:r>
                        <a:rPr lang="fr-FR" sz="1600" u="none" strike="noStrike" dirty="0" smtClean="0">
                          <a:effectLst/>
                        </a:rPr>
                        <a:t>Raoulx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Financial Analysis 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Dragos Paun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Business Plan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Torben </a:t>
                      </a:r>
                      <a:r>
                        <a:rPr lang="fr-FR" sz="1600" u="none" strike="noStrike" dirty="0" smtClean="0">
                          <a:effectLst/>
                        </a:rPr>
                        <a:t>Sommer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International Trade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Monica </a:t>
                      </a:r>
                      <a:r>
                        <a:rPr lang="fr-FR" sz="1600" u="none" strike="noStrike" dirty="0" smtClean="0">
                          <a:effectLst/>
                        </a:rPr>
                        <a:t>Rivière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560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International Marketing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15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Tibor </a:t>
                      </a:r>
                      <a:r>
                        <a:rPr lang="fr-FR" sz="1600" u="none" strike="noStrike" dirty="0" err="1" smtClean="0">
                          <a:effectLst/>
                        </a:rPr>
                        <a:t>Mandjak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AQ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" y="-14186"/>
            <a:ext cx="959189" cy="957271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857320" y="1290536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Pedagogical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 Content BMI3 IB :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54169"/>
              </p:ext>
            </p:extLst>
          </p:nvPr>
        </p:nvGraphicFramePr>
        <p:xfrm>
          <a:off x="323527" y="2276873"/>
          <a:ext cx="8568955" cy="2759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0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4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Lecturer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Qualification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</a:rPr>
                        <a:t>BUSINESS DEVELOPMENT MODULES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>
                          <a:effectLst/>
                        </a:rPr>
                        <a:t>60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80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 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Doing Business in France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Anna Fortoul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Understanding Europe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Maurice </a:t>
                      </a:r>
                      <a:r>
                        <a:rPr lang="fr-FR" sz="1600" u="none" strike="noStrike" dirty="0" smtClean="0">
                          <a:effectLst/>
                        </a:rPr>
                        <a:t>Langlois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PQ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Multicultural Management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Diana Santistevan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AQ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International Development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Radu Cocean 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9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Business Start up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Guillaume </a:t>
                      </a:r>
                      <a:r>
                        <a:rPr lang="fr-FR" sz="1600" u="none" strike="noStrike" dirty="0" smtClean="0">
                          <a:effectLst/>
                        </a:rPr>
                        <a:t>Ferrante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HRM II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Aurelian </a:t>
                      </a:r>
                      <a:r>
                        <a:rPr lang="fr-FR" sz="1600" u="none" strike="noStrike" dirty="0" smtClean="0">
                          <a:effectLst/>
                        </a:rPr>
                        <a:t>Sofica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>
                          <a:effectLst/>
                        </a:rPr>
                        <a:t>AQ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Logistics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>
                          <a:effectLst/>
                        </a:rPr>
                        <a:t> 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Yann </a:t>
                      </a:r>
                      <a:r>
                        <a:rPr lang="fr-FR" sz="1600" u="none" strike="noStrike" dirty="0" smtClean="0">
                          <a:effectLst/>
                        </a:rPr>
                        <a:t>Bouchery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u="none" strike="noStrike" dirty="0">
                          <a:effectLst/>
                        </a:rPr>
                        <a:t>AQ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6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99592" y="2564904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srgbClr val="0070C0"/>
              </a:solidFill>
            </a:endParaRPr>
          </a:p>
        </p:txBody>
      </p:sp>
      <p:pic>
        <p:nvPicPr>
          <p:cNvPr id="15" name="Picture 2" descr="https://si0.twimg.com/profile_images/624095020/Logo_EMN_Quad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8" y="-14186"/>
            <a:ext cx="959189" cy="957271"/>
          </a:xfrm>
          <a:prstGeom prst="rect">
            <a:avLst/>
          </a:prstGeom>
          <a:noFill/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30810"/>
              </p:ext>
            </p:extLst>
          </p:nvPr>
        </p:nvGraphicFramePr>
        <p:xfrm>
          <a:off x="323528" y="4653136"/>
          <a:ext cx="8496945" cy="930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0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FOREIGN LANGUAGE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LV2 / </a:t>
                      </a:r>
                      <a:r>
                        <a:rPr lang="fr-FR" sz="1400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FLE</a:t>
                      </a:r>
                      <a:r>
                        <a:rPr lang="fr-F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fr-FR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(*)/LV3</a:t>
                      </a:r>
                      <a:endParaRPr lang="fr-FR" sz="14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15h /Semester</a:t>
                      </a:r>
                      <a:endParaRPr lang="fr-F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6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DISSERTATION / INTERNSHIP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588773" y="6243298"/>
            <a:ext cx="47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507009" y="6009250"/>
            <a:ext cx="2212658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TOTAL Hors SAS + FL2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S1: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195h /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S2 :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160h </a:t>
            </a:r>
            <a:endParaRPr lang="fr-F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65958" y="6147749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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643722" y="1226315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Pedagogical</a:t>
            </a:r>
            <a:r>
              <a:rPr lang="fr-FR" sz="2400" dirty="0" smtClean="0">
                <a:solidFill>
                  <a:srgbClr val="C00000"/>
                </a:solidFill>
                <a:latin typeface="Arial Black" pitchFamily="34" charset="0"/>
                <a:ea typeface="Dotum" pitchFamily="34" charset="-127"/>
              </a:rPr>
              <a:t> Content BMI3 IB :</a:t>
            </a:r>
            <a:endParaRPr lang="fr-FR" sz="2400" dirty="0">
              <a:solidFill>
                <a:srgbClr val="C00000"/>
              </a:solidFill>
              <a:latin typeface="Arial Black" pitchFamily="34" charset="0"/>
              <a:ea typeface="Dotum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87623" y="302618"/>
            <a:ext cx="7476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Bachelor</a:t>
            </a:r>
            <a:r>
              <a:rPr lang="fr-FR" sz="2400" b="1" dirty="0">
                <a:solidFill>
                  <a:srgbClr val="000066"/>
                </a:solidFill>
                <a:latin typeface="Arial Black" pitchFamily="34" charset="0"/>
                <a:ea typeface="Dotum" pitchFamily="34" charset="-127"/>
              </a:rPr>
              <a:t> in International Management </a:t>
            </a:r>
            <a:endParaRPr lang="fr-FR" sz="24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08183"/>
              </p:ext>
            </p:extLst>
          </p:nvPr>
        </p:nvGraphicFramePr>
        <p:xfrm>
          <a:off x="323527" y="1940398"/>
          <a:ext cx="8496947" cy="2159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Semester 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Lecturer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Qualification</a:t>
                      </a:r>
                      <a:endParaRPr lang="fr-FR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CORE COMPETENCE DEVELOPMENT MODULES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effectLst/>
                        </a:rPr>
                        <a:t>30h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effectLst/>
                        </a:rPr>
                        <a:t>20h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Professional Contest / Group Project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Linh </a:t>
                      </a:r>
                      <a:r>
                        <a:rPr lang="fr-FR" sz="1400" u="none" strike="noStrike" dirty="0">
                          <a:effectLst/>
                        </a:rPr>
                        <a:t>Chi </a:t>
                      </a:r>
                      <a:r>
                        <a:rPr lang="fr-FR" sz="1400" u="none" strike="noStrike" dirty="0" smtClean="0">
                          <a:effectLst/>
                        </a:rPr>
                        <a:t>Vo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AQ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Information Management : Databases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 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Magali </a:t>
                      </a:r>
                      <a:r>
                        <a:rPr lang="fr-FR" sz="1400" u="none" strike="noStrike" dirty="0" smtClean="0">
                          <a:effectLst/>
                        </a:rPr>
                        <a:t>Jouen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PQ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Stress Management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Maurice </a:t>
                      </a:r>
                      <a:r>
                        <a:rPr lang="fr-FR" sz="1400" u="none" strike="noStrike" dirty="0" smtClean="0">
                          <a:effectLst/>
                        </a:rPr>
                        <a:t>Langlois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PQ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84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>
                          <a:effectLst/>
                        </a:rPr>
                        <a:t>Customer / Guest Services Management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>
                          <a:effectLst/>
                        </a:rPr>
                        <a:t>15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Luisa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Souca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AQ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57" marR="6457" marT="645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0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1303</Words>
  <Application>Microsoft Office PowerPoint</Application>
  <PresentationFormat>Affichage à l'écran (4:3)</PresentationFormat>
  <Paragraphs>449</Paragraphs>
  <Slides>33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Bernard MT Condensed</vt:lpstr>
      <vt:lpstr>Calibri</vt:lpstr>
      <vt:lpstr>Calibri Light</vt:lpstr>
      <vt:lpstr>Courier New</vt:lpstr>
      <vt:lpstr>Dotum</vt:lpstr>
      <vt:lpstr>Futura Md BT</vt:lpstr>
      <vt:lpstr>Monotype Sorts</vt:lpstr>
      <vt:lpstr>MV Boli</vt:lpstr>
      <vt:lpstr>Tahoma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bleilevens</dc:creator>
  <cp:lastModifiedBy>Alexandra LAASRI</cp:lastModifiedBy>
  <cp:revision>377</cp:revision>
  <cp:lastPrinted>2017-01-09T17:46:22Z</cp:lastPrinted>
  <dcterms:created xsi:type="dcterms:W3CDTF">2012-08-31T09:33:04Z</dcterms:created>
  <dcterms:modified xsi:type="dcterms:W3CDTF">2017-01-10T22:20:20Z</dcterms:modified>
</cp:coreProperties>
</file>