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78" r:id="rId2"/>
    <p:sldId id="303" r:id="rId3"/>
    <p:sldId id="257" r:id="rId4"/>
    <p:sldId id="286" r:id="rId5"/>
    <p:sldId id="285" r:id="rId6"/>
    <p:sldId id="289" r:id="rId7"/>
    <p:sldId id="290" r:id="rId8"/>
    <p:sldId id="291" r:id="rId9"/>
    <p:sldId id="287" r:id="rId10"/>
    <p:sldId id="294" r:id="rId11"/>
    <p:sldId id="305" r:id="rId12"/>
    <p:sldId id="306" r:id="rId13"/>
    <p:sldId id="279" r:id="rId14"/>
    <p:sldId id="299" r:id="rId15"/>
    <p:sldId id="282" r:id="rId16"/>
    <p:sldId id="296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76"/>
    <a:srgbClr val="4FA9BB"/>
    <a:srgbClr val="00A3E0"/>
    <a:srgbClr val="F7934E"/>
    <a:srgbClr val="65BD60"/>
    <a:srgbClr val="809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3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4A4A4-03BE-48AA-AF6A-F254E778BB4F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A2980-C83E-4414-B997-E88C44179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86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DC4C-38D0-4CB7-9911-43685CD9142F}" type="datetimeFigureOut">
              <a:rPr lang="lv-LV" smtClean="0"/>
              <a:pPr/>
              <a:t>25.01.2021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054-1673-47F1-8541-802046F0561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5066824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DC4C-38D0-4CB7-9911-43685CD9142F}" type="datetimeFigureOut">
              <a:rPr lang="lv-LV" smtClean="0"/>
              <a:pPr/>
              <a:t>25.01.2021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054-1673-47F1-8541-802046F0561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8999270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DC4C-38D0-4CB7-9911-43685CD9142F}" type="datetimeFigureOut">
              <a:rPr lang="lv-LV" smtClean="0"/>
              <a:pPr/>
              <a:t>25.01.2021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054-1673-47F1-8541-802046F0561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6956774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DC4C-38D0-4CB7-9911-43685CD9142F}" type="datetimeFigureOut">
              <a:rPr lang="lv-LV" smtClean="0"/>
              <a:pPr/>
              <a:t>25.01.2021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054-1673-47F1-8541-802046F0561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9380550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DC4C-38D0-4CB7-9911-43685CD9142F}" type="datetimeFigureOut">
              <a:rPr lang="lv-LV" smtClean="0"/>
              <a:pPr/>
              <a:t>25.01.2021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054-1673-47F1-8541-802046F0561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2837811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DC4C-38D0-4CB7-9911-43685CD9142F}" type="datetimeFigureOut">
              <a:rPr lang="lv-LV" smtClean="0"/>
              <a:pPr/>
              <a:t>25.01.2021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054-1673-47F1-8541-802046F0561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7897462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DC4C-38D0-4CB7-9911-43685CD9142F}" type="datetimeFigureOut">
              <a:rPr lang="lv-LV" smtClean="0"/>
              <a:pPr/>
              <a:t>25.01.2021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054-1673-47F1-8541-802046F0561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5008995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DC4C-38D0-4CB7-9911-43685CD9142F}" type="datetimeFigureOut">
              <a:rPr lang="lv-LV" smtClean="0"/>
              <a:pPr/>
              <a:t>25.01.2021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054-1673-47F1-8541-802046F0561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4912177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DC4C-38D0-4CB7-9911-43685CD9142F}" type="datetimeFigureOut">
              <a:rPr lang="lv-LV" smtClean="0"/>
              <a:pPr/>
              <a:t>25.01.2021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054-1673-47F1-8541-802046F0561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6250767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DC4C-38D0-4CB7-9911-43685CD9142F}" type="datetimeFigureOut">
              <a:rPr lang="lv-LV" smtClean="0"/>
              <a:pPr/>
              <a:t>25.01.2021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054-1673-47F1-8541-802046F0561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8254852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DC4C-38D0-4CB7-9911-43685CD9142F}" type="datetimeFigureOut">
              <a:rPr lang="lv-LV" smtClean="0"/>
              <a:pPr/>
              <a:t>25.01.2021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054-1673-47F1-8541-802046F0561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453169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1DC4C-38D0-4CB7-9911-43685CD9142F}" type="datetimeFigureOut">
              <a:rPr lang="lv-LV" smtClean="0"/>
              <a:pPr/>
              <a:t>25.01.2021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2054-1673-47F1-8541-802046F0561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7599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Yashwant.jaiswal@turiba.lv" TargetMode="External"/><Relationship Id="rId7" Type="http://schemas.openxmlformats.org/officeDocument/2006/relationships/image" Target="../media/image3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3.png"/><Relationship Id="rId4" Type="http://schemas.openxmlformats.org/officeDocument/2006/relationships/hyperlink" Target="mailto:exchange@turiba.l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BAT Dizaini\BAT PREZENTACIJA Corporate\0-izejas\Dzive-BA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920" cy="6858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57102" y="4476987"/>
            <a:ext cx="9144000" cy="933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lv-LV" sz="4600" i="1" spc="-20" dirty="0" smtClean="0">
                <a:solidFill>
                  <a:schemeClr val="bg1"/>
                </a:solidFill>
                <a:latin typeface="CamingoDos Pro Bold" pitchFamily="34" charset="0"/>
                <a:ea typeface="+mj-ea"/>
                <a:cs typeface="+mj-cs"/>
              </a:rPr>
              <a:t>Turiba</a:t>
            </a:r>
            <a:r>
              <a:rPr lang="lv-LV" sz="4600" spc="-20" dirty="0" smtClean="0">
                <a:solidFill>
                  <a:schemeClr val="bg1"/>
                </a:solidFill>
                <a:latin typeface="CamingoDos Pro Bold" pitchFamily="34" charset="0"/>
                <a:ea typeface="+mj-ea"/>
                <a:cs typeface="+mj-cs"/>
              </a:rPr>
              <a:t> University</a:t>
            </a:r>
            <a:endParaRPr kumimoji="0" lang="lv-LV" sz="4600" b="0" i="1" u="none" strike="noStrike" kern="1200" cap="none" spc="-2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ingoDos Pro Bold" pitchFamily="34" charset="0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57101" y="5395205"/>
            <a:ext cx="10356641" cy="1196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800" spc="-20" dirty="0" smtClean="0">
                <a:solidFill>
                  <a:schemeClr val="bg1"/>
                </a:solidFill>
                <a:latin typeface="CamingoDos Pro Light" pitchFamily="34" charset="0"/>
              </a:rPr>
              <a:t>The largest private institution for higher education in the </a:t>
            </a:r>
            <a:r>
              <a:rPr lang="en-US" sz="2800" spc="-20" dirty="0" err="1" smtClean="0">
                <a:solidFill>
                  <a:schemeClr val="bg1"/>
                </a:solidFill>
                <a:latin typeface="CamingoDos Pro Light" pitchFamily="34" charset="0"/>
              </a:rPr>
              <a:t>Baltics</a:t>
            </a:r>
            <a:endParaRPr lang="en-US" sz="2800" spc="-20" dirty="0" smtClean="0">
              <a:solidFill>
                <a:schemeClr val="bg1"/>
              </a:solidFill>
              <a:latin typeface="CamingoDos Pro Light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/>
          <a:srcRect t="9069" r="50000" b="30172"/>
          <a:stretch>
            <a:fillRect/>
          </a:stretch>
        </p:blipFill>
        <p:spPr bwMode="auto">
          <a:xfrm flipV="1">
            <a:off x="9400950" y="0"/>
            <a:ext cx="2791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t="8136" r="62434" b="20500"/>
          <a:stretch>
            <a:fillRect/>
          </a:stretch>
        </p:blipFill>
        <p:spPr bwMode="auto">
          <a:xfrm>
            <a:off x="10580899" y="0"/>
            <a:ext cx="16111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046235">
            <a:off x="11344851" y="5599848"/>
            <a:ext cx="2341168" cy="175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3287" y="954301"/>
            <a:ext cx="2548226" cy="13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BAT Dizaini\BAT PREZENTACIJA Corporate\0-izejas\Studentu pilsētiņa 3.jpg"/>
          <p:cNvPicPr>
            <a:picLocks noChangeAspect="1" noChangeArrowheads="1"/>
          </p:cNvPicPr>
          <p:nvPr/>
        </p:nvPicPr>
        <p:blipFill>
          <a:blip r:embed="rId2" cstate="print"/>
          <a:srcRect l="17647" r="24815"/>
          <a:stretch>
            <a:fillRect/>
          </a:stretch>
        </p:blipFill>
        <p:spPr bwMode="auto">
          <a:xfrm>
            <a:off x="6896668" y="-1"/>
            <a:ext cx="5295332" cy="6898739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t="8136" r="62434" b="20500"/>
          <a:stretch>
            <a:fillRect/>
          </a:stretch>
        </p:blipFill>
        <p:spPr bwMode="auto">
          <a:xfrm rot="10800000">
            <a:off x="6820320" y="0"/>
            <a:ext cx="16111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0390909" y="1"/>
            <a:ext cx="1801091" cy="17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06887" y="556080"/>
            <a:ext cx="778432" cy="77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825" y="641260"/>
            <a:ext cx="6583876" cy="1425032"/>
          </a:xfrm>
        </p:spPr>
        <p:txBody>
          <a:bodyPr>
            <a:noAutofit/>
          </a:bodyPr>
          <a:lstStyle/>
          <a:p>
            <a:r>
              <a:rPr lang="lv-LV" sz="4600" spc="-20" dirty="0" smtClean="0">
                <a:solidFill>
                  <a:srgbClr val="005776"/>
                </a:solidFill>
                <a:latin typeface="CamingoDos Pro Light" pitchFamily="34" charset="0"/>
              </a:rPr>
              <a:t>YOUTH HOSTEL</a:t>
            </a:r>
            <a:endParaRPr lang="lv-LV" sz="4600" spc="-20" dirty="0">
              <a:solidFill>
                <a:srgbClr val="005776"/>
              </a:solidFill>
              <a:latin typeface="CamingoDos Pro Ligh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8825" y="2523584"/>
            <a:ext cx="541670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The </a:t>
            </a:r>
            <a:r>
              <a:rPr lang="en-US" sz="2800" i="1" spc="-20" dirty="0" err="1" smtClean="0">
                <a:solidFill>
                  <a:srgbClr val="005776"/>
                </a:solidFill>
                <a:latin typeface="CamingoDos Pro Bold" pitchFamily="34" charset="0"/>
              </a:rPr>
              <a:t>Turiba</a:t>
            </a:r>
            <a:r>
              <a:rPr lang="en-US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 campus has everything a student might need: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90650" y="2232561"/>
            <a:ext cx="5728514" cy="5672"/>
          </a:xfrm>
          <a:prstGeom prst="line">
            <a:avLst/>
          </a:prstGeom>
          <a:ln w="28575">
            <a:solidFill>
              <a:srgbClr val="005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78825" y="3672579"/>
            <a:ext cx="5728514" cy="2315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1600" spc="-20" dirty="0" smtClean="0">
                <a:latin typeface="CamingoDos Pro Bold" pitchFamily="34" charset="0"/>
              </a:rPr>
              <a:t>A</a:t>
            </a:r>
            <a:r>
              <a:rPr lang="en-US" sz="1600" spc="-20" dirty="0" smtClean="0">
                <a:latin typeface="CamingoDos Pro Bold" pitchFamily="34" charset="0"/>
              </a:rPr>
              <a:t> ho</a:t>
            </a:r>
            <a:r>
              <a:rPr lang="lv-LV" sz="1600" spc="-20" dirty="0" smtClean="0">
                <a:latin typeface="CamingoDos Pro Bold" pitchFamily="34" charset="0"/>
              </a:rPr>
              <a:t>s</a:t>
            </a:r>
            <a:r>
              <a:rPr lang="en-US" sz="1600" spc="-20" dirty="0" err="1" smtClean="0">
                <a:latin typeface="CamingoDos Pro Bold" pitchFamily="34" charset="0"/>
              </a:rPr>
              <a:t>tel</a:t>
            </a:r>
            <a:r>
              <a:rPr lang="en-US" sz="1600" spc="-20" dirty="0" smtClean="0">
                <a:latin typeface="CamingoDos Pro Bold" pitchFamily="34" charset="0"/>
              </a:rPr>
              <a:t> for </a:t>
            </a:r>
            <a:r>
              <a:rPr lang="lv-LV" sz="1600" spc="-20" dirty="0" smtClean="0">
                <a:latin typeface="CamingoDos Pro Bold" pitchFamily="34" charset="0"/>
              </a:rPr>
              <a:t>886</a:t>
            </a:r>
            <a:r>
              <a:rPr lang="en-US" sz="1600" spc="-20" dirty="0" smtClean="0">
                <a:latin typeface="CamingoDos Pro Bold" pitchFamily="34" charset="0"/>
              </a:rPr>
              <a:t> people on the </a:t>
            </a:r>
            <a:r>
              <a:rPr lang="en-US" sz="1600" i="1" spc="-20" dirty="0" err="1" smtClean="0">
                <a:latin typeface="CamingoDos Pro Bold" pitchFamily="34" charset="0"/>
              </a:rPr>
              <a:t>Turiba</a:t>
            </a:r>
            <a:r>
              <a:rPr lang="en-US" sz="1600" spc="-20" dirty="0" smtClean="0">
                <a:latin typeface="CamingoDos Pro Bold" pitchFamily="34" charset="0"/>
              </a:rPr>
              <a:t> premises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1600" spc="-20" dirty="0" smtClean="0">
                <a:latin typeface="CamingoDos Pro Light" pitchFamily="34" charset="0"/>
              </a:rPr>
              <a:t>S</a:t>
            </a:r>
            <a:r>
              <a:rPr lang="en-US" sz="1600" spc="-20" dirty="0" err="1" smtClean="0">
                <a:latin typeface="CamingoDos Pro Light" pitchFamily="34" charset="0"/>
              </a:rPr>
              <a:t>pacious</a:t>
            </a:r>
            <a:r>
              <a:rPr lang="en-US" sz="1600" spc="-20" dirty="0" smtClean="0">
                <a:latin typeface="CamingoDos Pro Light" pitchFamily="34" charset="0"/>
              </a:rPr>
              <a:t> rooms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1600" spc="-20" dirty="0" smtClean="0">
                <a:latin typeface="CamingoDos Pro Light" pitchFamily="34" charset="0"/>
              </a:rPr>
              <a:t>Q</a:t>
            </a:r>
            <a:r>
              <a:rPr lang="en-US" sz="1600" spc="-20" dirty="0" err="1" smtClean="0">
                <a:latin typeface="CamingoDos Pro Light" pitchFamily="34" charset="0"/>
              </a:rPr>
              <a:t>uiet</a:t>
            </a:r>
            <a:r>
              <a:rPr lang="en-US" sz="1600" spc="-20" dirty="0" smtClean="0">
                <a:latin typeface="CamingoDos Pro Light" pitchFamily="34" charset="0"/>
              </a:rPr>
              <a:t> reading room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spc="-20" dirty="0" smtClean="0">
                <a:latin typeface="CamingoDos Pro Light" pitchFamily="34" charset="0"/>
              </a:rPr>
              <a:t>TV room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1600" spc="-20" dirty="0" smtClean="0">
                <a:latin typeface="CamingoDos Pro Light" pitchFamily="34" charset="0"/>
              </a:rPr>
              <a:t>C</a:t>
            </a:r>
            <a:r>
              <a:rPr lang="en-US" sz="1600" spc="-20" dirty="0" err="1" smtClean="0">
                <a:latin typeface="CamingoDos Pro Light" pitchFamily="34" charset="0"/>
              </a:rPr>
              <a:t>omputer</a:t>
            </a:r>
            <a:r>
              <a:rPr lang="en-US" sz="1600" spc="-20" dirty="0" smtClean="0">
                <a:latin typeface="CamingoDos Pro Light" pitchFamily="34" charset="0"/>
              </a:rPr>
              <a:t> rooms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92700" y="3676866"/>
            <a:ext cx="380342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endParaRPr lang="lv-LV" sz="1600" spc="-20" dirty="0" smtClean="0">
              <a:latin typeface="CamingoDos Pro Light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1600" spc="-20" dirty="0" smtClean="0">
                <a:latin typeface="CamingoDos Pro Light" pitchFamily="34" charset="0"/>
              </a:rPr>
              <a:t>F</a:t>
            </a:r>
            <a:r>
              <a:rPr lang="en-US" sz="1600" spc="-20" dirty="0" err="1" smtClean="0">
                <a:latin typeface="CamingoDos Pro Light" pitchFamily="34" charset="0"/>
              </a:rPr>
              <a:t>ree</a:t>
            </a:r>
            <a:r>
              <a:rPr lang="en-US" sz="1600" spc="-20" dirty="0" smtClean="0">
                <a:latin typeface="CamingoDos Pro Light" pitchFamily="34" charset="0"/>
              </a:rPr>
              <a:t> Wi-Fi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1600" spc="-20" dirty="0" smtClean="0">
                <a:latin typeface="CamingoDos Pro Light" pitchFamily="34" charset="0"/>
              </a:rPr>
              <a:t>L</a:t>
            </a:r>
            <a:r>
              <a:rPr lang="en-US" sz="1600" spc="-20" dirty="0" err="1" smtClean="0">
                <a:latin typeface="CamingoDos Pro Light" pitchFamily="34" charset="0"/>
              </a:rPr>
              <a:t>aundry</a:t>
            </a:r>
            <a:r>
              <a:rPr lang="en-US" sz="1600" spc="-20" dirty="0" smtClean="0">
                <a:latin typeface="CamingoDos Pro Light" pitchFamily="34" charset="0"/>
              </a:rPr>
              <a:t> </a:t>
            </a:r>
            <a:endParaRPr lang="lv-LV" sz="1600" spc="-20" dirty="0" smtClean="0">
              <a:latin typeface="CamingoDos Pro Light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1600" spc="-20" dirty="0" smtClean="0">
                <a:latin typeface="CamingoDos Pro Light" pitchFamily="34" charset="0"/>
              </a:rPr>
              <a:t>H</a:t>
            </a:r>
            <a:r>
              <a:rPr lang="en-US" sz="1600" spc="-20" dirty="0" err="1" smtClean="0">
                <a:latin typeface="CamingoDos Pro Light" pitchFamily="34" charset="0"/>
              </a:rPr>
              <a:t>airdresser</a:t>
            </a:r>
            <a:r>
              <a:rPr lang="lv-LV" sz="1600" spc="-20" dirty="0" smtClean="0">
                <a:latin typeface="CamingoDos Pro Light" pitchFamily="34" charset="0"/>
              </a:rPr>
              <a:t>’s</a:t>
            </a:r>
            <a:endParaRPr lang="en-US" sz="1600" spc="-20" dirty="0" smtClean="0">
              <a:latin typeface="CamingoDos Pro Light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1600" spc="-20" dirty="0" smtClean="0">
                <a:latin typeface="CamingoDos Pro Light" pitchFamily="34" charset="0"/>
              </a:rPr>
              <a:t>D</a:t>
            </a:r>
            <a:r>
              <a:rPr lang="en-US" sz="1600" spc="-20" dirty="0" err="1" smtClean="0">
                <a:latin typeface="CamingoDos Pro Light" pitchFamily="34" charset="0"/>
              </a:rPr>
              <a:t>ent</a:t>
            </a:r>
            <a:r>
              <a:rPr lang="lv-LV" sz="1600" spc="-20" dirty="0" err="1" smtClean="0">
                <a:latin typeface="CamingoDos Pro Light" pitchFamily="34" charset="0"/>
              </a:rPr>
              <a:t>ist</a:t>
            </a:r>
            <a:endParaRPr lang="lv-LV" sz="1600" spc="-20" dirty="0" smtClean="0">
              <a:latin typeface="CamingoDos Pro Light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1600" spc="-20" dirty="0" smtClean="0">
                <a:latin typeface="CamingoDos Pro Light" pitchFamily="34" charset="0"/>
              </a:rPr>
              <a:t>Sport </a:t>
            </a:r>
            <a:r>
              <a:rPr lang="lv-LV" sz="1600" spc="-20" dirty="0" err="1" smtClean="0">
                <a:latin typeface="CamingoDos Pro Light" pitchFamily="34" charset="0"/>
              </a:rPr>
              <a:t>facilities</a:t>
            </a:r>
            <a:r>
              <a:rPr lang="lv-LV" sz="1600" spc="-20" dirty="0" smtClean="0">
                <a:latin typeface="CamingoDos Pro Light" pitchFamily="34" charset="0"/>
              </a:rPr>
              <a:t> </a:t>
            </a:r>
            <a:endParaRPr lang="en-US" sz="1600" spc="-20" dirty="0" smtClean="0">
              <a:latin typeface="CamingoDos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3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 t="8136" r="62434" b="20500"/>
          <a:stretch>
            <a:fillRect/>
          </a:stretch>
        </p:blipFill>
        <p:spPr bwMode="auto">
          <a:xfrm rot="10800000">
            <a:off x="6820320" y="0"/>
            <a:ext cx="16111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0390909" y="1"/>
            <a:ext cx="1801091" cy="17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6887" y="556080"/>
            <a:ext cx="778432" cy="77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825" y="641260"/>
            <a:ext cx="6583876" cy="1425032"/>
          </a:xfrm>
        </p:spPr>
        <p:txBody>
          <a:bodyPr>
            <a:noAutofit/>
          </a:bodyPr>
          <a:lstStyle/>
          <a:p>
            <a:r>
              <a:rPr lang="lv-LV" sz="4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Accomodation</a:t>
            </a:r>
            <a:r>
              <a:rPr lang="lv-LV" sz="4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lv-LV" sz="4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lv-LV" sz="4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sz="4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living</a:t>
            </a:r>
            <a:endParaRPr lang="lv-LV" sz="4600" spc="-20" dirty="0">
              <a:solidFill>
                <a:schemeClr val="accent1">
                  <a:lumMod val="50000"/>
                </a:schemeClr>
              </a:solidFill>
              <a:latin typeface="CamingoDos Pro Ligh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8825" y="2523584"/>
            <a:ext cx="54167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lv-LV" sz="28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In</a:t>
            </a:r>
            <a:r>
              <a:rPr lang="lv-LV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 </a:t>
            </a:r>
            <a:r>
              <a:rPr lang="lv-LV" sz="28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Campus</a:t>
            </a:r>
            <a:r>
              <a:rPr lang="en-US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:</a:t>
            </a:r>
            <a:r>
              <a:rPr lang="lv-LV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 </a:t>
            </a:r>
            <a:r>
              <a:rPr lang="lv-LV" sz="2800" spc="-20" dirty="0" err="1">
                <a:solidFill>
                  <a:srgbClr val="005776"/>
                </a:solidFill>
                <a:latin typeface="CamingoDos Pro Bold" pitchFamily="34" charset="0"/>
              </a:rPr>
              <a:t>s</a:t>
            </a:r>
            <a:r>
              <a:rPr lang="lv-LV" sz="28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tarting</a:t>
            </a:r>
            <a:r>
              <a:rPr lang="lv-LV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 </a:t>
            </a:r>
            <a:r>
              <a:rPr lang="lv-LV" sz="28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from</a:t>
            </a:r>
            <a:r>
              <a:rPr lang="lv-LV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 67 EUR</a:t>
            </a:r>
          </a:p>
          <a:p>
            <a:pPr>
              <a:lnSpc>
                <a:spcPct val="90000"/>
              </a:lnSpc>
            </a:pPr>
            <a:endParaRPr lang="lv-LV" sz="2800" spc="-20" dirty="0">
              <a:solidFill>
                <a:srgbClr val="005776"/>
              </a:solidFill>
              <a:latin typeface="CamingoDos Pro Bold" pitchFamily="34" charset="0"/>
            </a:endParaRPr>
          </a:p>
          <a:p>
            <a:pPr>
              <a:lnSpc>
                <a:spcPct val="90000"/>
              </a:lnSpc>
            </a:pPr>
            <a:r>
              <a:rPr lang="lv-LV" sz="28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Off</a:t>
            </a:r>
            <a:r>
              <a:rPr lang="lv-LV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 </a:t>
            </a:r>
            <a:r>
              <a:rPr lang="lv-LV" sz="28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Campus</a:t>
            </a:r>
            <a:r>
              <a:rPr lang="lv-LV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 : </a:t>
            </a:r>
            <a:r>
              <a:rPr lang="lv-LV" sz="2800" spc="-20" dirty="0" err="1">
                <a:solidFill>
                  <a:srgbClr val="005776"/>
                </a:solidFill>
                <a:latin typeface="CamingoDos Pro Bold" pitchFamily="34" charset="0"/>
              </a:rPr>
              <a:t>s</a:t>
            </a:r>
            <a:r>
              <a:rPr lang="lv-LV" sz="28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tarting</a:t>
            </a:r>
            <a:r>
              <a:rPr lang="lv-LV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 </a:t>
            </a:r>
            <a:r>
              <a:rPr lang="lv-LV" sz="28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from</a:t>
            </a:r>
            <a:r>
              <a:rPr lang="lv-LV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 180 </a:t>
            </a:r>
            <a:r>
              <a:rPr lang="lv-LV" sz="28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Eur</a:t>
            </a:r>
            <a:endParaRPr lang="lv-LV" sz="2800" spc="-20" dirty="0" smtClean="0">
              <a:solidFill>
                <a:srgbClr val="005776"/>
              </a:solidFill>
              <a:latin typeface="CamingoDos Pro Bold" pitchFamily="34" charset="0"/>
            </a:endParaRPr>
          </a:p>
          <a:p>
            <a:pPr>
              <a:lnSpc>
                <a:spcPct val="90000"/>
              </a:lnSpc>
            </a:pPr>
            <a:endParaRPr lang="en-US" sz="2800" spc="-20" dirty="0" smtClean="0">
              <a:solidFill>
                <a:srgbClr val="005776"/>
              </a:solidFill>
              <a:latin typeface="CamingoDos Pro Bold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90650" y="2232561"/>
            <a:ext cx="5728514" cy="5672"/>
          </a:xfrm>
          <a:prstGeom prst="line">
            <a:avLst/>
          </a:prstGeom>
          <a:ln w="28575">
            <a:solidFill>
              <a:srgbClr val="005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646" y="2523585"/>
            <a:ext cx="4903167" cy="3315742"/>
          </a:xfrm>
          <a:prstGeom prst="rect">
            <a:avLst/>
          </a:prstGeom>
        </p:spPr>
      </p:pic>
      <p:sp>
        <p:nvSpPr>
          <p:cNvPr id="4" name="AutoShape 2" descr="Accommodation - Turība Univers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ostel Turiba, Riga, Latvia - Booking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Hostel Turiba, Riga, Latvia - Booking.co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ostel Turiba, Riga, Latvia - Booki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31" y="3707826"/>
            <a:ext cx="4012952" cy="300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8378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90909" y="1"/>
            <a:ext cx="1801091" cy="17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6887" y="556080"/>
            <a:ext cx="778432" cy="77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9302"/>
            <a:ext cx="6583876" cy="1425032"/>
          </a:xfrm>
        </p:spPr>
        <p:txBody>
          <a:bodyPr>
            <a:noAutofit/>
          </a:bodyPr>
          <a:lstStyle/>
          <a:p>
            <a:r>
              <a:rPr lang="lv-LV" sz="4600" spc="-20" dirty="0" smtClean="0">
                <a:solidFill>
                  <a:schemeClr val="accent1">
                    <a:lumMod val="50000"/>
                  </a:schemeClr>
                </a:solidFill>
                <a:latin typeface="CamingoDos Pro Light" pitchFamily="34" charset="0"/>
              </a:rPr>
              <a:t>Students </a:t>
            </a:r>
            <a:r>
              <a:rPr lang="lv-LV" sz="4600" spc="-20" dirty="0" err="1" smtClean="0">
                <a:solidFill>
                  <a:schemeClr val="accent1">
                    <a:lumMod val="50000"/>
                  </a:schemeClr>
                </a:solidFill>
                <a:latin typeface="CamingoDos Pro Light" pitchFamily="34" charset="0"/>
              </a:rPr>
              <a:t>Council</a:t>
            </a:r>
            <a:endParaRPr lang="lv-LV" sz="4600" spc="-20" dirty="0">
              <a:solidFill>
                <a:schemeClr val="accent1">
                  <a:lumMod val="50000"/>
                </a:schemeClr>
              </a:solidFill>
              <a:latin typeface="CamingoDos Pro Ligh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8825" y="2523584"/>
            <a:ext cx="5416706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lv-LV" sz="20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Welcome</a:t>
            </a:r>
            <a:r>
              <a:rPr lang="lv-LV" sz="2000" spc="-20" dirty="0" smtClean="0">
                <a:solidFill>
                  <a:srgbClr val="005776"/>
                </a:solidFill>
                <a:latin typeface="CamingoDos Pro Bold" pitchFamily="34" charset="0"/>
              </a:rPr>
              <a:t> </a:t>
            </a:r>
            <a:r>
              <a:rPr lang="lv-LV" sz="20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Event</a:t>
            </a:r>
            <a:endParaRPr lang="lv-LV" sz="2000" spc="-20" dirty="0" smtClean="0">
              <a:solidFill>
                <a:srgbClr val="005776"/>
              </a:solidFill>
              <a:latin typeface="CamingoDos Pro Bold" pitchFamily="34" charset="0"/>
            </a:endParaRPr>
          </a:p>
          <a:p>
            <a:pPr>
              <a:lnSpc>
                <a:spcPct val="90000"/>
              </a:lnSpc>
            </a:pPr>
            <a:endParaRPr lang="lv-LV" sz="2000" spc="-20" dirty="0" smtClean="0">
              <a:solidFill>
                <a:srgbClr val="005776"/>
              </a:solidFill>
              <a:latin typeface="CamingoDos Pro Bold" pitchFamily="34" charset="0"/>
            </a:endParaRPr>
          </a:p>
          <a:p>
            <a:pPr>
              <a:lnSpc>
                <a:spcPct val="90000"/>
              </a:lnSpc>
            </a:pPr>
            <a:r>
              <a:rPr lang="lv-LV" sz="20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Gastronomy</a:t>
            </a:r>
            <a:r>
              <a:rPr lang="lv-LV" sz="2000" spc="-20" dirty="0" smtClean="0">
                <a:solidFill>
                  <a:srgbClr val="005776"/>
                </a:solidFill>
                <a:latin typeface="CamingoDos Pro Bold" pitchFamily="34" charset="0"/>
              </a:rPr>
              <a:t> </a:t>
            </a:r>
            <a:r>
              <a:rPr lang="lv-LV" sz="20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month</a:t>
            </a:r>
            <a:endParaRPr lang="lv-LV" sz="2000" spc="-20" dirty="0" smtClean="0">
              <a:solidFill>
                <a:srgbClr val="005776"/>
              </a:solidFill>
              <a:latin typeface="CamingoDos Pro Bold" pitchFamily="34" charset="0"/>
            </a:endParaRPr>
          </a:p>
          <a:p>
            <a:pPr>
              <a:lnSpc>
                <a:spcPct val="90000"/>
              </a:lnSpc>
            </a:pPr>
            <a:endParaRPr lang="lv-LV" sz="2000" spc="-20" dirty="0" smtClean="0">
              <a:solidFill>
                <a:srgbClr val="005776"/>
              </a:solidFill>
              <a:latin typeface="CamingoDos Pro Bold" pitchFamily="34" charset="0"/>
            </a:endParaRPr>
          </a:p>
          <a:p>
            <a:pPr>
              <a:lnSpc>
                <a:spcPct val="90000"/>
              </a:lnSpc>
            </a:pPr>
            <a:r>
              <a:rPr lang="lv-LV" sz="20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Cultural</a:t>
            </a:r>
            <a:r>
              <a:rPr lang="lv-LV" sz="2000" spc="-20" dirty="0" smtClean="0">
                <a:solidFill>
                  <a:srgbClr val="005776"/>
                </a:solidFill>
                <a:latin typeface="CamingoDos Pro Bold" pitchFamily="34" charset="0"/>
              </a:rPr>
              <a:t> </a:t>
            </a:r>
            <a:r>
              <a:rPr lang="lv-LV" sz="20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Events</a:t>
            </a:r>
            <a:endParaRPr lang="lv-LV" sz="2000" spc="-20" dirty="0" smtClean="0">
              <a:solidFill>
                <a:srgbClr val="005776"/>
              </a:solidFill>
              <a:latin typeface="CamingoDos Pro Bold" pitchFamily="34" charset="0"/>
            </a:endParaRPr>
          </a:p>
          <a:p>
            <a:pPr>
              <a:lnSpc>
                <a:spcPct val="90000"/>
              </a:lnSpc>
            </a:pPr>
            <a:endParaRPr lang="lv-LV" sz="2000" spc="-20" dirty="0">
              <a:solidFill>
                <a:srgbClr val="005776"/>
              </a:solidFill>
              <a:latin typeface="CamingoDos Pro Bold" pitchFamily="34" charset="0"/>
            </a:endParaRPr>
          </a:p>
          <a:p>
            <a:pPr>
              <a:lnSpc>
                <a:spcPct val="90000"/>
              </a:lnSpc>
            </a:pPr>
            <a:r>
              <a:rPr lang="lv-LV" sz="20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Goodbye</a:t>
            </a:r>
            <a:r>
              <a:rPr lang="lv-LV" sz="2000" spc="-20" dirty="0" smtClean="0">
                <a:solidFill>
                  <a:srgbClr val="005776"/>
                </a:solidFill>
                <a:latin typeface="CamingoDos Pro Bold" pitchFamily="34" charset="0"/>
              </a:rPr>
              <a:t> </a:t>
            </a:r>
            <a:r>
              <a:rPr lang="lv-LV" sz="20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event</a:t>
            </a:r>
            <a:endParaRPr lang="lv-LV" sz="2000" spc="-20" dirty="0" smtClean="0">
              <a:solidFill>
                <a:srgbClr val="005776"/>
              </a:solidFill>
              <a:latin typeface="CamingoDos Pro Bold" pitchFamily="34" charset="0"/>
            </a:endParaRPr>
          </a:p>
          <a:p>
            <a:pPr>
              <a:lnSpc>
                <a:spcPct val="90000"/>
              </a:lnSpc>
            </a:pPr>
            <a:endParaRPr lang="lv-LV" sz="2000" spc="-20" dirty="0">
              <a:solidFill>
                <a:srgbClr val="005776"/>
              </a:solidFill>
              <a:latin typeface="CamingoDos Pro Bold" pitchFamily="34" charset="0"/>
            </a:endParaRPr>
          </a:p>
          <a:p>
            <a:pPr>
              <a:lnSpc>
                <a:spcPct val="90000"/>
              </a:lnSpc>
            </a:pPr>
            <a:r>
              <a:rPr lang="lv-LV" sz="20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Buddy</a:t>
            </a:r>
            <a:r>
              <a:rPr lang="lv-LV" sz="2000" spc="-20" dirty="0" smtClean="0">
                <a:solidFill>
                  <a:srgbClr val="005776"/>
                </a:solidFill>
                <a:latin typeface="CamingoDos Pro Bold" pitchFamily="34" charset="0"/>
              </a:rPr>
              <a:t> </a:t>
            </a:r>
            <a:r>
              <a:rPr lang="lv-LV" sz="20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Programme</a:t>
            </a:r>
            <a:endParaRPr lang="lv-LV" sz="2000" spc="-20" dirty="0">
              <a:solidFill>
                <a:srgbClr val="005776"/>
              </a:solidFill>
              <a:latin typeface="CamingoDos Pro Bold" pitchFamily="34" charset="0"/>
            </a:endParaRPr>
          </a:p>
          <a:p>
            <a:pPr>
              <a:lnSpc>
                <a:spcPct val="90000"/>
              </a:lnSpc>
            </a:pPr>
            <a:endParaRPr lang="en-US" sz="2800" spc="-20" dirty="0" smtClean="0">
              <a:solidFill>
                <a:srgbClr val="005776"/>
              </a:solidFill>
              <a:latin typeface="CamingoDos Pro Bold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90650" y="2232561"/>
            <a:ext cx="5728514" cy="5672"/>
          </a:xfrm>
          <a:prstGeom prst="line">
            <a:avLst/>
          </a:prstGeom>
          <a:ln w="28575">
            <a:solidFill>
              <a:srgbClr val="005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Accommodation - Turība Univers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ostel Turiba, Riga, Latvia - Booking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Hostel Turiba, Riga, Latvia - Booking.co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Projects – batsp.l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142" y="2523584"/>
            <a:ext cx="5860215" cy="392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27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"/>
          <a:srcRect t="9069" r="50000" b="30172"/>
          <a:stretch>
            <a:fillRect/>
          </a:stretch>
        </p:blipFill>
        <p:spPr bwMode="auto">
          <a:xfrm flipV="1">
            <a:off x="9321421" y="1056538"/>
            <a:ext cx="2361063" cy="580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699" y="2244437"/>
            <a:ext cx="7047015" cy="129441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i="1" spc="-20" dirty="0" err="1" smtClean="0">
                <a:solidFill>
                  <a:schemeClr val="bg1"/>
                </a:solidFill>
                <a:latin typeface="CamingoDos Pro Light" pitchFamily="34" charset="0"/>
              </a:rPr>
              <a:t>Turiba</a:t>
            </a:r>
            <a:r>
              <a:rPr lang="en-US" sz="1800" spc="-20" dirty="0" smtClean="0">
                <a:solidFill>
                  <a:schemeClr val="bg1"/>
                </a:solidFill>
                <a:latin typeface="CamingoDos Pro Light" pitchFamily="34" charset="0"/>
              </a:rPr>
              <a:t> is a progressive, contemporary, international environment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spc="-20" dirty="0" smtClean="0">
                <a:solidFill>
                  <a:schemeClr val="bg1"/>
                </a:solidFill>
                <a:latin typeface="CamingoDos Pro Light" pitchFamily="34" charset="0"/>
              </a:rPr>
              <a:t>Each study program includes business-oriented courses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t="8136" r="62434" b="28422"/>
          <a:stretch>
            <a:fillRect/>
          </a:stretch>
        </p:blipFill>
        <p:spPr bwMode="auto">
          <a:xfrm rot="10800000" flipH="1">
            <a:off x="10367159" y="-1"/>
            <a:ext cx="1824842" cy="6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0390909" y="1"/>
            <a:ext cx="1801091" cy="17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06887" y="556080"/>
            <a:ext cx="778432" cy="77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824" y="641260"/>
            <a:ext cx="7937663" cy="1425032"/>
          </a:xfrm>
        </p:spPr>
        <p:txBody>
          <a:bodyPr>
            <a:noAutofit/>
          </a:bodyPr>
          <a:lstStyle/>
          <a:p>
            <a:r>
              <a:rPr lang="lv-LV" sz="4600" spc="-20" dirty="0" smtClean="0">
                <a:solidFill>
                  <a:schemeClr val="bg1"/>
                </a:solidFill>
                <a:latin typeface="CamingoDos Pro Light" pitchFamily="34" charset="0"/>
              </a:rPr>
              <a:t>BUSINESS-CLASS EDUCATION</a:t>
            </a:r>
            <a:endParaRPr lang="lv-LV" sz="4600" spc="-20" dirty="0">
              <a:solidFill>
                <a:schemeClr val="bg1"/>
              </a:solidFill>
              <a:latin typeface="CamingoDos Pro Light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-1068779" y="4096983"/>
            <a:ext cx="1769424" cy="1588"/>
          </a:xfrm>
          <a:prstGeom prst="line">
            <a:avLst/>
          </a:prstGeom>
          <a:ln w="127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17517" y="3764474"/>
            <a:ext cx="3823854" cy="605642"/>
          </a:xfrm>
          <a:prstGeom prst="rect">
            <a:avLst/>
          </a:prstGeom>
          <a:solidFill>
            <a:srgbClr val="00A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39393" y="3762495"/>
            <a:ext cx="2638301" cy="6056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89022" y="4309164"/>
            <a:ext cx="3387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pc="-20" dirty="0" smtClean="0">
                <a:solidFill>
                  <a:srgbClr val="00A3E0"/>
                </a:solidFill>
                <a:latin typeface="CamingoDos Pro Light" pitchFamily="34" charset="0"/>
              </a:rPr>
              <a:t>practical knowledge and skills useful in life</a:t>
            </a:r>
            <a:endParaRPr lang="lv-LV" spc="-20" dirty="0" smtClean="0">
              <a:solidFill>
                <a:srgbClr val="00A3E0"/>
              </a:solidFill>
              <a:latin typeface="CamingoDos Pro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267" y="3790597"/>
            <a:ext cx="947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800" spc="-20" dirty="0" smtClean="0">
                <a:solidFill>
                  <a:schemeClr val="bg1"/>
                </a:solidFill>
                <a:latin typeface="CamingoDos Pro Bold" pitchFamily="34" charset="0"/>
              </a:rPr>
              <a:t>60% </a:t>
            </a:r>
            <a:endParaRPr lang="en-US" sz="2800" dirty="0">
              <a:latin typeface="CamingoDos Pro Bol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5784" y="5250753"/>
            <a:ext cx="11013743" cy="9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b="1" spc="-20" dirty="0" smtClean="0">
                <a:solidFill>
                  <a:srgbClr val="92D050"/>
                </a:solidFill>
                <a:latin typeface="CamingoDos Pro Light" pitchFamily="34" charset="0"/>
              </a:rPr>
              <a:t>Stable position among the top 4 higher education institutions in Latvia recommended by employers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pc="-20" dirty="0" smtClean="0">
                <a:solidFill>
                  <a:schemeClr val="bg1"/>
                </a:solidFill>
                <a:latin typeface="CamingoDos Pro Light" pitchFamily="34" charset="0"/>
              </a:rPr>
              <a:t>Over 80% of our current students are already working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27768" y="4295314"/>
            <a:ext cx="1920782" cy="390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lv-LV" spc="-20" dirty="0" smtClean="0">
                <a:solidFill>
                  <a:schemeClr val="bg1">
                    <a:lumMod val="75000"/>
                  </a:schemeClr>
                </a:solidFill>
                <a:latin typeface="CamingoDos Pro Light" pitchFamily="34" charset="0"/>
              </a:rPr>
              <a:t>theoretical studies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44013" y="3776747"/>
            <a:ext cx="947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40% </a:t>
            </a:r>
            <a:endParaRPr lang="en-US" sz="2800" dirty="0">
              <a:solidFill>
                <a:srgbClr val="005776"/>
              </a:solidFill>
              <a:latin typeface="CamingoDos Pro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3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 t="9069" r="50000" b="30172"/>
          <a:stretch>
            <a:fillRect/>
          </a:stretch>
        </p:blipFill>
        <p:spPr bwMode="auto">
          <a:xfrm flipV="1">
            <a:off x="10044752" y="0"/>
            <a:ext cx="2147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 t="8136" r="71855" b="20500"/>
          <a:stretch>
            <a:fillRect/>
          </a:stretch>
        </p:blipFill>
        <p:spPr bwMode="auto">
          <a:xfrm>
            <a:off x="10984936" y="0"/>
            <a:ext cx="1207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78825" y="153059"/>
            <a:ext cx="9332738" cy="1913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lv-LV" sz="4600" spc="-20" dirty="0" smtClean="0">
                <a:solidFill>
                  <a:srgbClr val="005776"/>
                </a:solidFill>
                <a:latin typeface="CamingoDos Pro Light" pitchFamily="34" charset="0"/>
                <a:ea typeface="+mj-ea"/>
                <a:cs typeface="+mj-cs"/>
              </a:rPr>
              <a:t>INTERNATIONAL MEMBERSHIPS AND ACCREDITATIONS </a:t>
            </a:r>
            <a:endParaRPr kumimoji="0" lang="lv-LV" sz="4600" b="0" i="0" u="none" strike="noStrike" kern="1200" cap="none" spc="-20" normalizeH="0" baseline="0" noProof="0" dirty="0">
              <a:ln>
                <a:noFill/>
              </a:ln>
              <a:solidFill>
                <a:srgbClr val="005776"/>
              </a:solidFill>
              <a:effectLst/>
              <a:uLnTx/>
              <a:uFillTx/>
              <a:latin typeface="CamingoDos Pro Light" pitchFamily="34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3746" y="3323644"/>
            <a:ext cx="7599251" cy="2880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pc="-20" dirty="0" smtClean="0">
                <a:latin typeface="CamingoDos Pro Bold" pitchFamily="34" charset="0"/>
              </a:rPr>
              <a:t>Collaboration with AACSB </a:t>
            </a:r>
            <a:r>
              <a:rPr lang="en-US" spc="-20" dirty="0" smtClean="0">
                <a:latin typeface="CamingoDos Pro Light" pitchFamily="34" charset="0"/>
              </a:rPr>
              <a:t>- global business education network and association that connects educators, students, and business to achieve a common goal: to create the next generation of great leaders.</a:t>
            </a:r>
            <a:endParaRPr lang="lv-LV" spc="-20" dirty="0" smtClean="0">
              <a:latin typeface="CamingoDos Pro Light" pitchFamily="34" charset="0"/>
            </a:endParaRP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pc="-20" dirty="0" smtClean="0">
                <a:latin typeface="CamingoDos Pro Bold" pitchFamily="34" charset="0"/>
              </a:rPr>
              <a:t>Cooperation with EFMD </a:t>
            </a:r>
            <a:r>
              <a:rPr lang="en-US" spc="-20" dirty="0" smtClean="0">
                <a:latin typeface="CamingoDos Pro Light" pitchFamily="34" charset="0"/>
              </a:rPr>
              <a:t>- International management development network. EFMD raises educational business management quality, develops cooperation between enterprises and higher educational institutions.</a:t>
            </a:r>
            <a:endParaRPr lang="lv-LV" spc="-20" dirty="0" smtClean="0">
              <a:latin typeface="CamingoDos Pro Light" pitchFamily="34" charset="0"/>
            </a:endParaRP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pc="-20" dirty="0" smtClean="0">
                <a:latin typeface="CamingoDos Pro Bold" pitchFamily="34" charset="0"/>
              </a:rPr>
              <a:t>UNWTO</a:t>
            </a:r>
            <a:r>
              <a:rPr lang="en-US" spc="-20" dirty="0" smtClean="0">
                <a:latin typeface="CamingoDos Pro Light" pitchFamily="34" charset="0"/>
              </a:rPr>
              <a:t> (United Nations World Tourism Organization) accreditation.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783263" y="2093511"/>
            <a:ext cx="93495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i="1" spc="-20" dirty="0" err="1" smtClean="0">
                <a:solidFill>
                  <a:srgbClr val="005776"/>
                </a:solidFill>
                <a:latin typeface="CamingoDos Pro Bold" pitchFamily="34" charset="0"/>
              </a:rPr>
              <a:t>Turiba</a:t>
            </a:r>
            <a:r>
              <a:rPr lang="en-US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 University cooperates with </a:t>
            </a:r>
            <a:r>
              <a:rPr lang="en-US" sz="28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organisations</a:t>
            </a:r>
            <a:r>
              <a:rPr lang="en-US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 worldwide and have gained significant accreditations: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890650" y="1935124"/>
            <a:ext cx="8986997" cy="10357"/>
          </a:xfrm>
          <a:prstGeom prst="line">
            <a:avLst/>
          </a:prstGeom>
          <a:ln w="28575">
            <a:solidFill>
              <a:srgbClr val="005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H="1">
            <a:off x="426285" y="3860601"/>
            <a:ext cx="973848" cy="2382"/>
          </a:xfrm>
          <a:prstGeom prst="line">
            <a:avLst/>
          </a:prstGeom>
          <a:ln w="28575">
            <a:solidFill>
              <a:srgbClr val="4FA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750758" y="5956004"/>
            <a:ext cx="326066" cy="3547"/>
          </a:xfrm>
          <a:prstGeom prst="line">
            <a:avLst/>
          </a:prstGeom>
          <a:ln w="28575">
            <a:solidFill>
              <a:srgbClr val="4FA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426284" y="5076257"/>
            <a:ext cx="973848" cy="2382"/>
          </a:xfrm>
          <a:prstGeom prst="line">
            <a:avLst/>
          </a:prstGeom>
          <a:ln w="28575">
            <a:solidFill>
              <a:srgbClr val="4FA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BAT Dizaini\BAT PREZENTACIJA Corporate\Augusts 2018\AACSB-logo-1500x844-770x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4337" y="3170902"/>
            <a:ext cx="1736835" cy="976529"/>
          </a:xfrm>
          <a:prstGeom prst="rect">
            <a:avLst/>
          </a:prstGeom>
          <a:noFill/>
        </p:spPr>
      </p:pic>
      <p:pic>
        <p:nvPicPr>
          <p:cNvPr id="2051" name="Picture 3" descr="D:\BAT Dizaini\BAT PREZENTACIJA Corporate\Augusts 2018\efmd_log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54094" y="4111013"/>
            <a:ext cx="868103" cy="1074277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89509" y="5428618"/>
            <a:ext cx="1022054" cy="88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25"/>
          <p:cNvSpPr/>
          <p:nvPr/>
        </p:nvSpPr>
        <p:spPr>
          <a:xfrm>
            <a:off x="10390909" y="1"/>
            <a:ext cx="1801091" cy="17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06887" y="556080"/>
            <a:ext cx="778432" cy="77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11182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450" y="3512127"/>
            <a:ext cx="1524989" cy="147254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spc="-20" dirty="0" smtClean="0">
                <a:latin typeface="CamingoDos Pro Light" pitchFamily="34" charset="0"/>
              </a:rPr>
              <a:t>France </a:t>
            </a:r>
            <a:r>
              <a:rPr lang="lv-LV" sz="1800" spc="-20" dirty="0" smtClean="0">
                <a:latin typeface="CamingoDos Pro Light" pitchFamily="34" charset="0"/>
              </a:rPr>
              <a:t/>
            </a:r>
            <a:br>
              <a:rPr lang="lv-LV" sz="1800" spc="-20" dirty="0" smtClean="0">
                <a:latin typeface="CamingoDos Pro Light" pitchFamily="34" charset="0"/>
              </a:rPr>
            </a:br>
            <a:r>
              <a:rPr lang="en-US" sz="1800" spc="-20" dirty="0" smtClean="0">
                <a:latin typeface="CamingoDos Pro Light" pitchFamily="34" charset="0"/>
              </a:rPr>
              <a:t>UK</a:t>
            </a:r>
            <a:r>
              <a:rPr lang="lv-LV" sz="1800" spc="-20" dirty="0" smtClean="0">
                <a:latin typeface="CamingoDos Pro Light" pitchFamily="34" charset="0"/>
              </a:rPr>
              <a:t/>
            </a:r>
            <a:br>
              <a:rPr lang="lv-LV" sz="1800" spc="-20" dirty="0" smtClean="0">
                <a:latin typeface="CamingoDos Pro Light" pitchFamily="34" charset="0"/>
              </a:rPr>
            </a:br>
            <a:r>
              <a:rPr lang="en-US" sz="1800" spc="-20" dirty="0" smtClean="0">
                <a:latin typeface="CamingoDos Pro Light" pitchFamily="34" charset="0"/>
              </a:rPr>
              <a:t>Turkey</a:t>
            </a:r>
            <a:r>
              <a:rPr lang="lv-LV" sz="1800" spc="-20" dirty="0" smtClean="0">
                <a:latin typeface="CamingoDos Pro Light" pitchFamily="34" charset="0"/>
              </a:rPr>
              <a:t/>
            </a:r>
            <a:br>
              <a:rPr lang="lv-LV" sz="1800" spc="-20" dirty="0" smtClean="0">
                <a:latin typeface="CamingoDos Pro Light" pitchFamily="34" charset="0"/>
              </a:rPr>
            </a:br>
            <a:r>
              <a:rPr lang="en-US" sz="1800" spc="-20" dirty="0" smtClean="0">
                <a:latin typeface="CamingoDos Pro Light" pitchFamily="34" charset="0"/>
              </a:rPr>
              <a:t>Spain</a:t>
            </a:r>
            <a:endParaRPr lang="lv-LV" sz="1800" spc="-20" dirty="0" smtClean="0">
              <a:latin typeface="CamingoDos Pro Ligh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90909" y="1"/>
            <a:ext cx="1801091" cy="17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6887" y="556080"/>
            <a:ext cx="778432" cy="77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824" y="641260"/>
            <a:ext cx="8729160" cy="1425032"/>
          </a:xfrm>
        </p:spPr>
        <p:txBody>
          <a:bodyPr>
            <a:noAutofit/>
          </a:bodyPr>
          <a:lstStyle/>
          <a:p>
            <a:r>
              <a:rPr lang="lv-LV" spc="-20" dirty="0" smtClean="0">
                <a:solidFill>
                  <a:srgbClr val="005776"/>
                </a:solidFill>
                <a:latin typeface="CamingoDos Pro Light" pitchFamily="34" charset="0"/>
              </a:rPr>
              <a:t>INTERNATIONAL OPPORTUNITIES </a:t>
            </a:r>
            <a:endParaRPr lang="lv-LV" spc="-20" dirty="0">
              <a:solidFill>
                <a:srgbClr val="005776"/>
              </a:solidFill>
              <a:latin typeface="CamingoDos Pro Ligh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2092" y="2324982"/>
            <a:ext cx="367865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lv-LV" sz="28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Double</a:t>
            </a:r>
            <a:r>
              <a:rPr lang="lv-LV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 </a:t>
            </a:r>
            <a:r>
              <a:rPr lang="lv-LV" sz="28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degree</a:t>
            </a:r>
            <a:r>
              <a:rPr lang="lv-LV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 </a:t>
            </a:r>
            <a:r>
              <a:rPr lang="lv-LV" sz="2800" spc="-20" dirty="0" err="1" smtClean="0">
                <a:solidFill>
                  <a:srgbClr val="005776"/>
                </a:solidFill>
                <a:latin typeface="CamingoDos Pro Bold" pitchFamily="34" charset="0"/>
              </a:rPr>
              <a:t>program</a:t>
            </a:r>
            <a:endParaRPr lang="en-US" sz="2800" dirty="0">
              <a:solidFill>
                <a:srgbClr val="005776"/>
              </a:solidFill>
              <a:latin typeface="CamingoDos Pro Bold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26275" y="2146462"/>
            <a:ext cx="2576946" cy="1588"/>
          </a:xfrm>
          <a:prstGeom prst="line">
            <a:avLst/>
          </a:prstGeom>
          <a:ln w="28575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4529427" y="3237022"/>
            <a:ext cx="2358262" cy="1721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Aft>
                <a:spcPts val="1800"/>
              </a:spcAft>
            </a:pPr>
            <a:r>
              <a:rPr lang="lv-LV" spc="-20" dirty="0" smtClean="0">
                <a:latin typeface="CamingoDos Pro Light" pitchFamily="34" charset="0"/>
              </a:rPr>
              <a:t>with </a:t>
            </a:r>
            <a:r>
              <a:rPr lang="lv-LV" spc="-20" dirty="0" err="1" smtClean="0">
                <a:latin typeface="CamingoDos Pro Light" pitchFamily="34" charset="0"/>
              </a:rPr>
              <a:t>over</a:t>
            </a:r>
            <a:r>
              <a:rPr lang="lv-LV" spc="-20" dirty="0" smtClean="0">
                <a:latin typeface="CamingoDos Pro Light" pitchFamily="34" charset="0"/>
              </a:rPr>
              <a:t> 100 partnering institutions</a:t>
            </a:r>
            <a:endParaRPr kumimoji="0" lang="lv-LV" sz="1800" b="0" i="0" u="none" strike="noStrike" kern="1200" cap="none" spc="-2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ingoDos Pro Light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37068" y="2323007"/>
            <a:ext cx="328877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lv-LV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ERASMUS+ program</a:t>
            </a:r>
            <a:endParaRPr lang="en-US" sz="2800" dirty="0">
              <a:solidFill>
                <a:srgbClr val="005776"/>
              </a:solidFill>
              <a:latin typeface="CamingoDos Pro Bold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641251" y="2144487"/>
            <a:ext cx="2576946" cy="1588"/>
          </a:xfrm>
          <a:prstGeom prst="line">
            <a:avLst/>
          </a:prstGeom>
          <a:ln w="28575">
            <a:solidFill>
              <a:srgbClr val="4FA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7781281" y="3235046"/>
            <a:ext cx="3381523" cy="2075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Aft>
                <a:spcPts val="1800"/>
              </a:spcAft>
            </a:pPr>
            <a:r>
              <a:rPr lang="lv-LV" spc="-20" dirty="0" smtClean="0">
                <a:latin typeface="CamingoDos Pro Light" pitchFamily="34" charset="0"/>
              </a:rPr>
              <a:t>South Korea </a:t>
            </a:r>
            <a:br>
              <a:rPr lang="lv-LV" spc="-20" dirty="0" smtClean="0">
                <a:latin typeface="CamingoDos Pro Light" pitchFamily="34" charset="0"/>
              </a:rPr>
            </a:br>
            <a:r>
              <a:rPr lang="lv-LV" spc="-20" dirty="0" smtClean="0">
                <a:latin typeface="CamingoDos Pro Light" pitchFamily="34" charset="0"/>
              </a:rPr>
              <a:t>USA</a:t>
            </a:r>
            <a:br>
              <a:rPr lang="lv-LV" spc="-20" dirty="0" smtClean="0">
                <a:latin typeface="CamingoDos Pro Light" pitchFamily="34" charset="0"/>
              </a:rPr>
            </a:br>
            <a:r>
              <a:rPr lang="lv-LV" spc="-20" dirty="0" err="1" smtClean="0">
                <a:latin typeface="CamingoDos Pro Light" pitchFamily="34" charset="0"/>
              </a:rPr>
              <a:t>Mexico</a:t>
            </a:r>
            <a:endParaRPr lang="lv-LV" spc="-20" dirty="0">
              <a:latin typeface="CamingoDos Pro Light" pitchFamily="34" charset="0"/>
            </a:endParaRPr>
          </a:p>
          <a:p>
            <a:pPr lvl="0">
              <a:lnSpc>
                <a:spcPct val="120000"/>
              </a:lnSpc>
              <a:spcAft>
                <a:spcPts val="1800"/>
              </a:spcAft>
            </a:pPr>
            <a:r>
              <a:rPr lang="lv-LV" spc="-20" dirty="0" err="1" smtClean="0">
                <a:latin typeface="CamingoDos Pro Light" pitchFamily="34" charset="0"/>
              </a:rPr>
              <a:t>Brazil</a:t>
            </a:r>
            <a:r>
              <a:rPr lang="lv-LV" spc="-20" dirty="0" smtClean="0">
                <a:latin typeface="CamingoDos Pro Light" pitchFamily="34" charset="0"/>
              </a:rPr>
              <a:t/>
            </a:r>
            <a:br>
              <a:rPr lang="lv-LV" spc="-20" dirty="0" smtClean="0">
                <a:latin typeface="CamingoDos Pro Light" pitchFamily="34" charset="0"/>
              </a:rPr>
            </a:br>
            <a:endParaRPr kumimoji="0" lang="lv-LV" sz="1800" b="0" i="0" u="none" strike="noStrike" kern="1200" cap="none" spc="-2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ingoDos Pro Light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88923" y="2321032"/>
            <a:ext cx="371826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lv-LV" sz="2800" spc="-20" dirty="0" smtClean="0">
                <a:solidFill>
                  <a:srgbClr val="005776"/>
                </a:solidFill>
                <a:latin typeface="CamingoDos Pro Bold" pitchFamily="34" charset="0"/>
              </a:rPr>
              <a:t>Bilateral exchange program</a:t>
            </a:r>
            <a:endParaRPr lang="en-US" sz="2800" dirty="0">
              <a:solidFill>
                <a:srgbClr val="005776"/>
              </a:solidFill>
              <a:latin typeface="CamingoDos Pro Bold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893106" y="2142512"/>
            <a:ext cx="3186572" cy="3953"/>
          </a:xfrm>
          <a:prstGeom prst="line">
            <a:avLst/>
          </a:prstGeom>
          <a:ln w="28575">
            <a:solidFill>
              <a:srgbClr val="005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5392092"/>
            <a:ext cx="819397" cy="916376"/>
          </a:xfrm>
          <a:prstGeom prst="rect">
            <a:avLst/>
          </a:prstGeom>
          <a:solidFill>
            <a:srgbClr val="4FA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58298" y="5364776"/>
            <a:ext cx="78581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i="1" spc="-20" dirty="0" err="1" smtClean="0">
                <a:solidFill>
                  <a:srgbClr val="4FA9BB"/>
                </a:solidFill>
                <a:latin typeface="CamingoDos Pro Light" pitchFamily="34" charset="0"/>
              </a:rPr>
              <a:t>Turiba</a:t>
            </a:r>
            <a:r>
              <a:rPr lang="en-US" sz="2800" i="1" spc="-20" dirty="0" smtClean="0">
                <a:solidFill>
                  <a:srgbClr val="4FA9BB"/>
                </a:solidFill>
                <a:latin typeface="CamingoDos Pro Light" pitchFamily="34" charset="0"/>
              </a:rPr>
              <a:t> </a:t>
            </a:r>
            <a:r>
              <a:rPr lang="en-US" sz="2800" spc="-20" dirty="0" smtClean="0">
                <a:solidFill>
                  <a:srgbClr val="4FA9BB"/>
                </a:solidFill>
                <a:latin typeface="CamingoDos Pro Light" pitchFamily="34" charset="0"/>
              </a:rPr>
              <a:t>international cooperation programs are </a:t>
            </a:r>
            <a:r>
              <a:rPr lang="lv-LV" sz="2800" spc="-20" dirty="0" smtClean="0">
                <a:solidFill>
                  <a:srgbClr val="4FA9BB"/>
                </a:solidFill>
                <a:latin typeface="CamingoDos Pro Light" pitchFamily="34" charset="0"/>
              </a:rPr>
              <a:t/>
            </a:r>
            <a:br>
              <a:rPr lang="lv-LV" sz="2800" spc="-20" dirty="0" smtClean="0">
                <a:solidFill>
                  <a:srgbClr val="4FA9BB"/>
                </a:solidFill>
                <a:latin typeface="CamingoDos Pro Light" pitchFamily="34" charset="0"/>
              </a:rPr>
            </a:br>
            <a:r>
              <a:rPr lang="en-US" sz="2800" spc="-20" dirty="0" smtClean="0">
                <a:solidFill>
                  <a:srgbClr val="4FA9BB"/>
                </a:solidFill>
                <a:latin typeface="CamingoDos Pro Light" pitchFamily="34" charset="0"/>
              </a:rPr>
              <a:t>a way to learn about the international environment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43369" y="3500253"/>
            <a:ext cx="1777999" cy="1059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pc="-20" dirty="0" smtClean="0">
                <a:latin typeface="CamingoDos Pro Light" pitchFamily="34" charset="0"/>
              </a:rPr>
              <a:t>Finland</a:t>
            </a:r>
            <a:endParaRPr lang="lv-LV" spc="-20" dirty="0" smtClean="0">
              <a:latin typeface="CamingoDos Pro Light" pitchFamily="34" charset="0"/>
            </a:endParaRPr>
          </a:p>
          <a:p>
            <a:pPr>
              <a:lnSpc>
                <a:spcPct val="120000"/>
              </a:lnSpc>
            </a:pPr>
            <a:r>
              <a:rPr lang="en-US" spc="-20" dirty="0" smtClean="0">
                <a:latin typeface="CamingoDos Pro Light" pitchFamily="34" charset="0"/>
              </a:rPr>
              <a:t>Switzerland</a:t>
            </a:r>
            <a:r>
              <a:rPr lang="lv-LV" spc="-20" dirty="0" smtClean="0">
                <a:latin typeface="CamingoDos Pro Light" pitchFamily="34" charset="0"/>
              </a:rPr>
              <a:t/>
            </a:r>
            <a:br>
              <a:rPr lang="lv-LV" spc="-20" dirty="0" smtClean="0">
                <a:latin typeface="CamingoDos Pro Light" pitchFamily="34" charset="0"/>
              </a:rPr>
            </a:br>
            <a:r>
              <a:rPr lang="en-US" spc="-20" dirty="0" smtClean="0">
                <a:latin typeface="CamingoDos Pro Light" pitchFamily="34" charset="0"/>
              </a:rPr>
              <a:t>Taiwan</a:t>
            </a:r>
            <a:endParaRPr lang="lv-LV" spc="-20" dirty="0" smtClean="0">
              <a:latin typeface="CamingoDos Pro Ligh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7313" y="3138491"/>
            <a:ext cx="2994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pc="-20" dirty="0" smtClean="0">
                <a:solidFill>
                  <a:srgbClr val="005776"/>
                </a:solidFill>
                <a:latin typeface="CamingoDos Pro Light" pitchFamily="34" charset="0"/>
              </a:rPr>
              <a:t>with institutions in</a:t>
            </a:r>
            <a:endParaRPr lang="en-US" dirty="0">
              <a:solidFill>
                <a:srgbClr val="00577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18922" y="3236505"/>
            <a:ext cx="2573078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1800"/>
              </a:spcAft>
            </a:pPr>
            <a:r>
              <a:rPr lang="lv-LV" spc="-20" dirty="0" smtClean="0">
                <a:latin typeface="CamingoDos Pro Light" pitchFamily="34" charset="0"/>
              </a:rPr>
              <a:t>India </a:t>
            </a:r>
            <a:br>
              <a:rPr lang="lv-LV" spc="-20" dirty="0" smtClean="0">
                <a:latin typeface="CamingoDos Pro Light" pitchFamily="34" charset="0"/>
              </a:rPr>
            </a:br>
            <a:r>
              <a:rPr lang="lv-LV" spc="-20" dirty="0" smtClean="0">
                <a:latin typeface="CamingoDos Pro Light" pitchFamily="34" charset="0"/>
              </a:rPr>
              <a:t>China </a:t>
            </a:r>
            <a:br>
              <a:rPr lang="lv-LV" spc="-20" dirty="0" smtClean="0">
                <a:latin typeface="CamingoDos Pro Light" pitchFamily="34" charset="0"/>
              </a:rPr>
            </a:br>
            <a:r>
              <a:rPr lang="lv-LV" spc="-20" dirty="0" smtClean="0">
                <a:latin typeface="CamingoDos Pro Light" pitchFamily="34" charset="0"/>
              </a:rPr>
              <a:t>Peru</a:t>
            </a:r>
            <a:br>
              <a:rPr lang="lv-LV" spc="-20" dirty="0" smtClean="0">
                <a:latin typeface="CamingoDos Pro Light" pitchFamily="34" charset="0"/>
              </a:rPr>
            </a:br>
            <a:r>
              <a:rPr lang="lv-LV" spc="-20" dirty="0" err="1" smtClean="0">
                <a:latin typeface="CamingoDos Pro Light" pitchFamily="34" charset="0"/>
              </a:rPr>
              <a:t>Georgia</a:t>
            </a:r>
            <a:endParaRPr lang="lv-LV" spc="-20" dirty="0" smtClean="0">
              <a:latin typeface="CamingoDos Pro Light" pitchFamily="34" charset="0"/>
            </a:endParaRPr>
          </a:p>
          <a:p>
            <a:pPr lvl="0">
              <a:lnSpc>
                <a:spcPct val="120000"/>
              </a:lnSpc>
              <a:spcAft>
                <a:spcPts val="1800"/>
              </a:spcAft>
            </a:pPr>
            <a:endParaRPr lang="lv-LV" spc="-20" dirty="0" smtClean="0">
              <a:latin typeface="CamingoDos Pro Light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36613" y="2772275"/>
            <a:ext cx="2994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pc="-20" dirty="0" smtClean="0">
                <a:solidFill>
                  <a:srgbClr val="005776"/>
                </a:solidFill>
                <a:latin typeface="CamingoDos Pro Light" pitchFamily="34" charset="0"/>
              </a:rPr>
              <a:t>with institutions in</a:t>
            </a:r>
            <a:endParaRPr lang="en-US" dirty="0">
              <a:solidFill>
                <a:srgbClr val="005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3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/>
          <a:srcRect t="9069" r="50000" b="30172"/>
          <a:stretch>
            <a:fillRect/>
          </a:stretch>
        </p:blipFill>
        <p:spPr bwMode="auto">
          <a:xfrm flipV="1">
            <a:off x="10044752" y="0"/>
            <a:ext cx="2147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57102" y="3853008"/>
            <a:ext cx="4696133" cy="1413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lv-LV" sz="2800" spc="-20" dirty="0" smtClean="0">
                <a:solidFill>
                  <a:schemeClr val="bg1"/>
                </a:solidFill>
                <a:latin typeface="CamingoDos Pro Bold" pitchFamily="34" charset="0"/>
              </a:rPr>
              <a:t>www.turiba.lv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lv-LV" sz="2800" spc="-20" dirty="0">
                <a:solidFill>
                  <a:schemeClr val="bg1"/>
                </a:solidFill>
                <a:latin typeface="CamingoDos Pro Light" pitchFamily="34" charset="0"/>
                <a:hlinkClick r:id="rId3"/>
              </a:rPr>
              <a:t>y</a:t>
            </a:r>
            <a:r>
              <a:rPr lang="lv-LV" sz="2800" spc="-20" dirty="0" smtClean="0">
                <a:solidFill>
                  <a:schemeClr val="bg1"/>
                </a:solidFill>
                <a:latin typeface="CamingoDos Pro Light" pitchFamily="34" charset="0"/>
                <a:hlinkClick r:id="rId3"/>
              </a:rPr>
              <a:t>ashwant.jaiswal@turiba.lv</a:t>
            </a:r>
            <a:r>
              <a:rPr lang="lv-LV" sz="2800" spc="-20" dirty="0" smtClean="0">
                <a:solidFill>
                  <a:schemeClr val="bg1"/>
                </a:solidFill>
                <a:latin typeface="CamingoDos Pro Light" pitchFamily="34" charset="0"/>
              </a:rPr>
              <a:t> </a:t>
            </a:r>
            <a:r>
              <a:rPr lang="lv-LV" sz="2800" spc="-20" dirty="0" smtClean="0">
                <a:solidFill>
                  <a:schemeClr val="bg1"/>
                </a:solidFill>
                <a:latin typeface="CamingoDos Pro Light" pitchFamily="34" charset="0"/>
                <a:hlinkClick r:id="rId4"/>
              </a:rPr>
              <a:t>exchange@turiba.lv</a:t>
            </a:r>
            <a:endParaRPr lang="lv-LV" sz="2800" spc="-20" dirty="0" smtClean="0">
              <a:solidFill>
                <a:schemeClr val="bg1"/>
              </a:solidFill>
              <a:latin typeface="CamingoDos Pro Light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endParaRPr kumimoji="0" lang="lv-LV" sz="2800" b="0" i="0" u="none" strike="noStrike" kern="1200" cap="none" spc="-2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ingoDos Pro Light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t="8136" r="62434" b="20500"/>
          <a:stretch>
            <a:fillRect/>
          </a:stretch>
        </p:blipFill>
        <p:spPr bwMode="auto">
          <a:xfrm>
            <a:off x="10580899" y="0"/>
            <a:ext cx="16111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3305" y="5266899"/>
            <a:ext cx="540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464594" y="5370186"/>
            <a:ext cx="3066463" cy="607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lv-LV" spc="-20" dirty="0" smtClean="0">
                <a:solidFill>
                  <a:schemeClr val="bg1"/>
                </a:solidFill>
                <a:latin typeface="CamingoDos Pro Light" pitchFamily="34" charset="0"/>
              </a:rPr>
              <a:t>Biznesa.augstskola.Turiba</a:t>
            </a:r>
            <a:endParaRPr kumimoji="0" lang="lv-LV" b="0" i="0" u="none" strike="noStrike" kern="1200" cap="none" spc="-2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ingoDos Pro Light" pitchFamily="34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8544" y="5266899"/>
            <a:ext cx="540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5353235" y="5370186"/>
            <a:ext cx="3066463" cy="607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lv-LV" spc="-20" dirty="0" smtClean="0">
                <a:solidFill>
                  <a:schemeClr val="bg1"/>
                </a:solidFill>
                <a:latin typeface="CamingoDos Pro Light" pitchFamily="34" charset="0"/>
              </a:rPr>
              <a:t>TuribaUniversity</a:t>
            </a:r>
            <a:endParaRPr kumimoji="0" lang="lv-LV" b="0" i="0" u="none" strike="noStrike" kern="1200" cap="none" spc="-2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ingoDos Pro Light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5047" y="858765"/>
            <a:ext cx="2548226" cy="13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 t="8136" r="62434" b="20500"/>
          <a:stretch>
            <a:fillRect/>
          </a:stretch>
        </p:blipFill>
        <p:spPr bwMode="auto">
          <a:xfrm rot="10800000">
            <a:off x="6519538" y="0"/>
            <a:ext cx="16111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0390909" y="1"/>
            <a:ext cx="1801091" cy="17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6887" y="556080"/>
            <a:ext cx="778432" cy="77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05" y="556080"/>
            <a:ext cx="6203866" cy="1181601"/>
          </a:xfrm>
        </p:spPr>
        <p:txBody>
          <a:bodyPr>
            <a:noAutofit/>
          </a:bodyPr>
          <a:lstStyle/>
          <a:p>
            <a:pPr algn="ctr"/>
            <a:r>
              <a:rPr lang="lv-LV" sz="4600" i="1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RIGA </a:t>
            </a:r>
            <a:r>
              <a:rPr lang="lv-LV" sz="4600" spc="-20" dirty="0" smtClean="0">
                <a:solidFill>
                  <a:srgbClr val="005776"/>
                </a:solidFill>
                <a:latin typeface="CamingoDos Pro Light" pitchFamily="34" charset="0"/>
              </a:rPr>
              <a:t/>
            </a:r>
            <a:br>
              <a:rPr lang="lv-LV" sz="4600" spc="-20" dirty="0" smtClean="0">
                <a:solidFill>
                  <a:srgbClr val="005776"/>
                </a:solidFill>
                <a:latin typeface="CamingoDos Pro Light" pitchFamily="34" charset="0"/>
              </a:rPr>
            </a:br>
            <a:endParaRPr lang="lv-LV" sz="4600" spc="-20" dirty="0">
              <a:solidFill>
                <a:srgbClr val="005776"/>
              </a:solidFill>
              <a:latin typeface="CamingoDos Pro Light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2535380" y="5326085"/>
            <a:ext cx="1721922" cy="1588"/>
          </a:xfrm>
          <a:prstGeom prst="line">
            <a:avLst/>
          </a:prstGeom>
          <a:ln w="12700">
            <a:solidFill>
              <a:srgbClr val="005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264" y="1612117"/>
            <a:ext cx="6183307" cy="218364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lv-LV" sz="24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Capital</a:t>
            </a:r>
            <a:r>
              <a:rPr lang="lv-LV" sz="24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4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sz="24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Latvia – Rīga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lv-LV" sz="24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Spread</a:t>
            </a:r>
            <a:r>
              <a:rPr lang="lv-LV" sz="24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4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sz="24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307 </a:t>
            </a:r>
            <a:r>
              <a:rPr lang="lv-LV" sz="24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lv-LV" sz="24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lv-LV" sz="24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627 487 </a:t>
            </a:r>
            <a:r>
              <a:rPr lang="lv-LV" sz="24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inhabitants</a:t>
            </a:r>
            <a:endParaRPr lang="lv-LV" sz="2400" spc="-2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lv-LV" sz="1800" spc="-20" dirty="0" smtClean="0">
              <a:latin typeface="CamingoDos Pro Ligh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571" y="1619027"/>
            <a:ext cx="5314108" cy="3536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46" y="3785937"/>
            <a:ext cx="6125763" cy="307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226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BAT Dizaini\BAT PREZENTACIJA Corporate\0-izejas\Turiba_photostocl_2017-18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14269" r="31133"/>
          <a:stretch>
            <a:fillRect/>
          </a:stretch>
        </p:blipFill>
        <p:spPr bwMode="auto">
          <a:xfrm>
            <a:off x="6582889" y="0"/>
            <a:ext cx="5609111" cy="6858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t="8136" r="62434" b="20500"/>
          <a:stretch>
            <a:fillRect/>
          </a:stretch>
        </p:blipFill>
        <p:spPr bwMode="auto">
          <a:xfrm rot="10800000">
            <a:off x="6519538" y="0"/>
            <a:ext cx="16111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0390909" y="1"/>
            <a:ext cx="1801091" cy="17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06887" y="556080"/>
            <a:ext cx="778432" cy="77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825" y="641260"/>
            <a:ext cx="6203866" cy="1425032"/>
          </a:xfrm>
        </p:spPr>
        <p:txBody>
          <a:bodyPr>
            <a:noAutofit/>
          </a:bodyPr>
          <a:lstStyle/>
          <a:p>
            <a:r>
              <a:rPr lang="lv-LV" sz="4600" i="1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TURIBA</a:t>
            </a:r>
            <a:r>
              <a:rPr lang="lv-LV" sz="4600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 UNIVERSITY</a:t>
            </a:r>
            <a:endParaRPr lang="lv-LV" sz="4600" spc="-20" dirty="0">
              <a:solidFill>
                <a:srgbClr val="005776"/>
              </a:solidFill>
              <a:latin typeface="CamingoDos Pro Bold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0509" y="5330439"/>
            <a:ext cx="241208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attain higher education in 20</a:t>
            </a:r>
            <a:r>
              <a:rPr lang="lv-LV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07682" y="4244454"/>
            <a:ext cx="322660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The most-sought after institution for foreign students: </a:t>
            </a:r>
            <a:r>
              <a:rPr lang="en-US" i="1" spc="-20" dirty="0" err="1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Turiba</a:t>
            </a:r>
            <a:r>
              <a:rPr lang="en-US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 teaches young people</a:t>
            </a:r>
            <a:endParaRPr lang="lv-LV" spc="-20" dirty="0" smtClean="0">
              <a:solidFill>
                <a:srgbClr val="005776"/>
              </a:solidFill>
              <a:latin typeface="CamingoDos Pro Bold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62272" y="5417515"/>
            <a:ext cx="3084757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lv-LV" sz="2600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from </a:t>
            </a:r>
            <a:r>
              <a:rPr lang="lv-LV" sz="2600" spc="-20" dirty="0" err="1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more</a:t>
            </a:r>
            <a:r>
              <a:rPr lang="lv-LV" sz="2600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 </a:t>
            </a:r>
            <a:r>
              <a:rPr lang="lv-LV" sz="2600" spc="-20" dirty="0" err="1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than</a:t>
            </a:r>
            <a:r>
              <a:rPr lang="lv-LV" sz="2600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 45 countries </a:t>
            </a:r>
            <a:br>
              <a:rPr lang="lv-LV" sz="2600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</a:br>
            <a:r>
              <a:rPr lang="lv-LV" sz="2600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worldwide</a:t>
            </a:r>
            <a:endParaRPr lang="en-US" sz="2600" dirty="0">
              <a:solidFill>
                <a:srgbClr val="005776"/>
              </a:solidFill>
              <a:latin typeface="CamingoDos Pro Bold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6422" y="4458949"/>
            <a:ext cx="2411558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lv-LV" sz="2800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Nearly</a:t>
            </a:r>
            <a:br>
              <a:rPr lang="lv-LV" sz="2800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</a:br>
            <a:r>
              <a:rPr lang="lv-LV" sz="2800" spc="-20" dirty="0" smtClean="0">
                <a:solidFill>
                  <a:srgbClr val="005776"/>
                </a:solidFill>
                <a:latin typeface="CamingoDos Pro Bold"/>
                <a:cs typeface="Times New Roman" panose="02020603050405020304" pitchFamily="18" charset="0"/>
              </a:rPr>
              <a:t>3500 students</a:t>
            </a:r>
            <a:endParaRPr lang="en-US" sz="2800" dirty="0">
              <a:solidFill>
                <a:srgbClr val="005776"/>
              </a:solidFill>
              <a:latin typeface="CamingoDos Pro Bold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2535380" y="5326085"/>
            <a:ext cx="1721922" cy="1588"/>
          </a:xfrm>
          <a:prstGeom prst="line">
            <a:avLst/>
          </a:prstGeom>
          <a:ln w="12700">
            <a:solidFill>
              <a:srgbClr val="005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698" y="2060812"/>
            <a:ext cx="6183307" cy="218364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spc="-20" dirty="0" smtClean="0">
                <a:latin typeface="CamingoDos Pro Bold"/>
                <a:cs typeface="Times New Roman" panose="02020603050405020304" pitchFamily="18" charset="0"/>
              </a:rPr>
              <a:t>20</a:t>
            </a:r>
            <a:r>
              <a:rPr lang="lv-LV" sz="1800" spc="-20" dirty="0" smtClean="0">
                <a:latin typeface="CamingoDos Pro Bold"/>
                <a:cs typeface="Times New Roman" panose="02020603050405020304" pitchFamily="18" charset="0"/>
              </a:rPr>
              <a:t>20</a:t>
            </a:r>
            <a:r>
              <a:rPr lang="en-US" sz="1800" spc="-20" dirty="0" smtClean="0">
                <a:latin typeface="CamingoDos Pro Bold"/>
                <a:cs typeface="Times New Roman" panose="02020603050405020304" pitchFamily="18" charset="0"/>
              </a:rPr>
              <a:t> marks the 2</a:t>
            </a:r>
            <a:r>
              <a:rPr lang="lv-LV" sz="1800" spc="-20" dirty="0" smtClean="0">
                <a:latin typeface="CamingoDos Pro Bold"/>
                <a:cs typeface="Times New Roman" panose="02020603050405020304" pitchFamily="18" charset="0"/>
              </a:rPr>
              <a:t>7</a:t>
            </a:r>
            <a:r>
              <a:rPr lang="en-US" sz="1800" spc="-20" dirty="0" err="1" smtClean="0">
                <a:latin typeface="CamingoDos Pro Bold"/>
                <a:cs typeface="Times New Roman" panose="02020603050405020304" pitchFamily="18" charset="0"/>
              </a:rPr>
              <a:t>th</a:t>
            </a:r>
            <a:r>
              <a:rPr lang="en-US" sz="1800" spc="-20" dirty="0" smtClean="0">
                <a:latin typeface="CamingoDos Pro Bold"/>
                <a:cs typeface="Times New Roman" panose="02020603050405020304" pitchFamily="18" charset="0"/>
              </a:rPr>
              <a:t> anniversary for </a:t>
            </a:r>
            <a:r>
              <a:rPr lang="en-US" sz="1800" i="1" spc="-20" dirty="0" err="1" smtClean="0">
                <a:latin typeface="CamingoDos Pro Bold"/>
                <a:cs typeface="Times New Roman" panose="02020603050405020304" pitchFamily="18" charset="0"/>
              </a:rPr>
              <a:t>Turiba</a:t>
            </a:r>
            <a:endParaRPr lang="en-US" sz="1800" i="1" spc="-20" dirty="0" smtClean="0">
              <a:latin typeface="CamingoDos Pro Bold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spc="-20" dirty="0" smtClean="0">
                <a:latin typeface="CamingoDos Pro Bold"/>
                <a:cs typeface="Times New Roman" panose="02020603050405020304" pitchFamily="18" charset="0"/>
              </a:rPr>
              <a:t>Largest private institution for higher education </a:t>
            </a:r>
            <a:r>
              <a:rPr lang="lv-LV" sz="1800" spc="-20" dirty="0" smtClean="0">
                <a:latin typeface="CamingoDos Pro Bold"/>
                <a:cs typeface="Times New Roman" panose="02020603050405020304" pitchFamily="18" charset="0"/>
              </a:rPr>
              <a:t/>
            </a:r>
            <a:br>
              <a:rPr lang="lv-LV" sz="1800" spc="-20" dirty="0" smtClean="0">
                <a:latin typeface="CamingoDos Pro Bold"/>
                <a:cs typeface="Times New Roman" panose="02020603050405020304" pitchFamily="18" charset="0"/>
              </a:rPr>
            </a:br>
            <a:r>
              <a:rPr lang="en-US" sz="1800" spc="-20" dirty="0" smtClean="0">
                <a:latin typeface="CamingoDos Pro Bold"/>
                <a:cs typeface="Times New Roman" panose="02020603050405020304" pitchFamily="18" charset="0"/>
              </a:rPr>
              <a:t>in the Baltics</a:t>
            </a:r>
            <a:r>
              <a:rPr lang="lv-LV" sz="1800" spc="-20" dirty="0" smtClean="0">
                <a:latin typeface="CamingoDos Pro Bold"/>
                <a:cs typeface="Times New Roman" panose="02020603050405020304" pitchFamily="18" charset="0"/>
              </a:rPr>
              <a:t> </a:t>
            </a:r>
            <a:r>
              <a:rPr lang="lv-LV" sz="1800" spc="-20" dirty="0" err="1" smtClean="0">
                <a:latin typeface="CamingoDos Pro Bold"/>
                <a:cs typeface="Times New Roman" panose="02020603050405020304" pitchFamily="18" charset="0"/>
              </a:rPr>
              <a:t>Located</a:t>
            </a:r>
            <a:r>
              <a:rPr lang="lv-LV" sz="1800" spc="-20" dirty="0" smtClean="0">
                <a:latin typeface="CamingoDos Pro Bold"/>
                <a:cs typeface="Times New Roman" panose="02020603050405020304" pitchFamily="18" charset="0"/>
              </a:rPr>
              <a:t> </a:t>
            </a:r>
            <a:r>
              <a:rPr lang="lv-LV" sz="1800" spc="-20" dirty="0" err="1" smtClean="0">
                <a:latin typeface="CamingoDos Pro Bold"/>
                <a:cs typeface="Times New Roman" panose="02020603050405020304" pitchFamily="18" charset="0"/>
              </a:rPr>
              <a:t>in</a:t>
            </a:r>
            <a:r>
              <a:rPr lang="lv-LV" sz="1800" spc="-20" dirty="0" smtClean="0">
                <a:latin typeface="CamingoDos Pro Bold"/>
                <a:cs typeface="Times New Roman" panose="02020603050405020304" pitchFamily="18" charset="0"/>
              </a:rPr>
              <a:t> Graudu </a:t>
            </a:r>
            <a:r>
              <a:rPr lang="lv-LV" sz="1800" spc="-20" dirty="0" err="1" smtClean="0">
                <a:latin typeface="CamingoDos Pro Bold"/>
                <a:cs typeface="Times New Roman" panose="02020603050405020304" pitchFamily="18" charset="0"/>
              </a:rPr>
              <a:t>Street</a:t>
            </a:r>
            <a:r>
              <a:rPr lang="lv-LV" sz="1800" spc="-20" dirty="0">
                <a:latin typeface="CamingoDos Pro Bold"/>
                <a:cs typeface="Times New Roman" panose="02020603050405020304" pitchFamily="18" charset="0"/>
              </a:rPr>
              <a:t>,</a:t>
            </a:r>
            <a:r>
              <a:rPr lang="lv-LV" sz="1800" spc="-20" dirty="0" smtClean="0">
                <a:latin typeface="CamingoDos Pro Bold"/>
                <a:cs typeface="Times New Roman" panose="02020603050405020304" pitchFamily="18" charset="0"/>
              </a:rPr>
              <a:t> Rīga Latvia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lv-LV" sz="1800" spc="-20" dirty="0" smtClean="0">
                <a:latin typeface="CamingoDos Pro Bold"/>
                <a:cs typeface="Times New Roman" panose="02020603050405020304" pitchFamily="18" charset="0"/>
              </a:rPr>
              <a:t>Nearly 15,000 graduates</a:t>
            </a:r>
          </a:p>
        </p:txBody>
      </p:sp>
    </p:spTree>
    <p:extLst>
      <p:ext uri="{BB962C8B-B14F-4D97-AF65-F5344CB8AC3E}">
        <p14:creationId xmlns:p14="http://schemas.microsoft.com/office/powerpoint/2010/main" val="365653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BAT Dizaini\BAT PREZENTACIJA Corporate\0-izejas\StudijuProgramm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919" cy="6858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t="8136" r="62434" b="28422"/>
          <a:stretch>
            <a:fillRect/>
          </a:stretch>
        </p:blipFill>
        <p:spPr bwMode="auto">
          <a:xfrm rot="10800000" flipH="1">
            <a:off x="10367159" y="-1"/>
            <a:ext cx="1824842" cy="6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0390909" y="1"/>
            <a:ext cx="1801091" cy="17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06887" y="556080"/>
            <a:ext cx="778432" cy="77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824" y="2714608"/>
            <a:ext cx="9024395" cy="1425032"/>
          </a:xfrm>
        </p:spPr>
        <p:txBody>
          <a:bodyPr>
            <a:noAutofit/>
          </a:bodyPr>
          <a:lstStyle/>
          <a:p>
            <a:r>
              <a:rPr lang="lv-LV" sz="4600" i="1" spc="-20" dirty="0" smtClean="0">
                <a:solidFill>
                  <a:schemeClr val="bg1"/>
                </a:solidFill>
                <a:latin typeface="CamingoDos Pro Light" pitchFamily="34" charset="0"/>
              </a:rPr>
              <a:t>TURIBA </a:t>
            </a:r>
            <a:r>
              <a:rPr lang="lv-LV" sz="4600" spc="-20" dirty="0" smtClean="0">
                <a:solidFill>
                  <a:schemeClr val="bg1"/>
                </a:solidFill>
                <a:latin typeface="CamingoDos Pro Light" pitchFamily="34" charset="0"/>
              </a:rPr>
              <a:t>STUDY PROGRAMS</a:t>
            </a:r>
            <a:endParaRPr lang="lv-LV" sz="4600" spc="-20" dirty="0">
              <a:solidFill>
                <a:schemeClr val="bg1"/>
              </a:solidFill>
              <a:latin typeface="CamingoDos Pro Light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26275" y="4060323"/>
            <a:ext cx="2576946" cy="1588"/>
          </a:xfrm>
          <a:prstGeom prst="line">
            <a:avLst/>
          </a:prstGeom>
          <a:ln w="28575">
            <a:solidFill>
              <a:srgbClr val="4FA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958" y="5612794"/>
            <a:ext cx="2710213" cy="202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5653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989" y="2405928"/>
            <a:ext cx="1665175" cy="196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476" y="2405928"/>
            <a:ext cx="1665175" cy="196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2532" y="2405928"/>
            <a:ext cx="1665176" cy="196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7512" y="2405928"/>
            <a:ext cx="1665176" cy="196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 28"/>
          <p:cNvSpPr/>
          <p:nvPr/>
        </p:nvSpPr>
        <p:spPr>
          <a:xfrm>
            <a:off x="909817" y="4669822"/>
            <a:ext cx="210983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lv-LV" spc="-20" dirty="0" smtClean="0">
                <a:latin typeface="CamingoDos Pro Light" pitchFamily="34" charset="0"/>
              </a:rPr>
              <a:t>Faculty of </a:t>
            </a:r>
            <a:br>
              <a:rPr lang="lv-LV" spc="-20" dirty="0" smtClean="0">
                <a:latin typeface="CamingoDos Pro Light" pitchFamily="34" charset="0"/>
              </a:rPr>
            </a:br>
            <a:r>
              <a:rPr lang="lv-LV" spc="-20" dirty="0" smtClean="0">
                <a:latin typeface="CamingoDos Pro Light" pitchFamily="34" charset="0"/>
              </a:rPr>
              <a:t>Business Administration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78824" y="641260"/>
            <a:ext cx="7913913" cy="1425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600" b="0" i="1" u="none" strike="noStrike" kern="1200" cap="none" spc="-20" normalizeH="0" baseline="0" noProof="0" dirty="0" smtClean="0">
                <a:ln>
                  <a:noFill/>
                </a:ln>
                <a:solidFill>
                  <a:srgbClr val="005776"/>
                </a:solidFill>
                <a:effectLst/>
                <a:uLnTx/>
                <a:uFillTx/>
                <a:latin typeface="CamingoDos Pro Light" pitchFamily="34" charset="0"/>
                <a:ea typeface="+mj-ea"/>
                <a:cs typeface="+mj-cs"/>
              </a:rPr>
              <a:t>TURIBA</a:t>
            </a:r>
            <a:r>
              <a:rPr kumimoji="0" lang="lv-LV" sz="4600" b="0" i="0" u="none" strike="noStrike" kern="1200" cap="none" spc="-20" normalizeH="0" noProof="0" dirty="0" smtClean="0">
                <a:ln>
                  <a:noFill/>
                </a:ln>
                <a:solidFill>
                  <a:srgbClr val="005776"/>
                </a:solidFill>
                <a:effectLst/>
                <a:uLnTx/>
                <a:uFillTx/>
                <a:latin typeface="CamingoDos Pro Light" pitchFamily="34" charset="0"/>
                <a:ea typeface="+mj-ea"/>
                <a:cs typeface="+mj-cs"/>
              </a:rPr>
              <a:t> FACULTIES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09978" y="4669822"/>
            <a:ext cx="2109830" cy="72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lv-LV" spc="-20" dirty="0" smtClean="0">
                <a:latin typeface="CamingoDos Pro Light" pitchFamily="34" charset="0"/>
              </a:rPr>
              <a:t>Faculty </a:t>
            </a:r>
            <a:br>
              <a:rPr lang="lv-LV" spc="-20" dirty="0" smtClean="0">
                <a:latin typeface="CamingoDos Pro Light" pitchFamily="34" charset="0"/>
              </a:rPr>
            </a:br>
            <a:r>
              <a:rPr lang="lv-LV" spc="-20" dirty="0" smtClean="0">
                <a:latin typeface="CamingoDos Pro Light" pitchFamily="34" charset="0"/>
              </a:rPr>
              <a:t>of Law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347090" y="4669822"/>
            <a:ext cx="2369235" cy="1055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lv-LV" spc="-20" dirty="0" smtClean="0">
                <a:latin typeface="CamingoDos Pro Light" pitchFamily="34" charset="0"/>
              </a:rPr>
              <a:t>Faculty of </a:t>
            </a:r>
            <a:br>
              <a:rPr lang="lv-LV" spc="-20" dirty="0" smtClean="0">
                <a:latin typeface="CamingoDos Pro Light" pitchFamily="34" charset="0"/>
              </a:rPr>
            </a:br>
            <a:r>
              <a:rPr lang="lv-LV" spc="-20" dirty="0" smtClean="0">
                <a:latin typeface="CamingoDos Pro Light" pitchFamily="34" charset="0"/>
              </a:rPr>
              <a:t>International </a:t>
            </a:r>
          </a:p>
          <a:p>
            <a:pPr>
              <a:lnSpc>
                <a:spcPct val="120000"/>
              </a:lnSpc>
            </a:pPr>
            <a:r>
              <a:rPr lang="lv-LV" spc="-20" dirty="0" smtClean="0">
                <a:latin typeface="CamingoDos Pro Light" pitchFamily="34" charset="0"/>
              </a:rPr>
              <a:t>Tourism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83478" y="4669822"/>
            <a:ext cx="2109830" cy="73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lv-LV" spc="-20" dirty="0" smtClean="0">
                <a:latin typeface="CamingoDos Pro Light" pitchFamily="34" charset="0"/>
              </a:rPr>
              <a:t>Faculty of Communication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354318" y="5224139"/>
            <a:ext cx="956930" cy="1588"/>
          </a:xfrm>
          <a:prstGeom prst="line">
            <a:avLst/>
          </a:prstGeom>
          <a:ln w="28575">
            <a:solidFill>
              <a:srgbClr val="005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2601805" y="5224139"/>
            <a:ext cx="956930" cy="1588"/>
          </a:xfrm>
          <a:prstGeom prst="line">
            <a:avLst/>
          </a:prstGeom>
          <a:ln w="28575">
            <a:solidFill>
              <a:srgbClr val="809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774861" y="5224139"/>
            <a:ext cx="956930" cy="1588"/>
          </a:xfrm>
          <a:prstGeom prst="line">
            <a:avLst/>
          </a:prstGeom>
          <a:ln w="28575">
            <a:solidFill>
              <a:srgbClr val="65BD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6979841" y="5224139"/>
            <a:ext cx="956930" cy="1588"/>
          </a:xfrm>
          <a:prstGeom prst="line">
            <a:avLst/>
          </a:prstGeom>
          <a:ln w="28575">
            <a:solidFill>
              <a:srgbClr val="F79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12723" y="2405928"/>
            <a:ext cx="1666800" cy="196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9766781" y="4683993"/>
            <a:ext cx="210983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lv-LV" spc="-20" dirty="0" smtClean="0">
                <a:latin typeface="CamingoDos Pro Light" pitchFamily="34" charset="0"/>
              </a:rPr>
              <a:t>IT</a:t>
            </a:r>
          </a:p>
          <a:p>
            <a:pPr>
              <a:lnSpc>
                <a:spcPct val="120000"/>
              </a:lnSpc>
            </a:pPr>
            <a:r>
              <a:rPr lang="lv-LV" spc="-20" dirty="0" smtClean="0">
                <a:latin typeface="CamingoDos Pro Light" pitchFamily="34" charset="0"/>
              </a:rPr>
              <a:t>Department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9163144" y="5238310"/>
            <a:ext cx="956930" cy="1588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53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BAT BUKLETS 2015\programmu foto\mazakas\uznemejdarbibas_vadiba_4_gadi_bakalaurs (1).jpg"/>
          <p:cNvPicPr>
            <a:picLocks noChangeAspect="1" noChangeArrowheads="1"/>
          </p:cNvPicPr>
          <p:nvPr/>
        </p:nvPicPr>
        <p:blipFill>
          <a:blip r:embed="rId2"/>
          <a:srcRect l="25687" r="31024" b="3141"/>
          <a:stretch>
            <a:fillRect/>
          </a:stretch>
        </p:blipFill>
        <p:spPr bwMode="auto">
          <a:xfrm>
            <a:off x="7591647" y="0"/>
            <a:ext cx="4600353" cy="6858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t="8136" r="62434" b="20500"/>
          <a:stretch>
            <a:fillRect/>
          </a:stretch>
        </p:blipFill>
        <p:spPr bwMode="auto">
          <a:xfrm rot="10800000" flipV="1">
            <a:off x="7540954" y="0"/>
            <a:ext cx="16111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825" y="153059"/>
            <a:ext cx="7270022" cy="1913233"/>
          </a:xfrm>
        </p:spPr>
        <p:txBody>
          <a:bodyPr>
            <a:noAutofit/>
          </a:bodyPr>
          <a:lstStyle/>
          <a:p>
            <a:r>
              <a:rPr lang="lv-LV" sz="4600" spc="-20" dirty="0" smtClean="0">
                <a:solidFill>
                  <a:srgbClr val="005776"/>
                </a:solidFill>
                <a:latin typeface="CamingoDos Pro Light" pitchFamily="34" charset="0"/>
              </a:rPr>
              <a:t>BACHELOR’S LEVEL</a:t>
            </a:r>
            <a:endParaRPr lang="lv-LV" sz="4600" spc="-20" dirty="0">
              <a:solidFill>
                <a:srgbClr val="005776"/>
              </a:solidFill>
              <a:latin typeface="CamingoDos Pro Ligh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3001" y="3281079"/>
            <a:ext cx="3803428" cy="1400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spc="-20" dirty="0" smtClean="0">
                <a:latin typeface="CamingoDos Pro Light" pitchFamily="34" charset="0"/>
              </a:rPr>
              <a:t>Business Administration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spc="-20" dirty="0" smtClean="0">
                <a:latin typeface="CamingoDos Pro Light" pitchFamily="34" charset="0"/>
              </a:rPr>
              <a:t>Business Logistics Management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spc="-20" dirty="0" smtClean="0">
                <a:latin typeface="CamingoDos Pro Light" pitchFamily="34" charset="0"/>
              </a:rPr>
              <a:t>International Financial Management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1444" y="2103267"/>
            <a:ext cx="8680611" cy="1167640"/>
          </a:xfrm>
          <a:prstGeom prst="rect">
            <a:avLst/>
          </a:prstGeom>
          <a:solidFill>
            <a:srgbClr val="00A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09852" y="2152356"/>
            <a:ext cx="8298711" cy="81083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spc="-20" dirty="0" smtClean="0">
                <a:solidFill>
                  <a:schemeClr val="bg1"/>
                </a:solidFill>
                <a:latin typeface="CamingoDos Pro Light" pitchFamily="34" charset="0"/>
              </a:rPr>
              <a:t>60% of academic time is devoted to practical studies – you can try your strength at a profession of your choosing, engage in practical work at the University and act out actual working processes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5433036"/>
            <a:ext cx="819397" cy="916376"/>
          </a:xfrm>
          <a:prstGeom prst="rect">
            <a:avLst/>
          </a:prstGeom>
          <a:solidFill>
            <a:srgbClr val="4FA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print"/>
          <a:srcRect t="31706" r="62434" b="40992"/>
          <a:stretch>
            <a:fillRect/>
          </a:stretch>
        </p:blipFill>
        <p:spPr bwMode="auto">
          <a:xfrm rot="10800000" flipV="1">
            <a:off x="9702906" y="5061098"/>
            <a:ext cx="1103418" cy="179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7438031" y="5064826"/>
            <a:ext cx="2439616" cy="17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70090" y="5705098"/>
            <a:ext cx="9465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i="1" spc="-20" dirty="0" err="1" smtClean="0">
                <a:solidFill>
                  <a:srgbClr val="4FA9BB"/>
                </a:solidFill>
                <a:latin typeface="CamingoDos Pro Light" pitchFamily="34" charset="0"/>
              </a:rPr>
              <a:t>Turiba</a:t>
            </a:r>
            <a:r>
              <a:rPr lang="en-US" sz="2800" i="1" spc="-20" dirty="0" smtClean="0">
                <a:solidFill>
                  <a:srgbClr val="4FA9BB"/>
                </a:solidFill>
                <a:latin typeface="CamingoDos Pro Light" pitchFamily="34" charset="0"/>
              </a:rPr>
              <a:t> </a:t>
            </a:r>
            <a:r>
              <a:rPr lang="en-US" sz="2800" spc="-20" dirty="0" smtClean="0">
                <a:solidFill>
                  <a:srgbClr val="4FA9BB"/>
                </a:solidFill>
                <a:latin typeface="CamingoDos Pro Light" pitchFamily="34" charset="0"/>
              </a:rPr>
              <a:t>bachelors: practical skills and useful experience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06887" y="556080"/>
            <a:ext cx="777600" cy="77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4334003" y="3281079"/>
            <a:ext cx="41822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spc="-20" dirty="0" smtClean="0">
                <a:latin typeface="CamingoDos Pro Light" pitchFamily="34" charset="0"/>
              </a:rPr>
              <a:t>Tourism and Hospitality Management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spc="-20" dirty="0" smtClean="0">
                <a:latin typeface="CamingoDos Pro Light" pitchFamily="34" charset="0"/>
              </a:rPr>
              <a:t>Management of International Communication</a:t>
            </a:r>
            <a:endParaRPr lang="lv-LV" sz="1600" b="1" spc="-20" dirty="0" smtClean="0">
              <a:latin typeface="CamingoDos Pro Light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600" b="1" spc="-20" dirty="0" smtClean="0">
                <a:latin typeface="CamingoDos Pro Light" pitchFamily="34" charset="0"/>
              </a:rPr>
              <a:t>Computer </a:t>
            </a:r>
            <a:r>
              <a:rPr lang="lv-LV" sz="1600" b="1" spc="-20" dirty="0" err="1" smtClean="0">
                <a:latin typeface="CamingoDos Pro Light" pitchFamily="34" charset="0"/>
              </a:rPr>
              <a:t>Systems</a:t>
            </a:r>
            <a:r>
              <a:rPr lang="lv-LV" sz="1600" b="1" spc="-20" dirty="0" smtClean="0">
                <a:latin typeface="CamingoDos Pro Light" pitchFamily="34" charset="0"/>
              </a:rPr>
              <a:t>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lv-LV" sz="1600" spc="-20" dirty="0" smtClean="0">
              <a:latin typeface="CamingoDos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3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BAT Dizaini\BAT PREZENTACIJA Corporate\0-izejas\Mūsdienu komunikācija_4.jpg"/>
          <p:cNvPicPr>
            <a:picLocks noChangeAspect="1" noChangeArrowheads="1"/>
          </p:cNvPicPr>
          <p:nvPr/>
        </p:nvPicPr>
        <p:blipFill>
          <a:blip r:embed="rId2"/>
          <a:srcRect l="30358" r="24460"/>
          <a:stretch>
            <a:fillRect/>
          </a:stretch>
        </p:blipFill>
        <p:spPr bwMode="auto">
          <a:xfrm>
            <a:off x="7615451" y="0"/>
            <a:ext cx="4876800" cy="6858000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/>
          <a:srcRect t="18270" r="50000" b="30172"/>
          <a:stretch>
            <a:fillRect/>
          </a:stretch>
        </p:blipFill>
        <p:spPr bwMode="auto">
          <a:xfrm rot="10800000" flipV="1">
            <a:off x="7397073" y="-1"/>
            <a:ext cx="19106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 t="8136" r="62434" b="20500"/>
          <a:stretch>
            <a:fillRect/>
          </a:stretch>
        </p:blipFill>
        <p:spPr bwMode="auto">
          <a:xfrm rot="10800000">
            <a:off x="7203885" y="27296"/>
            <a:ext cx="16111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825" y="641260"/>
            <a:ext cx="7386980" cy="1425032"/>
          </a:xfrm>
        </p:spPr>
        <p:txBody>
          <a:bodyPr>
            <a:noAutofit/>
          </a:bodyPr>
          <a:lstStyle/>
          <a:p>
            <a:r>
              <a:rPr lang="lv-LV" sz="4600" spc="-20" dirty="0" smtClean="0">
                <a:solidFill>
                  <a:srgbClr val="005776"/>
                </a:solidFill>
                <a:latin typeface="CamingoDos Pro Light" pitchFamily="34" charset="0"/>
              </a:rPr>
              <a:t>MASTER’S LEVEL </a:t>
            </a:r>
            <a:endParaRPr lang="lv-LV" sz="4600" spc="-20" dirty="0">
              <a:solidFill>
                <a:srgbClr val="005776"/>
              </a:solidFill>
              <a:latin typeface="CamingoDos Pro Ligh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1735" y="3349641"/>
            <a:ext cx="5194600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spc="-20" dirty="0" smtClean="0">
                <a:latin typeface="CamingoDos Pro Light" pitchFamily="34" charset="0"/>
              </a:rPr>
              <a:t>Business Administration, MBA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spc="-20" dirty="0" smtClean="0">
                <a:latin typeface="CamingoDos Pro Light" pitchFamily="34" charset="0"/>
              </a:rPr>
              <a:t>Business Psychology in HR Management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8824" y="4539164"/>
            <a:ext cx="501913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spc="-20" dirty="0" err="1" smtClean="0">
                <a:latin typeface="CamingoDos Pro Light" pitchFamily="34" charset="0"/>
              </a:rPr>
              <a:t>Strategic</a:t>
            </a:r>
            <a:r>
              <a:rPr lang="lv-LV" b="1" spc="-20" dirty="0" smtClean="0">
                <a:latin typeface="CamingoDos Pro Light" pitchFamily="34" charset="0"/>
              </a:rPr>
              <a:t> Tourism Management, MBA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92092"/>
            <a:ext cx="819397" cy="916376"/>
          </a:xfrm>
          <a:prstGeom prst="rect">
            <a:avLst/>
          </a:prstGeom>
          <a:solidFill>
            <a:srgbClr val="4FA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58298" y="5354143"/>
            <a:ext cx="65797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i="1" spc="-20" dirty="0" err="1" smtClean="0">
                <a:solidFill>
                  <a:srgbClr val="4FA9BB"/>
                </a:solidFill>
                <a:latin typeface="CamingoDos Pro Light" pitchFamily="34" charset="0"/>
              </a:rPr>
              <a:t>Turiba</a:t>
            </a:r>
            <a:r>
              <a:rPr lang="en-US" sz="2800" i="1" spc="-20" dirty="0" smtClean="0">
                <a:solidFill>
                  <a:srgbClr val="4FA9BB"/>
                </a:solidFill>
                <a:latin typeface="CamingoDos Pro Light" pitchFamily="34" charset="0"/>
              </a:rPr>
              <a:t> </a:t>
            </a:r>
            <a:r>
              <a:rPr lang="en-US" sz="2800" spc="-20" dirty="0" smtClean="0">
                <a:solidFill>
                  <a:srgbClr val="4FA9BB"/>
                </a:solidFill>
                <a:latin typeface="CamingoDos Pro Light" pitchFamily="34" charset="0"/>
              </a:rPr>
              <a:t>masters: further education </a:t>
            </a:r>
            <a:r>
              <a:rPr lang="lv-LV" sz="2800" spc="-20" dirty="0" smtClean="0">
                <a:solidFill>
                  <a:srgbClr val="4FA9BB"/>
                </a:solidFill>
                <a:latin typeface="CamingoDos Pro Light" pitchFamily="34" charset="0"/>
              </a:rPr>
              <a:t/>
            </a:r>
            <a:br>
              <a:rPr lang="lv-LV" sz="2800" spc="-20" dirty="0" smtClean="0">
                <a:solidFill>
                  <a:srgbClr val="4FA9BB"/>
                </a:solidFill>
                <a:latin typeface="CamingoDos Pro Light" pitchFamily="34" charset="0"/>
              </a:rPr>
            </a:br>
            <a:r>
              <a:rPr lang="en-US" sz="2800" spc="-20" dirty="0" smtClean="0">
                <a:solidFill>
                  <a:srgbClr val="4FA9BB"/>
                </a:solidFill>
                <a:latin typeface="CamingoDos Pro Light" pitchFamily="34" charset="0"/>
              </a:rPr>
              <a:t>for managing industry professionals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06887" y="556080"/>
            <a:ext cx="777600" cy="77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450363" y="2371173"/>
            <a:ext cx="6858000" cy="1024179"/>
          </a:xfrm>
          <a:prstGeom prst="rect">
            <a:avLst/>
          </a:prstGeom>
          <a:solidFill>
            <a:srgbClr val="005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75620" y="2458198"/>
            <a:ext cx="6322482" cy="81083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spc="-20" dirty="0" smtClean="0">
                <a:solidFill>
                  <a:schemeClr val="bg1"/>
                </a:solidFill>
                <a:latin typeface="CamingoDos Pro Light" pitchFamily="34" charset="0"/>
              </a:rPr>
              <a:t>Winning combination of theory and practical studies in a stable educational tradition</a:t>
            </a:r>
          </a:p>
        </p:txBody>
      </p:sp>
    </p:spTree>
    <p:extLst>
      <p:ext uri="{BB962C8B-B14F-4D97-AF65-F5344CB8AC3E}">
        <p14:creationId xmlns:p14="http://schemas.microsoft.com/office/powerpoint/2010/main" val="365653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BAT Dizaini\BAT PREZENTACIJA Corporate\0-izejas\Amerika_Jana Janaite.jpg"/>
          <p:cNvPicPr>
            <a:picLocks noChangeAspect="1" noChangeArrowheads="1"/>
          </p:cNvPicPr>
          <p:nvPr/>
        </p:nvPicPr>
        <p:blipFill>
          <a:blip r:embed="rId2"/>
          <a:srcRect l="10871" r="17088"/>
          <a:stretch>
            <a:fillRect/>
          </a:stretch>
        </p:blipFill>
        <p:spPr bwMode="auto">
          <a:xfrm>
            <a:off x="7251405" y="0"/>
            <a:ext cx="4940595" cy="6858001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531628" y="2080527"/>
            <a:ext cx="6687879" cy="6945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825" y="641260"/>
            <a:ext cx="6583876" cy="1425032"/>
          </a:xfrm>
        </p:spPr>
        <p:txBody>
          <a:bodyPr>
            <a:noAutofit/>
          </a:bodyPr>
          <a:lstStyle/>
          <a:p>
            <a:r>
              <a:rPr lang="lv-LV" sz="4600" spc="-20" dirty="0" smtClean="0">
                <a:solidFill>
                  <a:srgbClr val="005776"/>
                </a:solidFill>
                <a:latin typeface="CamingoDos Pro Light" pitchFamily="34" charset="0"/>
              </a:rPr>
              <a:t>DOCTORAL STUDIES</a:t>
            </a:r>
            <a:endParaRPr lang="lv-LV" sz="4600" spc="-20" dirty="0">
              <a:solidFill>
                <a:srgbClr val="005776"/>
              </a:solidFill>
              <a:latin typeface="CamingoDos Pro Ligh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1735" y="3083827"/>
            <a:ext cx="4824153" cy="1363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spc="-20" dirty="0" smtClean="0">
                <a:latin typeface="CamingoDos Pro Light" pitchFamily="34" charset="0"/>
              </a:rPr>
              <a:t>Business Administration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spc="-20" dirty="0" smtClean="0">
                <a:latin typeface="CamingoDos Pro Light" pitchFamily="34" charset="0"/>
              </a:rPr>
              <a:t>Legal Science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spc="-20" dirty="0" smtClean="0">
                <a:latin typeface="CamingoDos Pro Light" pitchFamily="34" charset="0"/>
              </a:rPr>
              <a:t>Communication Management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790699" y="2208812"/>
            <a:ext cx="6322482" cy="81083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spc="-20" dirty="0" smtClean="0">
                <a:solidFill>
                  <a:schemeClr val="bg1"/>
                </a:solidFill>
                <a:latin typeface="CamingoDos Pro Light" pitchFamily="34" charset="0"/>
              </a:rPr>
              <a:t>Improve your competitive edge and break new ground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92092"/>
            <a:ext cx="819397" cy="916376"/>
          </a:xfrm>
          <a:prstGeom prst="rect">
            <a:avLst/>
          </a:prstGeom>
          <a:solidFill>
            <a:srgbClr val="4FA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6887" y="556080"/>
            <a:ext cx="777600" cy="77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 b="23846"/>
          <a:stretch>
            <a:fillRect/>
          </a:stretch>
        </p:blipFill>
        <p:spPr bwMode="auto">
          <a:xfrm>
            <a:off x="7262338" y="0"/>
            <a:ext cx="14995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/>
          <a:srcRect t="8136" r="62434" b="20500"/>
          <a:stretch>
            <a:fillRect/>
          </a:stretch>
        </p:blipFill>
        <p:spPr bwMode="auto">
          <a:xfrm rot="10800000">
            <a:off x="7205314" y="0"/>
            <a:ext cx="16111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858298" y="5354150"/>
            <a:ext cx="78581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i="1" spc="-20" dirty="0" err="1" smtClean="0">
                <a:solidFill>
                  <a:srgbClr val="4FA9BB"/>
                </a:solidFill>
                <a:latin typeface="CamingoDos Pro Light" pitchFamily="34" charset="0"/>
              </a:rPr>
              <a:t>Turiba</a:t>
            </a:r>
            <a:r>
              <a:rPr lang="en-US" sz="2800" i="1" spc="-20" dirty="0" smtClean="0">
                <a:solidFill>
                  <a:srgbClr val="4FA9BB"/>
                </a:solidFill>
                <a:latin typeface="CamingoDos Pro Light" pitchFamily="34" charset="0"/>
              </a:rPr>
              <a:t> </a:t>
            </a:r>
            <a:r>
              <a:rPr lang="en-US" sz="2800" spc="-20" dirty="0" smtClean="0">
                <a:solidFill>
                  <a:srgbClr val="4FA9BB"/>
                </a:solidFill>
                <a:latin typeface="CamingoDos Pro Light" pitchFamily="34" charset="0"/>
              </a:rPr>
              <a:t>doctorate: reach new heights </a:t>
            </a:r>
            <a:r>
              <a:rPr lang="lv-LV" sz="2800" spc="-20" dirty="0" smtClean="0">
                <a:solidFill>
                  <a:srgbClr val="4FA9BB"/>
                </a:solidFill>
                <a:latin typeface="CamingoDos Pro Light" pitchFamily="34" charset="0"/>
              </a:rPr>
              <a:t/>
            </a:r>
            <a:br>
              <a:rPr lang="lv-LV" sz="2800" spc="-20" dirty="0" smtClean="0">
                <a:solidFill>
                  <a:srgbClr val="4FA9BB"/>
                </a:solidFill>
                <a:latin typeface="CamingoDos Pro Light" pitchFamily="34" charset="0"/>
              </a:rPr>
            </a:br>
            <a:r>
              <a:rPr lang="en-US" sz="2800" spc="-20" dirty="0" smtClean="0">
                <a:solidFill>
                  <a:srgbClr val="4FA9BB"/>
                </a:solidFill>
                <a:latin typeface="CamingoDos Pro Light" pitchFamily="34" charset="0"/>
              </a:rPr>
              <a:t>in academics and research</a:t>
            </a:r>
          </a:p>
        </p:txBody>
      </p:sp>
    </p:spTree>
    <p:extLst>
      <p:ext uri="{BB962C8B-B14F-4D97-AF65-F5344CB8AC3E}">
        <p14:creationId xmlns:p14="http://schemas.microsoft.com/office/powerpoint/2010/main" val="365653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BAT Dizaini\BAT PREZENTACIJA Corporate\0-izejas\Dzive-B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918" cy="6858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t="8136" r="62434" b="28422"/>
          <a:stretch>
            <a:fillRect/>
          </a:stretch>
        </p:blipFill>
        <p:spPr bwMode="auto">
          <a:xfrm rot="10800000" flipH="1" flipV="1">
            <a:off x="10367159" y="-1"/>
            <a:ext cx="1824842" cy="6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0390909" y="1"/>
            <a:ext cx="1801091" cy="179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06887" y="556080"/>
            <a:ext cx="778432" cy="77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824" y="2714608"/>
            <a:ext cx="9024395" cy="1425032"/>
          </a:xfrm>
        </p:spPr>
        <p:txBody>
          <a:bodyPr>
            <a:noAutofit/>
          </a:bodyPr>
          <a:lstStyle/>
          <a:p>
            <a:r>
              <a:rPr lang="lv-LV" sz="4600" spc="-20" dirty="0" smtClean="0">
                <a:solidFill>
                  <a:schemeClr val="bg1"/>
                </a:solidFill>
                <a:latin typeface="CamingoDos Pro Light" pitchFamily="34" charset="0"/>
              </a:rPr>
              <a:t>LIVING AT </a:t>
            </a:r>
            <a:r>
              <a:rPr lang="lv-LV" sz="4600" i="1" spc="-20" dirty="0" smtClean="0">
                <a:solidFill>
                  <a:schemeClr val="bg1"/>
                </a:solidFill>
                <a:latin typeface="CamingoDos Pro Light" pitchFamily="34" charset="0"/>
              </a:rPr>
              <a:t>TURIBA</a:t>
            </a:r>
            <a:endParaRPr lang="lv-LV" sz="4600" i="1" spc="-20" dirty="0">
              <a:solidFill>
                <a:schemeClr val="bg1"/>
              </a:solidFill>
              <a:latin typeface="CamingoDos Pro Light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26275" y="4060323"/>
            <a:ext cx="2576946" cy="1588"/>
          </a:xfrm>
          <a:prstGeom prst="line">
            <a:avLst/>
          </a:prstGeom>
          <a:ln w="28575">
            <a:solidFill>
              <a:srgbClr val="4FA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958" y="5612794"/>
            <a:ext cx="2710213" cy="202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5653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23368</TotalTime>
  <Words>460</Words>
  <Application>Microsoft Office PowerPoint</Application>
  <PresentationFormat>Widescreen</PresentationFormat>
  <Paragraphs>104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CamingoDos Pro Light</vt:lpstr>
      <vt:lpstr>Times New Roman</vt:lpstr>
      <vt:lpstr>Calibri Light</vt:lpstr>
      <vt:lpstr>CamingoDos Pro Bold</vt:lpstr>
      <vt:lpstr>Arial</vt:lpstr>
      <vt:lpstr>Office Theme</vt:lpstr>
      <vt:lpstr>PowerPoint Presentation</vt:lpstr>
      <vt:lpstr>RIGA  </vt:lpstr>
      <vt:lpstr>TURIBA UNIVERSITY</vt:lpstr>
      <vt:lpstr>TURIBA STUDY PROGRAMS</vt:lpstr>
      <vt:lpstr>PowerPoint Presentation</vt:lpstr>
      <vt:lpstr>BACHELOR’S LEVEL</vt:lpstr>
      <vt:lpstr>MASTER’S LEVEL </vt:lpstr>
      <vt:lpstr>DOCTORAL STUDIES</vt:lpstr>
      <vt:lpstr>LIVING AT TURIBA</vt:lpstr>
      <vt:lpstr>YOUTH HOSTEL</vt:lpstr>
      <vt:lpstr>Accomodation and Cost of living</vt:lpstr>
      <vt:lpstr>Students Council</vt:lpstr>
      <vt:lpstr>BUSINESS-CLASS EDUCATION</vt:lpstr>
      <vt:lpstr>PowerPoint Presentation</vt:lpstr>
      <vt:lpstr>INTERNATIONAL OPPORTUNITIES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Biznesa augstskola Turība</dc:title>
  <dc:creator>Liva Rancane</dc:creator>
  <cp:lastModifiedBy>Tech</cp:lastModifiedBy>
  <cp:revision>115</cp:revision>
  <dcterms:created xsi:type="dcterms:W3CDTF">2018-05-22T15:04:32Z</dcterms:created>
  <dcterms:modified xsi:type="dcterms:W3CDTF">2021-01-25T10:23:24Z</dcterms:modified>
</cp:coreProperties>
</file>