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36"/>
  </p:notesMasterIdLst>
  <p:sldIdLst>
    <p:sldId id="256" r:id="rId2"/>
    <p:sldId id="258" r:id="rId3"/>
    <p:sldId id="282" r:id="rId4"/>
    <p:sldId id="286" r:id="rId5"/>
    <p:sldId id="261" r:id="rId6"/>
    <p:sldId id="262" r:id="rId7"/>
    <p:sldId id="263" r:id="rId8"/>
    <p:sldId id="257" r:id="rId9"/>
    <p:sldId id="285" r:id="rId10"/>
    <p:sldId id="290" r:id="rId11"/>
    <p:sldId id="259" r:id="rId12"/>
    <p:sldId id="283" r:id="rId13"/>
    <p:sldId id="260" r:id="rId14"/>
    <p:sldId id="278" r:id="rId15"/>
    <p:sldId id="266" r:id="rId16"/>
    <p:sldId id="268" r:id="rId17"/>
    <p:sldId id="279" r:id="rId18"/>
    <p:sldId id="280" r:id="rId19"/>
    <p:sldId id="272" r:id="rId20"/>
    <p:sldId id="269" r:id="rId21"/>
    <p:sldId id="284" r:id="rId22"/>
    <p:sldId id="270" r:id="rId23"/>
    <p:sldId id="291" r:id="rId24"/>
    <p:sldId id="273" r:id="rId25"/>
    <p:sldId id="274" r:id="rId26"/>
    <p:sldId id="275" r:id="rId27"/>
    <p:sldId id="276" r:id="rId28"/>
    <p:sldId id="288" r:id="rId29"/>
    <p:sldId id="289" r:id="rId30"/>
    <p:sldId id="287" r:id="rId31"/>
    <p:sldId id="281" r:id="rId32"/>
    <p:sldId id="293" r:id="rId33"/>
    <p:sldId id="292" r:id="rId34"/>
    <p:sldId id="277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105" d="100"/>
          <a:sy n="105" d="100"/>
        </p:scale>
        <p:origin x="181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C4946-8A20-4E70-9900-3469CF3C1659}" type="datetimeFigureOut">
              <a:rPr lang="de-DE" smtClean="0"/>
              <a:t>14.12.2016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BA207-719B-4B5A-BF05-393079332C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1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BA207-719B-4B5A-BF05-393079332C0B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127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GB"/>
              <a:t>University of South Wales</a:t>
            </a:r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r>
              <a:rPr lang="de-DE"/>
              <a:t>20. Dezember 2016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e-DE"/>
              <a:t>20. Dezember 2016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GB"/>
              <a:t>University of South Wales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GB"/>
              <a:t>University of South Wales</a:t>
            </a:r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85E218-11C2-474F-91F3-425705C6892E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cis.southwales.ac.uk/studentmodul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uthwales.ac.uk/about/term-date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eroom.co.uk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lamorganstudentpad.co.uk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AIWQtoMvz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5x1OICy7f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wales.ac.uk/accommodation/" TargetMode="External"/><Relationship Id="rId7" Type="http://schemas.openxmlformats.org/officeDocument/2006/relationships/hyperlink" Target="http://www.southwales.ac.uk/about/term-dates/" TargetMode="External"/><Relationship Id="rId2" Type="http://schemas.openxmlformats.org/officeDocument/2006/relationships/hyperlink" Target="http://www.southwales.ac.uk/accommodation/accommodation-options/what-br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uk/student-finance" TargetMode="External"/><Relationship Id="rId5" Type="http://schemas.openxmlformats.org/officeDocument/2006/relationships/hyperlink" Target="https://www.gov.uk/student-finance-forms" TargetMode="External"/><Relationship Id="rId4" Type="http://schemas.openxmlformats.org/officeDocument/2006/relationships/hyperlink" Target="https://icis.southwales.ac.uk/studentmodules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nshelika_h@hotmail.de" TargetMode="External"/><Relationship Id="rId2" Type="http://schemas.openxmlformats.org/officeDocument/2006/relationships/hyperlink" Target="mailto:udaymittal96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MCKtEPXzEw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cis.southwales.ac.uk/studentmodul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296964"/>
            <a:ext cx="7772400" cy="1780108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University of South Wales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62794"/>
            <a:ext cx="2943225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t="21674"/>
          <a:stretch/>
        </p:blipFill>
        <p:spPr>
          <a:xfrm>
            <a:off x="809549" y="968997"/>
            <a:ext cx="2826347" cy="1955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Hoermster\Desktop\USW-logo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1170"/>
            <a:ext cx="13335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7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sz="2400" b="1" dirty="0"/>
              <a:t>B.A. (Hons) </a:t>
            </a:r>
            <a:r>
              <a:rPr lang="en-US" sz="2400" b="1" dirty="0" smtClean="0"/>
              <a:t>Forensic Accounting</a:t>
            </a:r>
            <a:endParaRPr lang="en-US" sz="2400" b="1" dirty="0"/>
          </a:p>
          <a:p>
            <a:r>
              <a:rPr lang="en-GB" dirty="0" err="1"/>
              <a:t>Hauptfächer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Accounting Research (AF3S115)</a:t>
            </a:r>
          </a:p>
          <a:p>
            <a:pPr lvl="1"/>
            <a:r>
              <a:rPr lang="en-GB" dirty="0"/>
              <a:t>Global Governance, Risk and Ethics (AF3S116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Forensic Accounting and the Expert Witness (AF3S140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 smtClean="0"/>
              <a:t>Financial Crime Investigation (AF3S141)</a:t>
            </a:r>
            <a:endParaRPr lang="en-GB" dirty="0"/>
          </a:p>
          <a:p>
            <a:r>
              <a:rPr lang="en-GB" dirty="0" err="1" smtClean="0"/>
              <a:t>Wahlfächer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Taxation (AF3S106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Cases </a:t>
            </a:r>
            <a:r>
              <a:rPr lang="en-GB" dirty="0"/>
              <a:t>in Audit (AF3S118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Advanced Finance Reporting (AF3S120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 smtClean="0"/>
              <a:t>Business Analysis for Accountants (AF3S130)</a:t>
            </a:r>
            <a:endParaRPr lang="en-GB" dirty="0"/>
          </a:p>
          <a:p>
            <a:pPr marL="393192" lvl="1" indent="0">
              <a:buNone/>
            </a:pPr>
            <a:endParaRPr lang="en-GB" dirty="0"/>
          </a:p>
          <a:p>
            <a:pPr marL="594360" indent="-457200">
              <a:buFont typeface="Wingdings" panose="05000000000000000000" pitchFamily="2" charset="2"/>
              <a:buChar char="Ø"/>
            </a:pPr>
            <a:r>
              <a:rPr lang="en-GB" dirty="0">
                <a:hlinkClick r:id="rId2"/>
              </a:rPr>
              <a:t>https://icis.southwales.ac.uk/studentmodules</a:t>
            </a:r>
            <a:r>
              <a:rPr lang="en-GB" dirty="0"/>
              <a:t> </a:t>
            </a:r>
          </a:p>
          <a:p>
            <a:pPr lvl="1"/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10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Studienfächer</a:t>
            </a:r>
            <a:endParaRPr lang="en-GB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17738" y="148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2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de-DE" dirty="0"/>
              <a:t>2 Stunden pro Woche pro Fach</a:t>
            </a:r>
          </a:p>
          <a:p>
            <a:pPr marL="109728" indent="0">
              <a:buNone/>
            </a:pPr>
            <a:r>
              <a:rPr lang="en-GB" dirty="0">
                <a:sym typeface="Wingdings" panose="05000000000000000000" pitchFamily="2" charset="2"/>
              </a:rPr>
              <a:t>	 </a:t>
            </a:r>
            <a:r>
              <a:rPr lang="en-GB" dirty="0"/>
              <a:t>1 </a:t>
            </a:r>
            <a:r>
              <a:rPr lang="en-GB" dirty="0" err="1"/>
              <a:t>Vorlesung</a:t>
            </a:r>
            <a:r>
              <a:rPr lang="en-GB" dirty="0"/>
              <a:t> + 1 </a:t>
            </a:r>
            <a:r>
              <a:rPr lang="en-GB" dirty="0" err="1" smtClean="0"/>
              <a:t>Tutorium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Hausarbeiten (</a:t>
            </a:r>
            <a:r>
              <a:rPr lang="de-DE" b="1" dirty="0"/>
              <a:t>30 - 70% der Endnote </a:t>
            </a:r>
            <a:r>
              <a:rPr lang="de-DE" dirty="0"/>
              <a:t>je nach Modul; Wortumfang 1.500 – 3.000</a:t>
            </a:r>
            <a:r>
              <a:rPr lang="de-DE" dirty="0" smtClean="0"/>
              <a:t>)</a:t>
            </a: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4-5 Klausuren im Mai </a:t>
            </a:r>
            <a:r>
              <a:rPr lang="de-DE" b="1" dirty="0"/>
              <a:t>(ca. 50% der Endnote</a:t>
            </a:r>
            <a:r>
              <a:rPr lang="de-DE" b="1" dirty="0" smtClean="0"/>
              <a:t>)</a:t>
            </a:r>
            <a:endParaRPr lang="de-DE" b="1" dirty="0"/>
          </a:p>
          <a:p>
            <a:pPr>
              <a:buFont typeface="Wingdings" pitchFamily="2" charset="2"/>
              <a:buChar char="ü"/>
            </a:pPr>
            <a:r>
              <a:rPr lang="en-GB" dirty="0"/>
              <a:t>Blackboard – </a:t>
            </a:r>
            <a:r>
              <a:rPr lang="en-GB" dirty="0" err="1" smtClean="0"/>
              <a:t>Internetportal</a:t>
            </a:r>
            <a:r>
              <a:rPr lang="en-GB" dirty="0" smtClean="0"/>
              <a:t> ( </a:t>
            </a:r>
            <a:r>
              <a:rPr lang="en-GB" dirty="0" err="1" smtClean="0"/>
              <a:t>wie</a:t>
            </a:r>
            <a:r>
              <a:rPr lang="en-GB" dirty="0" smtClean="0"/>
              <a:t> AULIS und QIS/POS)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/>
              <a:t>Open Door Policy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Professoren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Studium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37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86" y="0"/>
            <a:ext cx="9176186" cy="6882140"/>
          </a:xfr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12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 rot="21126091">
            <a:off x="7668344" y="980728"/>
            <a:ext cx="65114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</a:rPr>
              <a:t>!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981273">
            <a:off x="8243875" y="1682803"/>
            <a:ext cx="65114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 smtClean="0">
                <a:solidFill>
                  <a:srgbClr val="FF0000"/>
                </a:solidFill>
              </a:rPr>
              <a:t>!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pbs.twimg.com/media/CB4grDrVEAA4cid.jpg:lar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2969" l="9766" r="96094">
                        <a14:backgroundMark x1="35156" y1="66797" x2="35156" y2="66797"/>
                        <a14:backgroundMark x1="35547" y1="64063" x2="35547" y2="64063"/>
                        <a14:backgroundMark x1="66016" y1="89844" x2="83594" y2="84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137" y="3598854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0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GB" dirty="0" smtClean="0"/>
              <a:t>Academic </a:t>
            </a:r>
            <a:r>
              <a:rPr lang="en-GB" dirty="0"/>
              <a:t>Year 2016/2017</a:t>
            </a:r>
          </a:p>
          <a:p>
            <a:pPr marL="553720" lvl="2">
              <a:buFont typeface="Wingdings" pitchFamily="2" charset="2"/>
              <a:buChar char="ü"/>
            </a:pPr>
            <a:r>
              <a:rPr lang="en-GB" dirty="0"/>
              <a:t>Autumn Term: 19/09/2016- 16/12/2016</a:t>
            </a:r>
          </a:p>
          <a:p>
            <a:pPr marL="553720" lvl="2">
              <a:buFont typeface="Wingdings" pitchFamily="2" charset="2"/>
              <a:buChar char="ü"/>
            </a:pPr>
            <a:r>
              <a:rPr lang="en-GB" dirty="0"/>
              <a:t>Spring Term: 09/01/2017 - 07/04/2017</a:t>
            </a:r>
          </a:p>
          <a:p>
            <a:pPr marL="553720" lvl="2">
              <a:buFont typeface="Wingdings" pitchFamily="2" charset="2"/>
              <a:buChar char="ü"/>
            </a:pPr>
            <a:r>
              <a:rPr lang="en-GB" dirty="0"/>
              <a:t>Summer Term: 01/05/2017 - 02/06/2017</a:t>
            </a:r>
          </a:p>
          <a:p>
            <a:pPr marL="325120" lvl="2" indent="0">
              <a:buNone/>
            </a:pPr>
            <a:r>
              <a:rPr lang="en-GB" dirty="0"/>
              <a:t>(</a:t>
            </a:r>
            <a:r>
              <a:rPr lang="en-GB" dirty="0">
                <a:hlinkClick r:id="rId2"/>
              </a:rPr>
              <a:t>http://www.southwales.ac.uk/about/term-dates/</a:t>
            </a:r>
            <a:r>
              <a:rPr lang="en-GB" dirty="0"/>
              <a:t> )</a:t>
            </a:r>
          </a:p>
          <a:p>
            <a:pPr marL="325120" lvl="2" indent="0">
              <a:buNone/>
            </a:pPr>
            <a:r>
              <a:rPr lang="de-DE" dirty="0"/>
              <a:t>-&gt; Klausuren werden in den ersten drei Wochen im Mai geschrieben, danach finden keine Vorlesungen mehr statt</a:t>
            </a:r>
          </a:p>
          <a:p>
            <a:pPr marL="325120" lvl="2" indent="0">
              <a:buNone/>
            </a:pP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Die meisten Hausarbeiten müssen im Dezember &amp; Januar abgegeben werden</a:t>
            </a:r>
          </a:p>
          <a:p>
            <a:pPr>
              <a:buFont typeface="Wingdings" pitchFamily="2" charset="2"/>
              <a:buChar char="ü"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13</a:t>
            </a:fld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Studienzeiten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6702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GB" dirty="0"/>
              <a:t>		</a:t>
            </a:r>
            <a:r>
              <a:rPr lang="en-GB" dirty="0" err="1"/>
              <a:t>Studiengebühren</a:t>
            </a:r>
            <a:r>
              <a:rPr lang="en-GB" dirty="0"/>
              <a:t>:  £ 9,000</a:t>
            </a:r>
          </a:p>
          <a:p>
            <a:pPr>
              <a:buFont typeface="Wingdings" pitchFamily="2" charset="2"/>
              <a:buChar char="ü"/>
            </a:pPr>
            <a:endParaRPr lang="en-GB" dirty="0"/>
          </a:p>
          <a:p>
            <a:pPr marL="109728" indent="0">
              <a:buNone/>
            </a:pPr>
            <a:r>
              <a:rPr lang="en-GB" dirty="0"/>
              <a:t> ABER: Tuition fee grant, </a:t>
            </a:r>
            <a:r>
              <a:rPr lang="en-GB" dirty="0" err="1"/>
              <a:t>wodurch</a:t>
            </a:r>
            <a:r>
              <a:rPr lang="en-GB" dirty="0"/>
              <a:t> “nur”£</a:t>
            </a:r>
            <a:r>
              <a:rPr lang="en-GB" dirty="0" smtClean="0"/>
              <a:t>3,900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pPr marL="109728" indent="0" algn="ctr">
              <a:buNone/>
            </a:pPr>
            <a:r>
              <a:rPr lang="en-GB" dirty="0">
                <a:solidFill>
                  <a:srgbClr val="C00000"/>
                </a:solidFill>
              </a:rPr>
              <a:t>WICHTIG, </a:t>
            </a:r>
            <a:r>
              <a:rPr lang="en-GB" dirty="0" err="1">
                <a:solidFill>
                  <a:srgbClr val="C00000"/>
                </a:solidFill>
              </a:rPr>
              <a:t>sich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rechtzeitig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darum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zu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kümmern</a:t>
            </a:r>
            <a:r>
              <a:rPr lang="en-GB" dirty="0">
                <a:solidFill>
                  <a:srgbClr val="C00000"/>
                </a:solidFill>
              </a:rPr>
              <a:t>!</a:t>
            </a:r>
          </a:p>
          <a:p>
            <a:pPr marL="109728" indent="0" algn="ctr">
              <a:buNone/>
            </a:pPr>
            <a:r>
              <a:rPr lang="en-GB" dirty="0">
                <a:solidFill>
                  <a:srgbClr val="C00000"/>
                </a:solidFill>
              </a:rPr>
              <a:t>(</a:t>
            </a:r>
            <a:r>
              <a:rPr lang="en-GB" dirty="0" err="1">
                <a:solidFill>
                  <a:srgbClr val="C00000"/>
                </a:solidFill>
              </a:rPr>
              <a:t>Im</a:t>
            </a:r>
            <a:r>
              <a:rPr lang="en-GB" dirty="0">
                <a:solidFill>
                  <a:srgbClr val="C00000"/>
                </a:solidFill>
              </a:rPr>
              <a:t> Mai </a:t>
            </a:r>
            <a:r>
              <a:rPr lang="en-GB" dirty="0" err="1">
                <a:solidFill>
                  <a:srgbClr val="C00000"/>
                </a:solidFill>
              </a:rPr>
              <a:t>wird</a:t>
            </a:r>
            <a:r>
              <a:rPr lang="en-GB" dirty="0">
                <a:solidFill>
                  <a:srgbClr val="C00000"/>
                </a:solidFill>
              </a:rPr>
              <a:t> die </a:t>
            </a:r>
            <a:r>
              <a:rPr lang="en-GB" dirty="0" err="1">
                <a:solidFill>
                  <a:srgbClr val="C00000"/>
                </a:solidFill>
              </a:rPr>
              <a:t>Anmeldung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freigeschaltet</a:t>
            </a:r>
            <a:r>
              <a:rPr lang="en-GB" dirty="0">
                <a:solidFill>
                  <a:srgbClr val="C00000"/>
                </a:solidFill>
              </a:rPr>
              <a:t>)</a:t>
            </a:r>
          </a:p>
          <a:p>
            <a:pPr marL="109728" indent="0">
              <a:buNone/>
            </a:pPr>
            <a:endParaRPr lang="en-GB" dirty="0">
              <a:solidFill>
                <a:srgbClr val="C00000"/>
              </a:solidFill>
            </a:endParaRPr>
          </a:p>
          <a:p>
            <a:pPr marL="109728" indent="0" algn="ctr">
              <a:buNone/>
            </a:pPr>
            <a:r>
              <a:rPr lang="en-GB" dirty="0">
                <a:solidFill>
                  <a:srgbClr val="C00000"/>
                </a:solidFill>
              </a:rPr>
              <a:t>Student Finance </a:t>
            </a:r>
            <a:r>
              <a:rPr lang="en-GB" dirty="0" err="1">
                <a:solidFill>
                  <a:srgbClr val="C00000"/>
                </a:solidFill>
              </a:rPr>
              <a:t>auch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err="1">
                <a:solidFill>
                  <a:srgbClr val="C00000"/>
                </a:solidFill>
              </a:rPr>
              <a:t>verfuegbar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 marL="109728" indent="0">
              <a:buNone/>
            </a:pPr>
            <a:endParaRPr lang="en-GB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r>
              <a:rPr lang="en-GB" dirty="0"/>
              <a:t>	https://www.gov.uk/student-finance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14</a:t>
            </a:fld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Studiengebühren</a:t>
            </a:r>
          </a:p>
        </p:txBody>
      </p:sp>
    </p:spTree>
    <p:extLst>
      <p:ext uri="{BB962C8B-B14F-4D97-AF65-F5344CB8AC3E}">
        <p14:creationId xmlns:p14="http://schemas.microsoft.com/office/powerpoint/2010/main" val="701327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Uni ist gut eingerichtet</a:t>
            </a:r>
          </a:p>
          <a:p>
            <a:pPr lvl="1">
              <a:buFont typeface="Wingdings" pitchFamily="2" charset="2"/>
              <a:buChar char="ü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Räume gut ausgestattet</a:t>
            </a:r>
          </a:p>
          <a:p>
            <a:pPr lvl="1">
              <a:buFont typeface="Wingdings" pitchFamily="2" charset="2"/>
              <a:buChar char="ü"/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Sehr gute Computerräume</a:t>
            </a:r>
          </a:p>
          <a:p>
            <a:pPr lvl="1">
              <a:buFont typeface="Wingdings" pitchFamily="2" charset="2"/>
              <a:buChar char="ü"/>
            </a:pPr>
            <a:r>
              <a:rPr 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Eduroam</a:t>
            </a: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192" lvl="1" indent="0">
              <a:buNone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Es finden regelmäßig Firmenkontaktmessen statt</a:t>
            </a:r>
          </a:p>
          <a:p>
            <a:pPr marL="393192" lvl="1" indent="0">
              <a:buNone/>
            </a:pPr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Viel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Eigenarbeit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(da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nur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12h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 der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Woche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Unterricht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Abgabetermine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für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Hausarbeiten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werden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Beginn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des Semesters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bekanntgegeben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15</a:t>
            </a:fld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 </a:t>
            </a:r>
            <a:r>
              <a:rPr lang="en-GB" dirty="0" err="1"/>
              <a:t>Uni</a:t>
            </a:r>
            <a:r>
              <a:rPr lang="en-GB" dirty="0"/>
              <a:t> und das </a:t>
            </a:r>
            <a:r>
              <a:rPr lang="en-GB" dirty="0" err="1"/>
              <a:t>Studium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478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de-DE" dirty="0"/>
              <a:t>Beginn frühestens um 9 Uhr</a:t>
            </a:r>
          </a:p>
          <a:p>
            <a:pPr marL="109728" indent="0">
              <a:buNone/>
            </a:pP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Je nach Modulwahl ist normalerweise ein Tag in der Woche frei</a:t>
            </a:r>
          </a:p>
          <a:p>
            <a:pPr marL="109728" indent="0">
              <a:buNone/>
            </a:pP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Dozenten sehr nett, immer gesprächsbereit </a:t>
            </a:r>
          </a:p>
          <a:p>
            <a:pPr>
              <a:buFont typeface="Wingdings" pitchFamily="2" charset="2"/>
              <a:buChar char="ü"/>
            </a:pP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Lockere Atmosphäre</a:t>
            </a:r>
          </a:p>
          <a:p>
            <a:pPr>
              <a:buFont typeface="Wingdings" pitchFamily="2" charset="2"/>
              <a:buChar char="ü"/>
            </a:pP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Viele ausländische Studenten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16</a:t>
            </a:fld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 </a:t>
            </a:r>
            <a:r>
              <a:rPr lang="en-GB" dirty="0" err="1"/>
              <a:t>Uni</a:t>
            </a:r>
            <a:r>
              <a:rPr lang="en-GB" dirty="0"/>
              <a:t> und das </a:t>
            </a:r>
            <a:r>
              <a:rPr lang="en-GB" dirty="0" err="1"/>
              <a:t>Studium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167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24078" indent="-514350">
              <a:buAutoNum type="arabicPeriod"/>
            </a:pPr>
            <a:r>
              <a:rPr lang="de-DE" dirty="0"/>
              <a:t>Über London Stansted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 	</a:t>
            </a:r>
            <a:r>
              <a:rPr lang="de-DE" dirty="0" err="1"/>
              <a:t>Ryanair</a:t>
            </a:r>
            <a:r>
              <a:rPr lang="de-DE" dirty="0"/>
              <a:t> fliegt täglich ab Bremen für ca. 30 €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dirty="0"/>
              <a:t> Ab London mit U-Bahn und Zug nach Cardiff für ca. 40 €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de-DE" dirty="0"/>
              <a:t> ODER: Mit dem </a:t>
            </a:r>
            <a:r>
              <a:rPr lang="de-DE" dirty="0" err="1"/>
              <a:t>NationalExpress</a:t>
            </a:r>
            <a:r>
              <a:rPr lang="de-DE" dirty="0"/>
              <a:t>-Bus zur Victoria Station in London </a:t>
            </a:r>
            <a:r>
              <a:rPr lang="de-DE" dirty="0" smtClean="0"/>
              <a:t>(</a:t>
            </a:r>
            <a:r>
              <a:rPr lang="en-GB" dirty="0" smtClean="0"/>
              <a:t>£</a:t>
            </a:r>
            <a:r>
              <a:rPr lang="en-GB" dirty="0"/>
              <a:t>5, 2Std</a:t>
            </a:r>
            <a:r>
              <a:rPr lang="de-DE" dirty="0"/>
              <a:t>) und von da aus mit dem </a:t>
            </a:r>
            <a:r>
              <a:rPr lang="de-DE" dirty="0" err="1"/>
              <a:t>Megabus</a:t>
            </a:r>
            <a:r>
              <a:rPr lang="de-DE" dirty="0"/>
              <a:t> nach Cardiff (ab </a:t>
            </a:r>
            <a:r>
              <a:rPr lang="en-GB" dirty="0"/>
              <a:t>£1, 4Std</a:t>
            </a:r>
            <a:r>
              <a:rPr lang="de-DE" dirty="0"/>
              <a:t>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   Dauer ca. 7,5 Stunden</a:t>
            </a:r>
          </a:p>
          <a:p>
            <a:pPr marL="393192" lvl="1" indent="0">
              <a:buNone/>
            </a:pPr>
            <a:endParaRPr lang="de-DE" dirty="0"/>
          </a:p>
          <a:p>
            <a:pPr marL="624078" indent="-514350">
              <a:buFont typeface="+mj-lt"/>
              <a:buAutoNum type="arabicPeriod"/>
            </a:pPr>
            <a:r>
              <a:rPr lang="de-DE" dirty="0"/>
              <a:t>Über Manchester </a:t>
            </a:r>
          </a:p>
          <a:p>
            <a:pPr marL="880110" lvl="1" indent="-514350">
              <a:buFont typeface="Wingdings" panose="05000000000000000000" pitchFamily="2" charset="2"/>
              <a:buChar char="ü"/>
            </a:pPr>
            <a:r>
              <a:rPr lang="de-DE" dirty="0" err="1"/>
              <a:t>Ryanair</a:t>
            </a:r>
            <a:r>
              <a:rPr lang="de-DE" dirty="0"/>
              <a:t> fliegt drei mal die Woche ab Bremen</a:t>
            </a:r>
          </a:p>
          <a:p>
            <a:pPr marL="880110" lvl="1" indent="-514350">
              <a:buFont typeface="Wingdings" panose="05000000000000000000" pitchFamily="2" charset="2"/>
              <a:buChar char="ü"/>
            </a:pPr>
            <a:r>
              <a:rPr lang="de-DE" dirty="0"/>
              <a:t>Ab Manchester mit dem Zug für ca. 30 €</a:t>
            </a:r>
          </a:p>
          <a:p>
            <a:pPr marL="880110" lvl="1" indent="-514350">
              <a:buFont typeface="Wingdings" panose="05000000000000000000" pitchFamily="2" charset="2"/>
              <a:buChar char="ü"/>
            </a:pPr>
            <a:r>
              <a:rPr lang="de-DE" dirty="0"/>
              <a:t>Dauer ca. 7 Stunden</a:t>
            </a:r>
          </a:p>
          <a:p>
            <a:pPr marL="624078" indent="-514350">
              <a:buAutoNum type="arabicPeriod"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17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komme ich nach Wales?</a:t>
            </a:r>
          </a:p>
        </p:txBody>
      </p:sp>
    </p:spTree>
    <p:extLst>
      <p:ext uri="{BB962C8B-B14F-4D97-AF65-F5344CB8AC3E}">
        <p14:creationId xmlns:p14="http://schemas.microsoft.com/office/powerpoint/2010/main" val="1212639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3"/>
            </a:pPr>
            <a:r>
              <a:rPr lang="de-DE" dirty="0"/>
              <a:t>Direkt nach Cardiff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 Von Bremen über Amsterdam mit KLM (ca. 250 €)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 Mit dem Auto (Dauer ca. 15 h)</a:t>
            </a:r>
          </a:p>
          <a:p>
            <a:pPr marL="393192" lvl="1" indent="0">
              <a:buNone/>
            </a:pPr>
            <a:endParaRPr lang="de-DE" dirty="0"/>
          </a:p>
          <a:p>
            <a:pPr marL="651510" indent="-514350">
              <a:buFont typeface="+mj-lt"/>
              <a:buAutoNum type="arabicPeriod" startAt="4"/>
            </a:pPr>
            <a:r>
              <a:rPr lang="de-DE" dirty="0"/>
              <a:t>Über Bristol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 Ab Hamburg oder Hannover mit </a:t>
            </a:r>
            <a:r>
              <a:rPr lang="de-DE" dirty="0" err="1"/>
              <a:t>Easyjet</a:t>
            </a:r>
            <a:r>
              <a:rPr lang="de-DE" dirty="0"/>
              <a:t> für ca. </a:t>
            </a:r>
          </a:p>
          <a:p>
            <a:pPr marL="393192" lvl="1" indent="0">
              <a:buNone/>
            </a:pPr>
            <a:r>
              <a:rPr lang="de-DE" dirty="0"/>
              <a:t>   170 €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de-DE" dirty="0"/>
              <a:t> Ab Bristol mit dem Bus (ca. </a:t>
            </a:r>
            <a:r>
              <a:rPr lang="en-GB" dirty="0"/>
              <a:t>£</a:t>
            </a:r>
            <a:r>
              <a:rPr lang="de-DE" dirty="0"/>
              <a:t>15)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de-DE" dirty="0"/>
          </a:p>
          <a:p>
            <a:pPr marL="393192" lvl="1" indent="0">
              <a:buNone/>
            </a:pPr>
            <a:endParaRPr lang="de-DE" dirty="0"/>
          </a:p>
          <a:p>
            <a:pPr lvl="1">
              <a:buFont typeface="Wingdings" panose="05000000000000000000" pitchFamily="2" charset="2"/>
              <a:buChar char="ü"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18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komme ich nach Wales?</a:t>
            </a:r>
          </a:p>
        </p:txBody>
      </p:sp>
    </p:spTree>
    <p:extLst>
      <p:ext uri="{BB962C8B-B14F-4D97-AF65-F5344CB8AC3E}">
        <p14:creationId xmlns:p14="http://schemas.microsoft.com/office/powerpoint/2010/main" val="2724895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Unterkunft</a:t>
            </a:r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72" y="2919975"/>
            <a:ext cx="4176464" cy="278430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01" y="1788435"/>
            <a:ext cx="2952328" cy="393643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7" y="1628800"/>
            <a:ext cx="3072054" cy="4096072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237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27584" y="1628800"/>
            <a:ext cx="7408333" cy="384987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de-DE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Glamorgan</a:t>
            </a:r>
            <a:r>
              <a:rPr lang="de-D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ist die Region,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Pontypridd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eine Kleinstadt und </a:t>
            </a:r>
            <a:r>
              <a:rPr lang="de-DE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Treforest</a:t>
            </a: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 ein Dorf</a:t>
            </a:r>
          </a:p>
          <a:p>
            <a:pPr marL="0" indent="0">
              <a:buNone/>
            </a:pP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>
              <a:buNone/>
            </a:pPr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ABER:</a:t>
            </a:r>
            <a:endParaRPr lang="de-D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endParaRPr lang="de-DE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Cardiff ist die Hauptstadt von Wales und nur 20 Minuten entfernt!</a:t>
            </a:r>
          </a:p>
          <a:p>
            <a:pPr>
              <a:buFont typeface="Wingdings" pitchFamily="2" charset="2"/>
              <a:buChar char="ü"/>
            </a:pPr>
            <a:endParaRPr lang="de-D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Wo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die University of South Wales?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20. Dezember 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6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17713"/>
          <a:stretch/>
        </p:blipFill>
        <p:spPr>
          <a:xfrm>
            <a:off x="5172581" y="1244347"/>
            <a:ext cx="3981128" cy="346793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99592" y="1412776"/>
            <a:ext cx="7408333" cy="4824536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GB" dirty="0">
                <a:solidFill>
                  <a:srgbClr val="C00000"/>
                </a:solidFill>
              </a:rPr>
              <a:t>private WGs </a:t>
            </a:r>
          </a:p>
          <a:p>
            <a:pPr marL="598932" lvl="1" indent="-342900"/>
            <a:r>
              <a:rPr lang="en-GB" dirty="0" err="1"/>
              <a:t>mit</a:t>
            </a:r>
            <a:r>
              <a:rPr lang="en-GB" dirty="0"/>
              <a:t> 2-9 </a:t>
            </a:r>
            <a:r>
              <a:rPr lang="en-GB" dirty="0" err="1"/>
              <a:t>Bewohnern</a:t>
            </a:r>
            <a:r>
              <a:rPr lang="en-GB" dirty="0"/>
              <a:t> </a:t>
            </a:r>
          </a:p>
          <a:p>
            <a:pPr marL="598932" lvl="1" indent="-342900"/>
            <a:r>
              <a:rPr lang="en-GB" dirty="0"/>
              <a:t>£240 - 340 </a:t>
            </a:r>
            <a:r>
              <a:rPr lang="en-GB" dirty="0" err="1"/>
              <a:t>monatlich</a:t>
            </a:r>
            <a:endParaRPr lang="en-GB" dirty="0"/>
          </a:p>
          <a:p>
            <a:pPr marL="598932" lvl="1" indent="-342900"/>
            <a:r>
              <a:rPr lang="en-GB" dirty="0" err="1"/>
              <a:t>Studentenviertel</a:t>
            </a:r>
            <a:r>
              <a:rPr lang="en-GB" dirty="0"/>
              <a:t>: Cathays</a:t>
            </a:r>
          </a:p>
          <a:p>
            <a:pPr marL="598932" lvl="1" indent="-342900"/>
            <a:r>
              <a:rPr lang="en-GB" dirty="0"/>
              <a:t>Letting Agents</a:t>
            </a:r>
          </a:p>
          <a:p>
            <a:pPr marL="598932" lvl="1" indent="-342900"/>
            <a:r>
              <a:rPr lang="de-DE" dirty="0">
                <a:hlinkClick r:id="rId3"/>
              </a:rPr>
              <a:t>www.</a:t>
            </a:r>
            <a:r>
              <a:rPr lang="de-DE" b="1" dirty="0">
                <a:hlinkClick r:id="rId3"/>
              </a:rPr>
              <a:t>spareroom</a:t>
            </a:r>
            <a:r>
              <a:rPr lang="de-DE" dirty="0">
                <a:hlinkClick r:id="rId3"/>
              </a:rPr>
              <a:t>.co.uk</a:t>
            </a:r>
            <a:r>
              <a:rPr lang="de-DE" dirty="0"/>
              <a:t> </a:t>
            </a:r>
            <a:endParaRPr lang="en-GB" dirty="0"/>
          </a:p>
          <a:p>
            <a:pPr marL="109728" indent="0">
              <a:buNone/>
            </a:pPr>
            <a:endParaRPr lang="en-GB" dirty="0"/>
          </a:p>
          <a:p>
            <a:r>
              <a:rPr lang="en-GB" dirty="0" err="1">
                <a:solidFill>
                  <a:srgbClr val="C00000"/>
                </a:solidFill>
              </a:rPr>
              <a:t>Studentenwohnheim</a:t>
            </a:r>
            <a:r>
              <a:rPr lang="en-GB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GB" dirty="0" err="1"/>
              <a:t>Einzel-oder</a:t>
            </a:r>
            <a:r>
              <a:rPr lang="en-GB" dirty="0"/>
              <a:t> </a:t>
            </a:r>
            <a:r>
              <a:rPr lang="en-GB" dirty="0" err="1"/>
              <a:t>Doppelzimmer</a:t>
            </a:r>
            <a:r>
              <a:rPr lang="en-GB" dirty="0"/>
              <a:t> in 6er WGs </a:t>
            </a:r>
          </a:p>
          <a:p>
            <a:pPr lvl="1"/>
            <a:r>
              <a:rPr lang="en-GB" dirty="0"/>
              <a:t>ca. £4,500 </a:t>
            </a:r>
            <a:r>
              <a:rPr lang="en-GB" dirty="0" err="1"/>
              <a:t>im</a:t>
            </a:r>
            <a:r>
              <a:rPr lang="en-GB" dirty="0"/>
              <a:t> </a:t>
            </a:r>
            <a:r>
              <a:rPr lang="en-GB" dirty="0" err="1"/>
              <a:t>Voraus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die </a:t>
            </a:r>
            <a:r>
              <a:rPr lang="en-GB" dirty="0" err="1"/>
              <a:t>gesamte</a:t>
            </a:r>
            <a:r>
              <a:rPr lang="en-GB" dirty="0"/>
              <a:t> Zeit</a:t>
            </a:r>
          </a:p>
          <a:p>
            <a:pPr lvl="1"/>
            <a:r>
              <a:rPr lang="en-GB" dirty="0" err="1"/>
              <a:t>z.B</a:t>
            </a:r>
            <a:r>
              <a:rPr lang="en-GB" dirty="0"/>
              <a:t>. Liberty Living </a:t>
            </a:r>
          </a:p>
          <a:p>
            <a:pPr>
              <a:buFont typeface="Wingdings" pitchFamily="2" charset="2"/>
              <a:buChar char="ü"/>
            </a:pP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Unterkunft</a:t>
            </a:r>
            <a:r>
              <a:rPr lang="en-GB" dirty="0"/>
              <a:t> - Cardiff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63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dem</a:t>
            </a:r>
            <a:r>
              <a:rPr lang="en-GB" dirty="0"/>
              <a:t> Zug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Treforest</a:t>
            </a:r>
            <a:r>
              <a:rPr lang="en-GB" dirty="0"/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/>
              <a:t>Valley Student Railcard </a:t>
            </a:r>
            <a:r>
              <a:rPr lang="en-GB" dirty="0" err="1"/>
              <a:t>holen</a:t>
            </a:r>
            <a:r>
              <a:rPr lang="en-GB" dirty="0"/>
              <a:t>! </a:t>
            </a:r>
            <a:r>
              <a:rPr lang="en-GB" dirty="0" err="1"/>
              <a:t>Einmalig</a:t>
            </a:r>
            <a:r>
              <a:rPr lang="en-GB" dirty="0"/>
              <a:t> £9, Discount auf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Fahrkarten</a:t>
            </a:r>
            <a:endParaRPr lang="en-GB" dirty="0"/>
          </a:p>
          <a:p>
            <a:pPr lvl="1">
              <a:buFont typeface="Wingdings" pitchFamily="2" charset="2"/>
              <a:buChar char="ü"/>
            </a:pPr>
            <a:r>
              <a:rPr lang="en-GB" dirty="0"/>
              <a:t>Same day return: £</a:t>
            </a:r>
            <a:r>
              <a:rPr lang="en-GB" dirty="0" smtClean="0"/>
              <a:t>5.10</a:t>
            </a:r>
            <a:endParaRPr lang="en-GB" dirty="0"/>
          </a:p>
          <a:p>
            <a:pPr lvl="1">
              <a:buFont typeface="Wingdings" pitchFamily="2" charset="2"/>
              <a:buChar char="ü"/>
            </a:pPr>
            <a:r>
              <a:rPr lang="en-GB" dirty="0"/>
              <a:t>Weekly Ticket: £</a:t>
            </a:r>
            <a:r>
              <a:rPr lang="en-GB" dirty="0" smtClean="0"/>
              <a:t>20.95</a:t>
            </a:r>
            <a:endParaRPr lang="en-GB" dirty="0"/>
          </a:p>
          <a:p>
            <a:pPr lvl="1">
              <a:buFont typeface="Wingdings" pitchFamily="2" charset="2"/>
              <a:buChar char="ü"/>
            </a:pP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 err="1"/>
              <a:t>Andere</a:t>
            </a:r>
            <a:r>
              <a:rPr lang="en-GB" dirty="0"/>
              <a:t> Standards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uns</a:t>
            </a:r>
            <a:r>
              <a:rPr lang="en-GB" dirty="0"/>
              <a:t> (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erschrecken</a:t>
            </a:r>
            <a:r>
              <a:rPr lang="en-GB" dirty="0"/>
              <a:t>)</a:t>
            </a:r>
          </a:p>
          <a:p>
            <a:pPr marL="109728" indent="0">
              <a:buNone/>
            </a:pP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 err="1"/>
              <a:t>Geschirr</a:t>
            </a:r>
            <a:r>
              <a:rPr lang="en-GB" dirty="0"/>
              <a:t>, </a:t>
            </a:r>
            <a:r>
              <a:rPr lang="en-GB" dirty="0" err="1"/>
              <a:t>Bettwäsche</a:t>
            </a:r>
            <a:r>
              <a:rPr lang="en-GB" dirty="0"/>
              <a:t> etc.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vorhanden</a:t>
            </a:r>
            <a:r>
              <a:rPr lang="en-GB" dirty="0"/>
              <a:t>, </a:t>
            </a:r>
            <a:r>
              <a:rPr lang="en-GB" dirty="0" err="1"/>
              <a:t>kann</a:t>
            </a:r>
            <a:r>
              <a:rPr lang="en-GB" dirty="0"/>
              <a:t> </a:t>
            </a:r>
            <a:r>
              <a:rPr lang="en-GB" dirty="0" err="1"/>
              <a:t>aber</a:t>
            </a:r>
            <a:r>
              <a:rPr lang="en-GB" dirty="0"/>
              <a:t> </a:t>
            </a:r>
            <a:r>
              <a:rPr lang="en-GB" dirty="0" err="1"/>
              <a:t>vor</a:t>
            </a:r>
            <a:r>
              <a:rPr lang="en-GB" dirty="0"/>
              <a:t> Ort </a:t>
            </a:r>
            <a:r>
              <a:rPr lang="en-GB" dirty="0" err="1"/>
              <a:t>relativ</a:t>
            </a:r>
            <a:r>
              <a:rPr lang="en-GB" dirty="0"/>
              <a:t> </a:t>
            </a:r>
            <a:r>
              <a:rPr lang="en-GB" dirty="0" err="1"/>
              <a:t>günstig</a:t>
            </a:r>
            <a:r>
              <a:rPr lang="en-GB" dirty="0"/>
              <a:t> </a:t>
            </a:r>
            <a:r>
              <a:rPr lang="en-GB" dirty="0" err="1"/>
              <a:t>gekauft</a:t>
            </a:r>
            <a:r>
              <a:rPr lang="en-GB" dirty="0"/>
              <a:t> </a:t>
            </a:r>
            <a:r>
              <a:rPr lang="en-GB" dirty="0" err="1"/>
              <a:t>werden</a:t>
            </a:r>
            <a:r>
              <a:rPr lang="en-GB" dirty="0"/>
              <a:t> (Wilko, IKEA, </a:t>
            </a:r>
            <a:r>
              <a:rPr lang="en-GB" dirty="0" err="1"/>
              <a:t>Poundland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21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Unterkunft</a:t>
            </a:r>
            <a:r>
              <a:rPr lang="en-GB" dirty="0"/>
              <a:t> - Cardiff</a:t>
            </a:r>
          </a:p>
        </p:txBody>
      </p:sp>
    </p:spTree>
    <p:extLst>
      <p:ext uri="{BB962C8B-B14F-4D97-AF65-F5344CB8AC3E}">
        <p14:creationId xmlns:p14="http://schemas.microsoft.com/office/powerpoint/2010/main" val="2418129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1523339"/>
            <a:ext cx="7408333" cy="37778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600" dirty="0"/>
              <a:t>in </a:t>
            </a:r>
            <a:r>
              <a:rPr lang="en-GB" sz="2600" b="1" dirty="0" err="1"/>
              <a:t>Treforest</a:t>
            </a:r>
            <a:endParaRPr lang="en-GB" sz="2600" b="1" dirty="0"/>
          </a:p>
          <a:p>
            <a:pPr>
              <a:buFont typeface="Wingdings" pitchFamily="2" charset="2"/>
              <a:buChar char="ü"/>
            </a:pPr>
            <a:r>
              <a:rPr lang="en-GB" sz="2600" dirty="0"/>
              <a:t>private WGs(ca. </a:t>
            </a:r>
            <a:r>
              <a:rPr lang="en-GB" sz="2600" dirty="0" smtClean="0"/>
              <a:t>£240 </a:t>
            </a:r>
            <a:r>
              <a:rPr lang="en-GB" sz="2600" dirty="0" err="1"/>
              <a:t>monatlich</a:t>
            </a:r>
            <a:r>
              <a:rPr lang="en-GB" sz="2600" dirty="0" smtClean="0"/>
              <a:t>) </a:t>
            </a:r>
          </a:p>
          <a:p>
            <a:pPr>
              <a:buFont typeface="Wingdings" pitchFamily="2" charset="2"/>
              <a:buChar char="ü"/>
            </a:pPr>
            <a:r>
              <a:rPr lang="en-GB" sz="2600" dirty="0" err="1" smtClean="0"/>
              <a:t>Schlechterer</a:t>
            </a:r>
            <a:r>
              <a:rPr lang="en-GB" sz="2600" dirty="0" smtClean="0"/>
              <a:t> </a:t>
            </a:r>
            <a:r>
              <a:rPr lang="en-GB" sz="2600" dirty="0"/>
              <a:t>Standard und in </a:t>
            </a:r>
            <a:r>
              <a:rPr lang="en-GB" sz="2600" dirty="0" err="1"/>
              <a:t>einem</a:t>
            </a:r>
            <a:r>
              <a:rPr lang="en-GB" sz="2600" dirty="0"/>
              <a:t> </a:t>
            </a:r>
            <a:r>
              <a:rPr lang="en-GB" sz="2600" dirty="0" err="1"/>
              <a:t>Dorf</a:t>
            </a:r>
            <a:endParaRPr lang="en-GB" sz="2600" dirty="0"/>
          </a:p>
          <a:p>
            <a:pPr>
              <a:buFont typeface="Wingdings" pitchFamily="2" charset="2"/>
              <a:buChar char="ü"/>
            </a:pPr>
            <a:r>
              <a:rPr lang="en-GB" sz="2600" dirty="0" smtClean="0">
                <a:hlinkClick r:id="rId2"/>
              </a:rPr>
              <a:t>www.glamorganstudentpad.co.uk</a:t>
            </a:r>
            <a:endParaRPr lang="en-GB" sz="2600" dirty="0" smtClean="0"/>
          </a:p>
          <a:p>
            <a:pPr>
              <a:buFont typeface="Wingdings" pitchFamily="2" charset="2"/>
              <a:buChar char="ü"/>
            </a:pPr>
            <a:r>
              <a:rPr lang="en-GB" sz="2600" dirty="0" smtClean="0"/>
              <a:t>Let Right, Pinnacle, </a:t>
            </a:r>
            <a:r>
              <a:rPr lang="en-GB" sz="2600" dirty="0" err="1" smtClean="0"/>
              <a:t>usw</a:t>
            </a:r>
            <a:r>
              <a:rPr lang="en-GB" sz="2600" dirty="0" smtClean="0"/>
              <a:t>.</a:t>
            </a:r>
            <a:endParaRPr lang="en-GB" sz="2600" dirty="0"/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auf </a:t>
            </a:r>
            <a:r>
              <a:rPr lang="en-GB" sz="2600" dirty="0" err="1"/>
              <a:t>dem</a:t>
            </a:r>
            <a:r>
              <a:rPr lang="en-GB" sz="2600" dirty="0"/>
              <a:t> </a:t>
            </a:r>
            <a:r>
              <a:rPr lang="en-GB" sz="2600" b="1" dirty="0"/>
              <a:t>Campus</a:t>
            </a:r>
          </a:p>
          <a:p>
            <a:pPr>
              <a:buFont typeface="Wingdings" pitchFamily="2" charset="2"/>
              <a:buChar char="ü"/>
            </a:pPr>
            <a:r>
              <a:rPr lang="en-GB" sz="2600" dirty="0" err="1" smtClean="0"/>
              <a:t>Moderne</a:t>
            </a:r>
            <a:r>
              <a:rPr lang="en-GB" sz="2600" dirty="0" smtClean="0"/>
              <a:t> </a:t>
            </a:r>
            <a:r>
              <a:rPr lang="en-GB" sz="2600" dirty="0" err="1" smtClean="0"/>
              <a:t>Studentenwohnheime</a:t>
            </a:r>
            <a:r>
              <a:rPr lang="en-GB" sz="2600" dirty="0" smtClean="0"/>
              <a:t> </a:t>
            </a:r>
            <a:r>
              <a:rPr lang="en-GB" sz="2600" dirty="0"/>
              <a:t>(ca. </a:t>
            </a:r>
            <a:r>
              <a:rPr lang="en-GB" sz="2600" dirty="0" smtClean="0"/>
              <a:t>£420 - £512 </a:t>
            </a:r>
            <a:r>
              <a:rPr lang="en-GB" sz="2600" dirty="0" err="1" smtClean="0"/>
              <a:t>monatlich</a:t>
            </a:r>
            <a:r>
              <a:rPr lang="en-GB" sz="2600" dirty="0" smtClean="0"/>
              <a:t>) </a:t>
            </a:r>
            <a:r>
              <a:rPr lang="en-GB" sz="2600" dirty="0" smtClean="0">
                <a:sym typeface="Wingdings" panose="05000000000000000000" pitchFamily="2" charset="2"/>
              </a:rPr>
              <a:t> Deutsche Standards</a:t>
            </a:r>
            <a:endParaRPr lang="en-GB" sz="2600" dirty="0"/>
          </a:p>
          <a:p>
            <a:pPr>
              <a:buFont typeface="Wingdings" pitchFamily="2" charset="2"/>
              <a:buChar char="ü"/>
            </a:pPr>
            <a:r>
              <a:rPr lang="en-GB" sz="2600" dirty="0"/>
              <a:t>Standard und Premium Rooms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Unterkunft</a:t>
            </a:r>
            <a:r>
              <a:rPr lang="en-GB" dirty="0"/>
              <a:t> - </a:t>
            </a:r>
            <a:r>
              <a:rPr lang="en-GB" dirty="0" err="1"/>
              <a:t>Treforest</a:t>
            </a:r>
            <a:r>
              <a:rPr lang="en-GB" dirty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66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 Dezember 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University of South Wales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23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07384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/>
              <a:t>Unterkunft</a:t>
            </a:r>
            <a:r>
              <a:rPr lang="en-GB" dirty="0"/>
              <a:t> - </a:t>
            </a:r>
            <a:r>
              <a:rPr lang="en-GB" dirty="0" err="1"/>
              <a:t>Treforest</a:t>
            </a:r>
            <a:r>
              <a:rPr lang="en-GB" dirty="0"/>
              <a:t> </a:t>
            </a:r>
            <a:r>
              <a:rPr lang="en-GB" dirty="0" smtClean="0"/>
              <a:t>(Campus)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397"/>
            <a:ext cx="4211960" cy="561660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32" y="1250384"/>
            <a:ext cx="4212000" cy="5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84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60011" y="1340768"/>
            <a:ext cx="5132087" cy="496855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100" dirty="0" err="1"/>
              <a:t>Sonntags</a:t>
            </a:r>
            <a:r>
              <a:rPr lang="en-GB" sz="2100" dirty="0"/>
              <a:t> </a:t>
            </a:r>
            <a:r>
              <a:rPr lang="en-GB" sz="2100" dirty="0" err="1"/>
              <a:t>geöffnet</a:t>
            </a:r>
            <a:endParaRPr lang="en-GB" sz="2100" dirty="0"/>
          </a:p>
          <a:p>
            <a:pPr>
              <a:buFont typeface="Wingdings" pitchFamily="2" charset="2"/>
              <a:buChar char="ü"/>
            </a:pPr>
            <a:endParaRPr lang="en-GB" sz="2100" dirty="0"/>
          </a:p>
          <a:p>
            <a:pPr marL="0" indent="0">
              <a:buNone/>
            </a:pPr>
            <a:r>
              <a:rPr lang="en-GB" sz="2100" b="1" dirty="0"/>
              <a:t>Cardiff</a:t>
            </a:r>
          </a:p>
          <a:p>
            <a:pPr marL="273050" lvl="1" indent="-273050">
              <a:buFont typeface="Wingdings" pitchFamily="2" charset="2"/>
              <a:buChar char="ü"/>
            </a:pPr>
            <a:r>
              <a:rPr lang="en-GB" sz="2100" dirty="0" err="1"/>
              <a:t>viele</a:t>
            </a:r>
            <a:r>
              <a:rPr lang="en-GB" sz="2100" dirty="0"/>
              <a:t> </a:t>
            </a:r>
            <a:r>
              <a:rPr lang="en-GB" sz="2100" dirty="0" err="1"/>
              <a:t>Supermärkte</a:t>
            </a:r>
            <a:r>
              <a:rPr lang="en-GB" sz="2100" dirty="0"/>
              <a:t> (Lidl, Tesco, Asda, Sainsbury’s)</a:t>
            </a:r>
          </a:p>
          <a:p>
            <a:pPr marL="273050" lvl="1" indent="-273050">
              <a:buFont typeface="Wingdings" pitchFamily="2" charset="2"/>
              <a:buChar char="ü"/>
            </a:pPr>
            <a:r>
              <a:rPr lang="en-GB" sz="2100" dirty="0" err="1"/>
              <a:t>gute</a:t>
            </a:r>
            <a:r>
              <a:rPr lang="en-GB" sz="2100" dirty="0"/>
              <a:t> </a:t>
            </a:r>
            <a:r>
              <a:rPr lang="en-GB" sz="2100" dirty="0" err="1"/>
              <a:t>Shoppingmöglichkeiten</a:t>
            </a:r>
            <a:r>
              <a:rPr lang="en-GB" sz="2100" dirty="0"/>
              <a:t> (Malls)</a:t>
            </a:r>
          </a:p>
          <a:p>
            <a:pPr marL="301943" lvl="1" indent="0">
              <a:buNone/>
            </a:pPr>
            <a:endParaRPr lang="en-GB" sz="2100" dirty="0"/>
          </a:p>
          <a:p>
            <a:pPr marL="0" indent="0">
              <a:buNone/>
            </a:pPr>
            <a:r>
              <a:rPr lang="en-GB" sz="2100" b="1" dirty="0" err="1"/>
              <a:t>Treforest</a:t>
            </a:r>
            <a:endParaRPr lang="en-GB" sz="2100" b="1" dirty="0"/>
          </a:p>
          <a:p>
            <a:pPr>
              <a:buFont typeface="Wingdings" pitchFamily="2" charset="2"/>
              <a:buChar char="ü"/>
            </a:pPr>
            <a:r>
              <a:rPr lang="en-GB" sz="2100" dirty="0" smtClean="0"/>
              <a:t>(</a:t>
            </a:r>
            <a:r>
              <a:rPr lang="en-GB" sz="2100" dirty="0" err="1" smtClean="0"/>
              <a:t>Kleinere</a:t>
            </a:r>
            <a:r>
              <a:rPr lang="en-GB" sz="2100" dirty="0" smtClean="0"/>
              <a:t>) </a:t>
            </a:r>
            <a:r>
              <a:rPr lang="en-GB" sz="2100" dirty="0" err="1"/>
              <a:t>Supermärkte</a:t>
            </a:r>
            <a:r>
              <a:rPr lang="en-GB" sz="2100" dirty="0"/>
              <a:t> (Tesco </a:t>
            </a:r>
            <a:r>
              <a:rPr lang="en-GB" sz="2100" dirty="0" smtClean="0"/>
              <a:t>Express)</a:t>
            </a:r>
            <a:endParaRPr lang="en-GB" sz="2100" dirty="0"/>
          </a:p>
          <a:p>
            <a:pPr>
              <a:buFont typeface="Wingdings" pitchFamily="2" charset="2"/>
              <a:buChar char="ü"/>
            </a:pPr>
            <a:r>
              <a:rPr lang="en-GB" sz="2100" dirty="0"/>
              <a:t>Online </a:t>
            </a:r>
            <a:r>
              <a:rPr lang="en-GB" sz="2100" dirty="0" err="1"/>
              <a:t>bestellen</a:t>
            </a:r>
            <a:r>
              <a:rPr lang="en-GB" sz="2100" dirty="0"/>
              <a:t> </a:t>
            </a:r>
            <a:r>
              <a:rPr lang="en-GB" sz="2100" dirty="0" err="1"/>
              <a:t>ab</a:t>
            </a:r>
            <a:r>
              <a:rPr lang="en-GB" sz="2100" dirty="0"/>
              <a:t> £3</a:t>
            </a:r>
          </a:p>
          <a:p>
            <a:pPr>
              <a:buFont typeface="Wingdings" pitchFamily="2" charset="2"/>
              <a:buChar char="ü"/>
            </a:pPr>
            <a:r>
              <a:rPr lang="en-GB" sz="2100" dirty="0"/>
              <a:t>in Pontypridd </a:t>
            </a:r>
            <a:r>
              <a:rPr lang="en-GB" sz="2100" dirty="0" err="1"/>
              <a:t>größere</a:t>
            </a:r>
            <a:r>
              <a:rPr lang="en-GB" sz="2100" dirty="0"/>
              <a:t> </a:t>
            </a:r>
            <a:r>
              <a:rPr lang="en-GB" sz="2100" dirty="0" err="1" smtClean="0"/>
              <a:t>Supermärkte</a:t>
            </a:r>
            <a:r>
              <a:rPr lang="en-GB" sz="2100" dirty="0" smtClean="0"/>
              <a:t> </a:t>
            </a:r>
            <a:r>
              <a:rPr lang="en-GB" sz="2100" dirty="0" err="1" smtClean="0"/>
              <a:t>wie</a:t>
            </a:r>
            <a:r>
              <a:rPr lang="en-GB" sz="2100" dirty="0" smtClean="0"/>
              <a:t> Lidl und Sainsbury’s</a:t>
            </a:r>
            <a:endParaRPr lang="en-GB" sz="21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Einkaufen</a:t>
            </a:r>
            <a:r>
              <a:rPr lang="en-GB" dirty="0"/>
              <a:t> &amp; </a:t>
            </a:r>
            <a:r>
              <a:rPr lang="en-GB" dirty="0" err="1"/>
              <a:t>Shoppen</a:t>
            </a:r>
            <a:endParaRPr lang="en-GB" dirty="0"/>
          </a:p>
        </p:txBody>
      </p:sp>
      <p:pic>
        <p:nvPicPr>
          <p:cNvPr id="2050" name="Picture 2" descr="C:\Users\Dennis Pietzka\Dropbox\Cardiff und UK\Sonne, Halloween und Bonfire Night\Die Shoppingstrasse Queen Street bei Sonnenschein^^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711" y="1298906"/>
            <a:ext cx="3279863" cy="21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711" y="3598515"/>
            <a:ext cx="3409875" cy="2557407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633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1764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in </a:t>
            </a:r>
            <a:r>
              <a:rPr lang="en-GB" b="1" dirty="0"/>
              <a:t>Cardiff</a:t>
            </a:r>
            <a:r>
              <a:rPr lang="en-GB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/>
              <a:t>viele</a:t>
            </a:r>
            <a:r>
              <a:rPr lang="en-GB" dirty="0"/>
              <a:t> Clubs, Pubs &amp; Bars (Revolution, Tiger Tiger, </a:t>
            </a:r>
            <a:r>
              <a:rPr lang="en-GB" dirty="0" err="1"/>
              <a:t>Pryzm</a:t>
            </a:r>
            <a:r>
              <a:rPr lang="en-GB" dirty="0"/>
              <a:t>, Glam, Walkabout, Y </a:t>
            </a:r>
            <a:r>
              <a:rPr lang="en-GB" dirty="0" err="1"/>
              <a:t>Plas</a:t>
            </a:r>
            <a:r>
              <a:rPr lang="en-GB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Pubs bis 12pm und Clubs bis </a:t>
            </a:r>
            <a:r>
              <a:rPr lang="de-DE" dirty="0" smtClean="0"/>
              <a:t>3am</a:t>
            </a:r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Cardiff – Treforest: Letzter Zug um 23Uhr!!!!</a:t>
            </a:r>
            <a:endParaRPr lang="de-DE" dirty="0"/>
          </a:p>
          <a:p>
            <a:pPr>
              <a:buFont typeface="Wingdings" pitchFamily="2" charset="2"/>
              <a:buChar char="ü"/>
            </a:pPr>
            <a:r>
              <a:rPr lang="de-DE" dirty="0" smtClean="0"/>
              <a:t>Taxi </a:t>
            </a:r>
            <a:r>
              <a:rPr lang="de-DE" dirty="0"/>
              <a:t>von Cardiff nach Treforest </a:t>
            </a:r>
            <a:r>
              <a:rPr lang="de-DE" dirty="0" smtClean="0"/>
              <a:t>£30; </a:t>
            </a:r>
            <a:r>
              <a:rPr lang="de-DE" dirty="0"/>
              <a:t>Taxen generell viel </a:t>
            </a:r>
            <a:r>
              <a:rPr lang="de-DE" dirty="0" smtClean="0"/>
              <a:t>günstiger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 smtClean="0"/>
              <a:t>mehrere</a:t>
            </a:r>
            <a:r>
              <a:rPr lang="en-GB" dirty="0" smtClean="0"/>
              <a:t> </a:t>
            </a:r>
            <a:r>
              <a:rPr lang="en-GB" dirty="0" err="1"/>
              <a:t>Kinos</a:t>
            </a:r>
            <a:r>
              <a:rPr lang="en-GB" dirty="0"/>
              <a:t> (</a:t>
            </a:r>
            <a:r>
              <a:rPr lang="en-GB" dirty="0" err="1"/>
              <a:t>Mit</a:t>
            </a:r>
            <a:r>
              <a:rPr lang="en-GB" dirty="0"/>
              <a:t> Students ID </a:t>
            </a:r>
            <a:r>
              <a:rPr lang="en-GB" dirty="0" err="1"/>
              <a:t>nur</a:t>
            </a:r>
            <a:r>
              <a:rPr lang="en-GB" dirty="0"/>
              <a:t> </a:t>
            </a:r>
            <a:r>
              <a:rPr lang="de-DE" dirty="0"/>
              <a:t>£3)</a:t>
            </a:r>
            <a:endParaRPr lang="en-GB" dirty="0"/>
          </a:p>
          <a:p>
            <a:endParaRPr lang="de-DE" dirty="0"/>
          </a:p>
          <a:p>
            <a:pPr marL="0" indent="0">
              <a:buNone/>
            </a:pPr>
            <a:r>
              <a:rPr lang="en-GB" dirty="0"/>
              <a:t>in </a:t>
            </a:r>
            <a:r>
              <a:rPr lang="en-GB" b="1" dirty="0" err="1"/>
              <a:t>Treforest</a:t>
            </a:r>
            <a:r>
              <a:rPr lang="en-GB" dirty="0"/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Students’ Union: Bar, Club und Pub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ein paar Pubs in </a:t>
            </a:r>
            <a:r>
              <a:rPr lang="de-DE" dirty="0" err="1"/>
              <a:t>Treforest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Feiern</a:t>
            </a:r>
            <a:r>
              <a:rPr lang="en-GB" dirty="0"/>
              <a:t> und Co.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39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17646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Auf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b="1" dirty="0"/>
              <a:t>Campus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Premier Membership: £200 (all-inclusive)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Gold Membership: </a:t>
            </a:r>
            <a:r>
              <a:rPr lang="en-GB" dirty="0" smtClean="0"/>
              <a:t>£60 </a:t>
            </a:r>
            <a:r>
              <a:rPr lang="en-GB" dirty="0"/>
              <a:t>(</a:t>
            </a:r>
            <a:r>
              <a:rPr lang="en-GB" dirty="0" err="1"/>
              <a:t>Vergünstigungen</a:t>
            </a:r>
            <a:r>
              <a:rPr lang="en-GB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GB" dirty="0" smtClean="0"/>
              <a:t>Sport </a:t>
            </a:r>
            <a:r>
              <a:rPr lang="en-GB" dirty="0" smtClean="0"/>
              <a:t>Societies: </a:t>
            </a:r>
            <a:r>
              <a:rPr lang="en-GB" dirty="0" err="1" smtClean="0"/>
              <a:t>Fussball</a:t>
            </a:r>
            <a:r>
              <a:rPr lang="en-GB" dirty="0" smtClean="0"/>
              <a:t>, Bouldering, </a:t>
            </a:r>
            <a:r>
              <a:rPr lang="en-GB" dirty="0" err="1" smtClean="0"/>
              <a:t>etc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</a:t>
            </a:r>
            <a:r>
              <a:rPr lang="en-GB" b="1" dirty="0"/>
              <a:t>Cardiff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Premier Membership: </a:t>
            </a:r>
            <a:r>
              <a:rPr lang="en-GB" dirty="0" smtClean="0"/>
              <a:t>£200 </a:t>
            </a:r>
            <a:r>
              <a:rPr lang="en-GB" dirty="0"/>
              <a:t>(all-inclusive)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Cardiff University’s Squash Courts (Cathays</a:t>
            </a:r>
            <a:r>
              <a:rPr lang="en-US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Cardiff University Societies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 err="1"/>
              <a:t>Maindy</a:t>
            </a:r>
            <a:r>
              <a:rPr lang="en-US" dirty="0"/>
              <a:t> Sports Centre (</a:t>
            </a:r>
            <a:r>
              <a:rPr lang="en-US" dirty="0" err="1"/>
              <a:t>Schwimmen</a:t>
            </a:r>
            <a:r>
              <a:rPr lang="en-US" dirty="0"/>
              <a:t>, Zumba etc.) (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empfehlen</a:t>
            </a:r>
            <a:r>
              <a:rPr lang="en-US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/>
              <a:t>Fitnessstudio</a:t>
            </a:r>
            <a:r>
              <a:rPr lang="en-GB" dirty="0"/>
              <a:t> £16,99 </a:t>
            </a:r>
            <a:r>
              <a:rPr lang="en-GB" dirty="0" err="1"/>
              <a:t>monatlich</a:t>
            </a:r>
            <a:r>
              <a:rPr lang="en-GB" dirty="0"/>
              <a:t> (</a:t>
            </a:r>
            <a:r>
              <a:rPr lang="en-GB" dirty="0" err="1"/>
              <a:t>easyGym</a:t>
            </a:r>
            <a:r>
              <a:rPr lang="en-GB" dirty="0"/>
              <a:t>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Sport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62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39552" y="1484784"/>
            <a:ext cx="7992888" cy="417646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GB" dirty="0"/>
              <a:t>NUS Card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Studentenrabatt</a:t>
            </a:r>
            <a:r>
              <a:rPr lang="en-GB" dirty="0"/>
              <a:t> (</a:t>
            </a:r>
            <a:r>
              <a:rPr lang="en-GB" dirty="0" err="1"/>
              <a:t>generell</a:t>
            </a:r>
            <a:r>
              <a:rPr lang="en-GB" dirty="0"/>
              <a:t> in Shops </a:t>
            </a:r>
            <a:r>
              <a:rPr lang="en-GB" dirty="0" err="1"/>
              <a:t>nach</a:t>
            </a:r>
            <a:r>
              <a:rPr lang="en-GB" dirty="0"/>
              <a:t> </a:t>
            </a:r>
            <a:r>
              <a:rPr lang="en-GB" dirty="0" err="1"/>
              <a:t>Studentenrabatt</a:t>
            </a:r>
            <a:r>
              <a:rPr lang="en-GB" dirty="0"/>
              <a:t> </a:t>
            </a:r>
            <a:r>
              <a:rPr lang="en-GB" dirty="0" err="1"/>
              <a:t>fragen</a:t>
            </a:r>
            <a:r>
              <a:rPr lang="en-GB" dirty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Student Rail Card </a:t>
            </a:r>
            <a:r>
              <a:rPr lang="en-GB" dirty="0" err="1">
                <a:sym typeface="Wingdings" panose="05000000000000000000" pitchFamily="2" charset="2"/>
              </a:rPr>
              <a:t>holen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de-DE" dirty="0"/>
              <a:t>mit Deutscher Bank kostenlos bei Barclays abheben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Bankkonto vor Ort einrichten; am besten bei Barclays </a:t>
            </a:r>
            <a:r>
              <a:rPr lang="de-DE" dirty="0">
                <a:sym typeface="Wingdings" pitchFamily="2" charset="2"/>
              </a:rPr>
              <a:t> sehr gute Bank und kooperativ </a:t>
            </a:r>
          </a:p>
          <a:p>
            <a:pPr>
              <a:buFont typeface="Wingdings" pitchFamily="2" charset="2"/>
              <a:buChar char="ü"/>
            </a:pPr>
            <a:r>
              <a:rPr lang="de-DE" sz="3300" dirty="0" err="1"/>
              <a:t>Revolut</a:t>
            </a:r>
            <a:endParaRPr lang="de-DE" sz="3300" dirty="0"/>
          </a:p>
          <a:p>
            <a:pPr>
              <a:buFont typeface="Wingdings" pitchFamily="2" charset="2"/>
              <a:buChar char="ü"/>
            </a:pPr>
            <a:r>
              <a:rPr lang="en-GB" dirty="0"/>
              <a:t>Ca. 4 </a:t>
            </a:r>
            <a:r>
              <a:rPr lang="en-GB" dirty="0" err="1"/>
              <a:t>Passfotos</a:t>
            </a:r>
            <a:r>
              <a:rPr lang="en-GB" dirty="0"/>
              <a:t> </a:t>
            </a:r>
            <a:r>
              <a:rPr lang="en-GB" dirty="0" err="1"/>
              <a:t>mitnehmen</a:t>
            </a:r>
            <a:r>
              <a:rPr lang="en-GB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/>
              <a:t>Pakete</a:t>
            </a:r>
            <a:r>
              <a:rPr lang="en-GB" dirty="0"/>
              <a:t> von Deutschland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nicht</a:t>
            </a:r>
            <a:r>
              <a:rPr lang="en-GB" dirty="0"/>
              <a:t> all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/>
              <a:t>teuer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 err="1"/>
              <a:t>Steckdosenadapter</a:t>
            </a:r>
            <a:r>
              <a:rPr lang="en-GB" dirty="0"/>
              <a:t>!!!</a:t>
            </a:r>
          </a:p>
          <a:p>
            <a:pPr>
              <a:buFont typeface="Wingdings" pitchFamily="2" charset="2"/>
              <a:buChar char="ü"/>
            </a:pPr>
            <a:r>
              <a:rPr lang="en-GB" dirty="0" err="1"/>
              <a:t>Karierte</a:t>
            </a:r>
            <a:r>
              <a:rPr lang="en-GB" dirty="0"/>
              <a:t> </a:t>
            </a:r>
            <a:r>
              <a:rPr lang="en-GB" dirty="0" err="1"/>
              <a:t>Blöcke</a:t>
            </a:r>
          </a:p>
          <a:p>
            <a:pPr>
              <a:buFont typeface="Wingdings" pitchFamily="2" charset="2"/>
              <a:buChar char="ü"/>
            </a:pPr>
            <a:r>
              <a:rPr lang="de-DE" dirty="0"/>
              <a:t>nutzt die ersten Monate zum Ausgehen und Reisen!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Tipps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174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28599" y="1417638"/>
            <a:ext cx="8686800" cy="4525963"/>
          </a:xfrm>
        </p:spPr>
        <p:txBody>
          <a:bodyPr/>
          <a:lstStyle/>
          <a:p>
            <a:r>
              <a:rPr lang="en-GB" dirty="0"/>
              <a:t>International Welcome Programme (IWP)</a:t>
            </a:r>
          </a:p>
          <a:p>
            <a:pPr lvl="1"/>
            <a:r>
              <a:rPr lang="en-GB" dirty="0" err="1"/>
              <a:t>fängt</a:t>
            </a:r>
            <a:r>
              <a:rPr lang="en-GB" dirty="0"/>
              <a:t> ca. 2 </a:t>
            </a:r>
            <a:r>
              <a:rPr lang="en-GB" dirty="0" err="1"/>
              <a:t>Wochen</a:t>
            </a:r>
            <a:r>
              <a:rPr lang="en-GB" dirty="0"/>
              <a:t> </a:t>
            </a:r>
            <a:r>
              <a:rPr lang="en-GB" dirty="0" err="1"/>
              <a:t>vor</a:t>
            </a:r>
            <a:r>
              <a:rPr lang="en-GB" dirty="0"/>
              <a:t> Term-</a:t>
            </a:r>
            <a:r>
              <a:rPr lang="en-GB" dirty="0" err="1"/>
              <a:t>Beginn</a:t>
            </a:r>
            <a:r>
              <a:rPr lang="en-GB" dirty="0"/>
              <a:t> an</a:t>
            </a:r>
          </a:p>
          <a:p>
            <a:pPr lvl="1"/>
            <a:r>
              <a:rPr lang="en-GB" dirty="0" err="1"/>
              <a:t>Ausflüge</a:t>
            </a:r>
            <a:r>
              <a:rPr lang="en-GB" dirty="0"/>
              <a:t>, </a:t>
            </a:r>
            <a:r>
              <a:rPr lang="en-GB" dirty="0" err="1"/>
              <a:t>Stadttouren</a:t>
            </a:r>
            <a:r>
              <a:rPr lang="en-GB" dirty="0"/>
              <a:t>, </a:t>
            </a:r>
            <a:r>
              <a:rPr lang="en-GB" dirty="0" err="1"/>
              <a:t>Sportkurse</a:t>
            </a:r>
            <a:r>
              <a:rPr lang="en-GB" dirty="0"/>
              <a:t>, Welsh Night, Parties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28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198" y="274638"/>
            <a:ext cx="8229600" cy="1143000"/>
          </a:xfrm>
        </p:spPr>
        <p:txBody>
          <a:bodyPr/>
          <a:lstStyle/>
          <a:p>
            <a:r>
              <a:rPr lang="en-GB" dirty="0"/>
              <a:t>Tipps</a:t>
            </a:r>
          </a:p>
        </p:txBody>
      </p:sp>
      <p:pic>
        <p:nvPicPr>
          <p:cNvPr id="7" name="oAIWQtoMvz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43600" y="2924944"/>
            <a:ext cx="4833600" cy="34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23838" y="1417638"/>
            <a:ext cx="8190072" cy="4525963"/>
          </a:xfrm>
        </p:spPr>
        <p:txBody>
          <a:bodyPr/>
          <a:lstStyle/>
          <a:p>
            <a:r>
              <a:rPr lang="en-GB" dirty="0"/>
              <a:t>Induction Week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verpassen</a:t>
            </a:r>
            <a:r>
              <a:rPr lang="en-GB" dirty="0"/>
              <a:t>!</a:t>
            </a:r>
          </a:p>
          <a:p>
            <a:pPr lvl="1"/>
            <a:r>
              <a:rPr lang="en-GB" dirty="0" err="1" smtClean="0"/>
              <a:t>Formales</a:t>
            </a:r>
            <a:r>
              <a:rPr lang="en-GB" dirty="0" smtClean="0"/>
              <a:t> (</a:t>
            </a:r>
            <a:r>
              <a:rPr lang="en-GB" dirty="0"/>
              <a:t>Student ID)</a:t>
            </a:r>
          </a:p>
          <a:p>
            <a:pPr lvl="1"/>
            <a:r>
              <a:rPr lang="en-GB" dirty="0" err="1" smtClean="0"/>
              <a:t>Erste</a:t>
            </a:r>
            <a:r>
              <a:rPr lang="en-GB" dirty="0" smtClean="0"/>
              <a:t> </a:t>
            </a:r>
            <a:r>
              <a:rPr lang="en-GB" dirty="0"/>
              <a:t>Term-</a:t>
            </a:r>
            <a:r>
              <a:rPr lang="en-GB" dirty="0" err="1"/>
              <a:t>Woche</a:t>
            </a:r>
            <a:endParaRPr lang="en-GB" dirty="0"/>
          </a:p>
          <a:p>
            <a:pPr lvl="1"/>
            <a:r>
              <a:rPr lang="en-GB" dirty="0" err="1" smtClean="0"/>
              <a:t>Informations</a:t>
            </a:r>
            <a:r>
              <a:rPr lang="en-GB" dirty="0" smtClean="0"/>
              <a:t>-</a:t>
            </a:r>
            <a:endParaRPr lang="en-GB" dirty="0"/>
          </a:p>
          <a:p>
            <a:pPr marL="393192" lvl="1" indent="0">
              <a:buNone/>
            </a:pPr>
            <a:r>
              <a:rPr lang="en-GB" dirty="0"/>
              <a:t>  </a:t>
            </a:r>
            <a:r>
              <a:rPr lang="en-GB" dirty="0" err="1"/>
              <a:t>veranstaltungen</a:t>
            </a:r>
            <a:endParaRPr lang="en-GB" dirty="0"/>
          </a:p>
          <a:p>
            <a:pPr lvl="1"/>
            <a:r>
              <a:rPr lang="en-GB" dirty="0" smtClean="0"/>
              <a:t>Fresher’s Fair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29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Tipps</a:t>
            </a:r>
          </a:p>
        </p:txBody>
      </p:sp>
      <p:pic>
        <p:nvPicPr>
          <p:cNvPr id="7" name="A5x1OICy7fo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44495" y="2924944"/>
            <a:ext cx="4835175" cy="348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1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3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Wo </a:t>
            </a:r>
            <a:r>
              <a:rPr lang="en-GB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ist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 die University of South Wales?</a:t>
            </a:r>
          </a:p>
        </p:txBody>
      </p:sp>
      <p:pic>
        <p:nvPicPr>
          <p:cNvPr id="1026" name="Picture 2" descr="https://s-media-cache-ak0.pinimg.com/736x/ef/42/48/ef4248406036f7cc716b9bb135f642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74" y="116632"/>
            <a:ext cx="105064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44407" y="908720"/>
            <a:ext cx="276921" cy="3960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96944" cy="388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99678" y="5589240"/>
            <a:ext cx="1570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Entfernung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Cardiff: 20 min</a:t>
            </a:r>
          </a:p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London: 3Std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76"/>
          <a:stretch/>
        </p:blipFill>
        <p:spPr>
          <a:xfrm>
            <a:off x="6444208" y="2596658"/>
            <a:ext cx="2220653" cy="428847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13250" b="35300"/>
          <a:stretch/>
        </p:blipFill>
        <p:spPr>
          <a:xfrm>
            <a:off x="3959383" y="3933056"/>
            <a:ext cx="3015605" cy="2952080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3996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3000" dirty="0"/>
              <a:t>To see: Bute Park, Principality Stadium, Cardiff Castle (</a:t>
            </a:r>
            <a:r>
              <a:rPr lang="en-GB" sz="3000" dirty="0" err="1" smtClean="0"/>
              <a:t>vergünstigter</a:t>
            </a:r>
            <a:r>
              <a:rPr lang="en-GB" sz="3000" dirty="0" smtClean="0"/>
              <a:t> </a:t>
            </a:r>
            <a:r>
              <a:rPr lang="en-GB" sz="3000" dirty="0" err="1"/>
              <a:t>Eintritt</a:t>
            </a:r>
            <a:r>
              <a:rPr lang="en-GB" sz="3000" dirty="0"/>
              <a:t> </a:t>
            </a:r>
            <a:r>
              <a:rPr lang="en-GB" sz="3000" dirty="0" err="1"/>
              <a:t>mit</a:t>
            </a:r>
            <a:r>
              <a:rPr lang="en-GB" sz="3000" dirty="0"/>
              <a:t> </a:t>
            </a:r>
            <a:r>
              <a:rPr lang="en-GB" sz="3000" dirty="0" err="1"/>
              <a:t>dem</a:t>
            </a:r>
            <a:r>
              <a:rPr lang="en-GB" sz="3000" dirty="0"/>
              <a:t> </a:t>
            </a:r>
            <a:r>
              <a:rPr lang="en-GB" sz="3000" dirty="0" smtClean="0"/>
              <a:t>“Castle Key” </a:t>
            </a:r>
            <a:r>
              <a:rPr lang="en-GB" sz="3000" dirty="0" err="1"/>
              <a:t>für</a:t>
            </a:r>
            <a:r>
              <a:rPr lang="en-GB" sz="3000" dirty="0"/>
              <a:t> </a:t>
            </a:r>
            <a:r>
              <a:rPr lang="en-GB" sz="3000" dirty="0" err="1"/>
              <a:t>Bewohner</a:t>
            </a:r>
            <a:r>
              <a:rPr lang="en-GB" sz="3000" dirty="0"/>
              <a:t> </a:t>
            </a:r>
            <a:r>
              <a:rPr lang="en-GB" sz="3000" dirty="0" smtClean="0"/>
              <a:t>in Cardiff), </a:t>
            </a:r>
            <a:endParaRPr lang="en-GB" sz="3000" dirty="0"/>
          </a:p>
          <a:p>
            <a:pPr marL="109728" indent="0">
              <a:buNone/>
            </a:pPr>
            <a:r>
              <a:rPr lang="en-GB" sz="3000" dirty="0"/>
              <a:t>Brecon Beacons National Park, </a:t>
            </a:r>
          </a:p>
          <a:p>
            <a:pPr marL="109728" indent="0">
              <a:buNone/>
            </a:pPr>
            <a:r>
              <a:rPr lang="en-GB" sz="3000" dirty="0"/>
              <a:t>Cardiff Bay &amp; </a:t>
            </a:r>
            <a:r>
              <a:rPr lang="en-GB" sz="3000" dirty="0" err="1"/>
              <a:t>Millenium</a:t>
            </a:r>
            <a:r>
              <a:rPr lang="en-GB" sz="3000" dirty="0"/>
              <a:t> Centre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20. Dezember 2016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30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Tipps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8072"/>
            <a:ext cx="4209846" cy="231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08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31</a:t>
            </a:fld>
            <a:endParaRPr lang="en-GB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383" y="992683"/>
            <a:ext cx="5164137" cy="3875087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9729" y="1778732"/>
            <a:ext cx="4788024" cy="319201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3454383" y="5076572"/>
            <a:ext cx="4927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solidFill>
                  <a:srgbClr val="C00000"/>
                </a:solidFill>
              </a:rPr>
              <a:t>Graduation im Juli ist eine Reise wert! </a:t>
            </a:r>
          </a:p>
        </p:txBody>
      </p:sp>
    </p:spTree>
    <p:extLst>
      <p:ext uri="{BB962C8B-B14F-4D97-AF65-F5344CB8AC3E}">
        <p14:creationId xmlns:p14="http://schemas.microsoft.com/office/powerpoint/2010/main" val="3645731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What to bring?</a:t>
            </a:r>
          </a:p>
          <a:p>
            <a:pPr lvl="1"/>
            <a:r>
              <a:rPr lang="en-GB" dirty="0">
                <a:hlinkClick r:id="rId2"/>
              </a:rPr>
              <a:t>http://www.southwales.ac.uk/accommodation/accommodation-options/what-bring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GB" dirty="0" smtClean="0"/>
              <a:t>Accommodation (Off-)Campus</a:t>
            </a:r>
          </a:p>
          <a:p>
            <a:pPr lvl="1"/>
            <a:r>
              <a:rPr lang="en-GB" dirty="0">
                <a:hlinkClick r:id="rId3"/>
              </a:rPr>
              <a:t>http://www.southwales.ac.uk/accommodation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r>
              <a:rPr lang="en-GB" dirty="0" err="1" smtClean="0"/>
              <a:t>Modul-Suche</a:t>
            </a:r>
            <a:endParaRPr lang="en-GB" dirty="0" smtClean="0"/>
          </a:p>
          <a:p>
            <a:pPr lvl="1"/>
            <a:r>
              <a:rPr lang="en-GB" dirty="0">
                <a:hlinkClick r:id="rId4"/>
              </a:rPr>
              <a:t>https://icis.southwales.ac.uk/studentmodules</a:t>
            </a:r>
            <a:r>
              <a:rPr lang="en-GB" dirty="0"/>
              <a:t> </a:t>
            </a:r>
          </a:p>
          <a:p>
            <a:r>
              <a:rPr lang="en-GB" dirty="0" smtClean="0"/>
              <a:t>Student Finance-</a:t>
            </a:r>
            <a:r>
              <a:rPr lang="en-GB" dirty="0" err="1" smtClean="0"/>
              <a:t>Formular</a:t>
            </a:r>
            <a:endParaRPr lang="en-GB" dirty="0" smtClean="0"/>
          </a:p>
          <a:p>
            <a:pPr lvl="1"/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www.gov.uk/student-finance-forms</a:t>
            </a:r>
            <a:endParaRPr lang="en-GB" dirty="0"/>
          </a:p>
          <a:p>
            <a:pPr lvl="1"/>
            <a:r>
              <a:rPr lang="en-GB" dirty="0" smtClean="0">
                <a:hlinkClick r:id="rId6"/>
              </a:rPr>
              <a:t>https</a:t>
            </a:r>
            <a:r>
              <a:rPr lang="en-GB" dirty="0">
                <a:hlinkClick r:id="rId6"/>
              </a:rPr>
              <a:t>://</a:t>
            </a:r>
            <a:r>
              <a:rPr lang="en-GB" dirty="0" smtClean="0">
                <a:hlinkClick r:id="rId6"/>
              </a:rPr>
              <a:t>www.gov.uk/student-finance</a:t>
            </a:r>
            <a:endParaRPr lang="en-GB" dirty="0" smtClean="0"/>
          </a:p>
          <a:p>
            <a:r>
              <a:rPr lang="en-GB" dirty="0" smtClean="0"/>
              <a:t>Term Dates</a:t>
            </a:r>
          </a:p>
          <a:p>
            <a:pPr lvl="1"/>
            <a:r>
              <a:rPr lang="en-GB" dirty="0">
                <a:hlinkClick r:id="rId7"/>
              </a:rPr>
              <a:t>http://www.southwales.ac.uk/about/term-dates/</a:t>
            </a:r>
            <a:endParaRPr lang="en-GB" dirty="0"/>
          </a:p>
          <a:p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 Dezember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University of South Wales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32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Wichtige</a:t>
            </a:r>
            <a:r>
              <a:rPr lang="en-GB" dirty="0" smtClean="0"/>
              <a:t> Links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890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20. Dezember 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University of South Wales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99692" y="2875002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Fragen</a:t>
            </a:r>
            <a:r>
              <a:rPr lang="en-GB" sz="6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GB" sz="6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381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109728" indent="0" algn="ctr">
              <a:buNone/>
            </a:pPr>
            <a:r>
              <a:rPr lang="de-DE" dirty="0">
                <a:hlinkClick r:id="rId2"/>
              </a:rPr>
              <a:t>udaymittal96@gmail.com</a:t>
            </a:r>
            <a:endParaRPr lang="de-DE" dirty="0"/>
          </a:p>
          <a:p>
            <a:pPr marL="109728" indent="0" algn="ctr">
              <a:buNone/>
            </a:pPr>
            <a:r>
              <a:rPr lang="de-DE" dirty="0">
                <a:hlinkClick r:id="rId3"/>
              </a:rPr>
              <a:t>anshelika_h@hotmail.de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Kontakt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45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 </a:t>
            </a:r>
            <a:r>
              <a:rPr lang="en-GB" dirty="0" err="1"/>
              <a:t>Campusse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Cardiff </a:t>
            </a:r>
          </a:p>
          <a:p>
            <a:pPr lvl="1"/>
            <a:r>
              <a:rPr lang="en-GB" b="1" dirty="0" err="1"/>
              <a:t>Treforest</a:t>
            </a:r>
            <a:r>
              <a:rPr lang="en-GB" b="1" dirty="0"/>
              <a:t>  </a:t>
            </a:r>
          </a:p>
          <a:p>
            <a:pPr lvl="1"/>
            <a:r>
              <a:rPr lang="en-GB" dirty="0"/>
              <a:t>Newport 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4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University of South Wales</a:t>
            </a:r>
          </a:p>
        </p:txBody>
      </p:sp>
      <p:pic>
        <p:nvPicPr>
          <p:cNvPr id="7" name="rMCKtEPXzEw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43600" y="2782800"/>
            <a:ext cx="4833600" cy="36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Campus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0"/>
          <a:stretch/>
        </p:blipFill>
        <p:spPr bwMode="auto">
          <a:xfrm>
            <a:off x="0" y="1196752"/>
            <a:ext cx="914400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Campus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6</a:t>
            </a:fld>
            <a:endParaRPr lang="en-GB"/>
          </a:p>
        </p:txBody>
      </p:sp>
      <p:pic>
        <p:nvPicPr>
          <p:cNvPr id="8" name="Grafik 7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b="10159"/>
          <a:stretch/>
        </p:blipFill>
        <p:spPr>
          <a:xfrm>
            <a:off x="0" y="1195200"/>
            <a:ext cx="9144000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827584" y="1484784"/>
            <a:ext cx="7408333" cy="403244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GB" dirty="0" err="1"/>
              <a:t>Bibliothek</a:t>
            </a:r>
            <a:endParaRPr lang="en-GB" dirty="0"/>
          </a:p>
          <a:p>
            <a:pPr lvl="1">
              <a:buFont typeface="Wingdings" pitchFamily="2" charset="2"/>
              <a:buChar char="ü"/>
            </a:pPr>
            <a:r>
              <a:rPr lang="en-GB" dirty="0"/>
              <a:t>Gut </a:t>
            </a:r>
            <a:r>
              <a:rPr lang="en-GB" dirty="0" err="1"/>
              <a:t>ausgestattet</a:t>
            </a:r>
            <a:r>
              <a:rPr lang="en-GB" dirty="0"/>
              <a:t> (</a:t>
            </a:r>
            <a:r>
              <a:rPr lang="en-GB" dirty="0" err="1"/>
              <a:t>viele</a:t>
            </a:r>
            <a:r>
              <a:rPr lang="en-GB" dirty="0"/>
              <a:t> PCs, quiet rooms)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smtClean="0"/>
              <a:t>Advice </a:t>
            </a:r>
            <a:r>
              <a:rPr lang="en-GB" dirty="0" err="1"/>
              <a:t>Center</a:t>
            </a:r>
            <a:r>
              <a:rPr lang="en-GB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Mensa (Stilts)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ca. £3.00 - 4.50</a:t>
            </a:r>
          </a:p>
          <a:p>
            <a:pPr>
              <a:buFont typeface="Wingdings" pitchFamily="2" charset="2"/>
              <a:buChar char="ü"/>
            </a:pPr>
            <a:r>
              <a:rPr lang="en-GB" dirty="0"/>
              <a:t>Students‘ Union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/>
              <a:t>Pub &amp; Café (ca. £2.00 - 4.00)</a:t>
            </a:r>
          </a:p>
          <a:p>
            <a:pPr lvl="1">
              <a:buFont typeface="Wingdings" pitchFamily="2" charset="2"/>
              <a:buChar char="ü"/>
            </a:pPr>
            <a:r>
              <a:rPr lang="en-GB" dirty="0" err="1"/>
              <a:t>Kleiner</a:t>
            </a:r>
            <a:r>
              <a:rPr lang="en-GB" dirty="0"/>
              <a:t> </a:t>
            </a:r>
            <a:r>
              <a:rPr lang="en-GB" dirty="0" smtClean="0"/>
              <a:t>Kiosk</a:t>
            </a:r>
            <a:endParaRPr lang="en-GB" dirty="0"/>
          </a:p>
          <a:p>
            <a:pPr>
              <a:buFont typeface="Wingdings" pitchFamily="2" charset="2"/>
              <a:buChar char="ü"/>
            </a:pPr>
            <a:r>
              <a:rPr lang="en-GB" dirty="0"/>
              <a:t>2 Cafés in den </a:t>
            </a:r>
            <a:r>
              <a:rPr lang="en-GB" dirty="0" err="1"/>
              <a:t>Unterrichtsgebäuden</a:t>
            </a:r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Campus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3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B.A</a:t>
            </a:r>
            <a:r>
              <a:rPr lang="en-US" sz="2800" dirty="0"/>
              <a:t>. (</a:t>
            </a:r>
            <a:r>
              <a:rPr lang="en-US" sz="2800" dirty="0" err="1"/>
              <a:t>Hons</a:t>
            </a:r>
            <a:r>
              <a:rPr lang="en-US" sz="2800" dirty="0"/>
              <a:t>) Accounting and Finance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B.A. (</a:t>
            </a:r>
            <a:r>
              <a:rPr lang="en-US" sz="2800" dirty="0" err="1"/>
              <a:t>Hons</a:t>
            </a:r>
            <a:r>
              <a:rPr lang="en-US" sz="2800" dirty="0"/>
              <a:t>) Forensic Accounting</a:t>
            </a:r>
          </a:p>
          <a:p>
            <a:pPr marL="109728" indent="0">
              <a:buNone/>
            </a:pPr>
            <a:endParaRPr lang="en-GB" sz="2800" dirty="0"/>
          </a:p>
          <a:p>
            <a:pPr marL="109728" indent="0">
              <a:buNone/>
            </a:pPr>
            <a:endParaRPr lang="en-GB" sz="2800" dirty="0"/>
          </a:p>
          <a:p>
            <a:pPr>
              <a:buFont typeface="Wingdings" pitchFamily="2" charset="2"/>
              <a:buChar char="ü"/>
            </a:pPr>
            <a:r>
              <a:rPr lang="en-GB" sz="2800" dirty="0"/>
              <a:t>je 4 </a:t>
            </a:r>
            <a:r>
              <a:rPr lang="en-GB" sz="2800" dirty="0" err="1"/>
              <a:t>Hauptfächer</a:t>
            </a:r>
            <a:endParaRPr lang="en-GB" sz="2400" dirty="0"/>
          </a:p>
          <a:p>
            <a:pPr>
              <a:buFont typeface="Wingdings" pitchFamily="2" charset="2"/>
              <a:buChar char="ü"/>
            </a:pPr>
            <a:r>
              <a:rPr lang="de-DE" sz="2800" dirty="0"/>
              <a:t>2 Wahlfächer</a:t>
            </a:r>
          </a:p>
          <a:p>
            <a:pPr>
              <a:buFont typeface="Wingdings" pitchFamily="2" charset="2"/>
              <a:buChar char="ü"/>
            </a:pPr>
            <a:r>
              <a:rPr lang="de-DE" sz="2800" dirty="0"/>
              <a:t>Die Module belegt man in beiden Semestern</a:t>
            </a:r>
          </a:p>
          <a:p>
            <a:pPr marL="109728" indent="0">
              <a:buNone/>
            </a:pPr>
            <a:endParaRPr lang="en-GB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8</a:t>
            </a:fld>
            <a:endParaRPr lang="en-GB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Studienfächer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5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en-US" sz="2400" b="1" dirty="0"/>
              <a:t>B.A. (Hons) Accounting and Finance</a:t>
            </a:r>
          </a:p>
          <a:p>
            <a:r>
              <a:rPr lang="en-GB" dirty="0" err="1"/>
              <a:t>Hauptfächer</a:t>
            </a:r>
            <a:r>
              <a:rPr lang="en-GB" dirty="0"/>
              <a:t>: </a:t>
            </a:r>
          </a:p>
          <a:p>
            <a:pPr lvl="1"/>
            <a:r>
              <a:rPr lang="en-GB" dirty="0"/>
              <a:t>Accounting Research (AF3S115)</a:t>
            </a:r>
          </a:p>
          <a:p>
            <a:pPr lvl="1"/>
            <a:r>
              <a:rPr lang="en-GB" dirty="0"/>
              <a:t>Global Governance, Risk and Ethics (AF3S116)</a:t>
            </a:r>
          </a:p>
          <a:p>
            <a:pPr lvl="1"/>
            <a:r>
              <a:rPr lang="en-GB" dirty="0"/>
              <a:t>Advanced Financial Reporting (AF3S120)</a:t>
            </a:r>
          </a:p>
          <a:p>
            <a:pPr lvl="1"/>
            <a:r>
              <a:rPr lang="en-GB" dirty="0"/>
              <a:t>Business Analysis for Accountants (AF3S130)</a:t>
            </a:r>
          </a:p>
          <a:p>
            <a:r>
              <a:rPr lang="en-GB" dirty="0" err="1"/>
              <a:t>Wahlfächer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Cases in Audit (AF3S118)</a:t>
            </a:r>
          </a:p>
          <a:p>
            <a:pPr lvl="1"/>
            <a:r>
              <a:rPr lang="en-GB" dirty="0"/>
              <a:t>Principles of Forensic Accounting (AF3S119</a:t>
            </a:r>
            <a:r>
              <a:rPr lang="en-GB" dirty="0" smtClean="0"/>
              <a:t>)</a:t>
            </a:r>
          </a:p>
          <a:p>
            <a:pPr lvl="1"/>
            <a:r>
              <a:rPr lang="en-GB" dirty="0"/>
              <a:t>Advanced Management Accounting (AF3S127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/>
              <a:t>Theory and Practice of Securities Trading (AF3S129)</a:t>
            </a:r>
          </a:p>
          <a:p>
            <a:pPr marL="393192" lvl="1" indent="0">
              <a:buNone/>
            </a:pPr>
            <a:endParaRPr lang="en-GB" dirty="0"/>
          </a:p>
          <a:p>
            <a:pPr marL="594360" indent="-457200">
              <a:buFont typeface="Wingdings" panose="05000000000000000000" pitchFamily="2" charset="2"/>
              <a:buChar char="Ø"/>
            </a:pPr>
            <a:r>
              <a:rPr lang="en-GB" dirty="0">
                <a:hlinkClick r:id="rId2"/>
              </a:rPr>
              <a:t>https://icis.southwales.ac.uk/studentmodules</a:t>
            </a:r>
            <a:r>
              <a:rPr lang="en-GB" dirty="0"/>
              <a:t> </a:t>
            </a:r>
          </a:p>
          <a:p>
            <a:pPr lvl="1"/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 Dezember 2016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University of South Wales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5E218-11C2-474F-91F3-425705C6892E}" type="slidenum">
              <a:rPr lang="en-GB" smtClean="0"/>
              <a:t>9</a:t>
            </a:fld>
            <a:endParaRPr lang="en-GB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Studienfächer</a:t>
            </a:r>
            <a:endParaRPr lang="en-GB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17738" y="148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4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</TotalTime>
  <Words>1334</Words>
  <Application>Microsoft Office PowerPoint</Application>
  <PresentationFormat>On-screen Show (4:3)</PresentationFormat>
  <Paragraphs>354</Paragraphs>
  <Slides>34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Deimos</vt:lpstr>
      <vt:lpstr>University of South Wales</vt:lpstr>
      <vt:lpstr>Wo ist die University of South Wales?</vt:lpstr>
      <vt:lpstr>Wo ist die University of South Wales?</vt:lpstr>
      <vt:lpstr>University of South Wales</vt:lpstr>
      <vt:lpstr>Campus</vt:lpstr>
      <vt:lpstr>Campus</vt:lpstr>
      <vt:lpstr>Campus</vt:lpstr>
      <vt:lpstr>Studienfächer</vt:lpstr>
      <vt:lpstr>Studienfächer</vt:lpstr>
      <vt:lpstr>Studienfächer</vt:lpstr>
      <vt:lpstr>Studium</vt:lpstr>
      <vt:lpstr>PowerPoint Presentation</vt:lpstr>
      <vt:lpstr>Studienzeiten</vt:lpstr>
      <vt:lpstr>Studiengebühren</vt:lpstr>
      <vt:lpstr>Die Uni und das Studium</vt:lpstr>
      <vt:lpstr>Die Uni und das Studium</vt:lpstr>
      <vt:lpstr>Wie komme ich nach Wales?</vt:lpstr>
      <vt:lpstr>Wie komme ich nach Wales?</vt:lpstr>
      <vt:lpstr>Unterkunft</vt:lpstr>
      <vt:lpstr>Unterkunft - Cardiff</vt:lpstr>
      <vt:lpstr>Unterkunft - Cardiff</vt:lpstr>
      <vt:lpstr>Unterkunft - Treforest </vt:lpstr>
      <vt:lpstr>Unterkunft - Treforest (Campus)</vt:lpstr>
      <vt:lpstr>Einkaufen &amp; Shoppen</vt:lpstr>
      <vt:lpstr>Feiern und Co.</vt:lpstr>
      <vt:lpstr>Sport</vt:lpstr>
      <vt:lpstr>Tipps</vt:lpstr>
      <vt:lpstr>Tipps</vt:lpstr>
      <vt:lpstr>Tipps</vt:lpstr>
      <vt:lpstr>Tipps</vt:lpstr>
      <vt:lpstr>PowerPoint Presentation</vt:lpstr>
      <vt:lpstr>Wichtige Links</vt:lpstr>
      <vt:lpstr>PowerPoint Presentation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Glamorgan</dc:title>
  <dc:creator>Uday Mittal;Anshelika Hochmuth</dc:creator>
  <cp:lastModifiedBy>Windows User</cp:lastModifiedBy>
  <cp:revision>88</cp:revision>
  <dcterms:created xsi:type="dcterms:W3CDTF">2012-12-19T14:26:28Z</dcterms:created>
  <dcterms:modified xsi:type="dcterms:W3CDTF">2016-12-14T13:31:17Z</dcterms:modified>
</cp:coreProperties>
</file>