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4" r:id="rId13"/>
    <p:sldId id="265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10CA-BF86-405A-B4BC-1634B5EB5124}" type="datetimeFigureOut">
              <a:rPr lang="en-GB" smtClean="0"/>
              <a:t>20/12/2012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10CA-BF86-405A-B4BC-1634B5EB5124}" type="datetimeFigureOut">
              <a:rPr lang="en-GB" smtClean="0"/>
              <a:t>20/12/2012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10CA-BF86-405A-B4BC-1634B5EB5124}" type="datetimeFigureOut">
              <a:rPr lang="en-GB" smtClean="0"/>
              <a:t>20/12/2012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‹Nr.›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10CA-BF86-405A-B4BC-1634B5EB5124}" type="datetimeFigureOut">
              <a:rPr lang="en-GB" smtClean="0"/>
              <a:t>20/12/2012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10CA-BF86-405A-B4BC-1634B5EB5124}" type="datetimeFigureOut">
              <a:rPr lang="en-GB" smtClean="0"/>
              <a:t>20/12/2012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10CA-BF86-405A-B4BC-1634B5EB5124}" type="datetimeFigureOut">
              <a:rPr lang="en-GB" smtClean="0"/>
              <a:t>20/12/2012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10CA-BF86-405A-B4BC-1634B5EB5124}" type="datetimeFigureOut">
              <a:rPr lang="en-GB" smtClean="0"/>
              <a:t>20/12/2012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10CA-BF86-405A-B4BC-1634B5EB5124}" type="datetimeFigureOut">
              <a:rPr lang="en-GB" smtClean="0"/>
              <a:t>20/12/2012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10CA-BF86-405A-B4BC-1634B5EB5124}" type="datetimeFigureOut">
              <a:rPr lang="en-GB" smtClean="0"/>
              <a:t>20/12/2012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10CA-BF86-405A-B4BC-1634B5EB5124}" type="datetimeFigureOut">
              <a:rPr lang="en-GB" smtClean="0"/>
              <a:t>20/12/2012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‹Nr.›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10CA-BF86-405A-B4BC-1634B5EB5124}" type="datetimeFigureOut">
              <a:rPr lang="en-GB" smtClean="0"/>
              <a:t>20/12/2012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‹Nr.›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7AC10CA-BF86-405A-B4BC-1634B5EB5124}" type="datetimeFigureOut">
              <a:rPr lang="en-GB" smtClean="0"/>
              <a:t>20/12/2012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785E218-11C2-474F-91F3-425705C6892E}" type="slidenum">
              <a:rPr lang="en-GB" smtClean="0"/>
              <a:t>‹Nr.›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296964"/>
            <a:ext cx="7772400" cy="1780108"/>
          </a:xfrm>
        </p:spPr>
        <p:txBody>
          <a:bodyPr/>
          <a:lstStyle/>
          <a:p>
            <a:r>
              <a:rPr lang="en-GB" dirty="0" smtClean="0"/>
              <a:t>University of Glamorgan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332064"/>
            <a:ext cx="6400800" cy="14732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ym typeface="Wingdings" pitchFamily="2" charset="2"/>
              </a:rPr>
              <a:t>University of South Wales</a:t>
            </a:r>
            <a:endParaRPr lang="en-GB" sz="4000" dirty="0"/>
          </a:p>
        </p:txBody>
      </p:sp>
      <p:pic>
        <p:nvPicPr>
          <p:cNvPr id="1026" name="Picture 2" descr="C:\Users\Dennis Pietzka\Dropbox\Modules\Advanced Financial Reporting\Assessment\University-of-Glamorgan-LP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78" y="1037903"/>
            <a:ext cx="1818134" cy="1818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62794"/>
            <a:ext cx="2943225" cy="1962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5" t="21674"/>
          <a:stretch/>
        </p:blipFill>
        <p:spPr>
          <a:xfrm>
            <a:off x="809549" y="968997"/>
            <a:ext cx="2826347" cy="19559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1377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de-DE" dirty="0"/>
              <a:t>Viel </a:t>
            </a:r>
            <a:r>
              <a:rPr lang="de-DE" dirty="0" smtClean="0"/>
              <a:t>Eigenarbeit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>
                <a:sym typeface="Wingdings" pitchFamily="2" charset="2"/>
              </a:rPr>
              <a:t>v</a:t>
            </a:r>
            <a:r>
              <a:rPr lang="de-DE" dirty="0" smtClean="0"/>
              <a:t>iele </a:t>
            </a:r>
            <a:r>
              <a:rPr lang="de-DE" dirty="0"/>
              <a:t>Hausarbeiten und Fallstudien</a:t>
            </a:r>
          </a:p>
          <a:p>
            <a:pPr>
              <a:buFont typeface="Wingdings" pitchFamily="2" charset="2"/>
              <a:buChar char="ü"/>
            </a:pPr>
            <a:r>
              <a:rPr lang="de-DE" dirty="0"/>
              <a:t>Niveau ist nicht </a:t>
            </a:r>
            <a:r>
              <a:rPr lang="de-DE" dirty="0" smtClean="0"/>
              <a:t>sonderlich </a:t>
            </a:r>
            <a:r>
              <a:rPr lang="de-DE" dirty="0"/>
              <a:t>hoch, man </a:t>
            </a:r>
            <a:r>
              <a:rPr lang="de-DE" dirty="0" smtClean="0"/>
              <a:t>muss/soll </a:t>
            </a:r>
            <a:r>
              <a:rPr lang="de-DE" dirty="0"/>
              <a:t>jedoch viel </a:t>
            </a:r>
            <a:r>
              <a:rPr lang="de-DE" dirty="0" smtClean="0"/>
              <a:t>lesen, vor allem Journals </a:t>
            </a:r>
            <a:r>
              <a:rPr lang="de-DE" dirty="0"/>
              <a:t>(Recherchieren)</a:t>
            </a:r>
          </a:p>
          <a:p>
            <a:pPr>
              <a:buFont typeface="Wingdings" pitchFamily="2" charset="2"/>
              <a:buChar char="ü"/>
            </a:pPr>
            <a:r>
              <a:rPr lang="de-DE" dirty="0"/>
              <a:t>Abgabetermine werden am </a:t>
            </a:r>
            <a:r>
              <a:rPr lang="de-DE" dirty="0" smtClean="0"/>
              <a:t>Semesterbeginn </a:t>
            </a:r>
            <a:r>
              <a:rPr lang="de-DE" dirty="0"/>
              <a:t>ausgehändigt</a:t>
            </a:r>
          </a:p>
          <a:p>
            <a:pPr>
              <a:buFont typeface="Wingdings" pitchFamily="2" charset="2"/>
              <a:buChar char="ü"/>
            </a:pPr>
            <a:r>
              <a:rPr lang="de-DE" dirty="0"/>
              <a:t>Abgabe </a:t>
            </a:r>
            <a:r>
              <a:rPr lang="de-DE" dirty="0" smtClean="0"/>
              <a:t>einmal in </a:t>
            </a:r>
            <a:r>
              <a:rPr lang="de-DE" dirty="0"/>
              <a:t>Papierform </a:t>
            </a:r>
            <a:r>
              <a:rPr lang="de-DE" dirty="0" smtClean="0"/>
              <a:t>(Taxation) sonst immer </a:t>
            </a:r>
            <a:r>
              <a:rPr lang="de-DE" dirty="0"/>
              <a:t>online</a:t>
            </a:r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 </a:t>
            </a:r>
            <a:r>
              <a:rPr lang="en-GB" dirty="0" err="1" smtClean="0"/>
              <a:t>Uni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1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de-DE" dirty="0"/>
              <a:t>Beginn </a:t>
            </a:r>
            <a:r>
              <a:rPr lang="de-DE" dirty="0" smtClean="0"/>
              <a:t>i.d.R. </a:t>
            </a:r>
            <a:r>
              <a:rPr lang="de-DE" dirty="0"/>
              <a:t>um 9</a:t>
            </a:r>
            <a:r>
              <a:rPr lang="de-DE" dirty="0" smtClean="0"/>
              <a:t> </a:t>
            </a:r>
            <a:r>
              <a:rPr lang="de-DE" dirty="0"/>
              <a:t>Uhr</a:t>
            </a:r>
          </a:p>
          <a:p>
            <a:pPr>
              <a:buFont typeface="Wingdings" pitchFamily="2" charset="2"/>
              <a:buChar char="ü"/>
            </a:pPr>
            <a:r>
              <a:rPr lang="de-DE" dirty="0"/>
              <a:t>Vorlesungen dauern nur 60 Minuten</a:t>
            </a:r>
          </a:p>
          <a:p>
            <a:pPr>
              <a:buFont typeface="Wingdings" pitchFamily="2" charset="2"/>
              <a:buChar char="ü"/>
            </a:pPr>
            <a:r>
              <a:rPr lang="de-DE" dirty="0"/>
              <a:t>Pro Woche 6 Vorlesungen + 6 Übungen = 12 </a:t>
            </a:r>
            <a:r>
              <a:rPr lang="de-DE" dirty="0" smtClean="0"/>
              <a:t>Wochenstunden </a:t>
            </a:r>
            <a:r>
              <a:rPr lang="de-DE" dirty="0" smtClean="0">
                <a:sym typeface="Wingdings" pitchFamily="2" charset="2"/>
              </a:rPr>
              <a:t> Mittwochs im Normallfall frei</a:t>
            </a:r>
            <a:endParaRPr lang="de-DE" dirty="0"/>
          </a:p>
          <a:p>
            <a:pPr>
              <a:buFont typeface="Wingdings" pitchFamily="2" charset="2"/>
              <a:buChar char="ü"/>
            </a:pPr>
            <a:r>
              <a:rPr lang="de-DE" dirty="0" err="1"/>
              <a:t>Profs</a:t>
            </a:r>
            <a:r>
              <a:rPr lang="de-DE" dirty="0"/>
              <a:t> sehr nett, immer </a:t>
            </a:r>
            <a:r>
              <a:rPr lang="de-DE" dirty="0" smtClean="0"/>
              <a:t>gesprächsbereit, ab und an übermotiviert oder untermotiviert</a:t>
            </a:r>
            <a:endParaRPr lang="de-DE" dirty="0"/>
          </a:p>
          <a:p>
            <a:pPr>
              <a:buFont typeface="Wingdings" pitchFamily="2" charset="2"/>
              <a:buChar char="ü"/>
            </a:pPr>
            <a:r>
              <a:rPr lang="de-DE" dirty="0"/>
              <a:t>Lockere Atmosphäre</a:t>
            </a:r>
          </a:p>
          <a:p>
            <a:pPr>
              <a:buFont typeface="Wingdings" pitchFamily="2" charset="2"/>
              <a:buChar char="ü"/>
            </a:pPr>
            <a:r>
              <a:rPr lang="de-DE" dirty="0"/>
              <a:t>Viele ausländische Studenten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 </a:t>
            </a:r>
            <a:r>
              <a:rPr lang="en-GB" dirty="0" err="1" smtClean="0"/>
              <a:t>Uni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16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72067" y="2675466"/>
            <a:ext cx="7588365" cy="39218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err="1"/>
              <a:t>nach</a:t>
            </a:r>
            <a:r>
              <a:rPr lang="en-GB" sz="2000" dirty="0"/>
              <a:t> </a:t>
            </a:r>
            <a:r>
              <a:rPr lang="en-GB" sz="2000" b="1" dirty="0"/>
              <a:t>Cardiff </a:t>
            </a:r>
            <a:r>
              <a:rPr lang="en-GB" sz="2000" dirty="0" smtClean="0"/>
              <a:t>(6</a:t>
            </a:r>
            <a:r>
              <a:rPr lang="en-GB" sz="2000" dirty="0"/>
              <a:t>h</a:t>
            </a:r>
            <a:r>
              <a:rPr lang="en-GB" sz="2000" dirty="0" smtClean="0"/>
              <a:t>)</a:t>
            </a:r>
            <a:endParaRPr lang="en-GB" sz="2000" dirty="0"/>
          </a:p>
          <a:p>
            <a:pPr lvl="1">
              <a:buFont typeface="Wingdings" pitchFamily="2" charset="2"/>
              <a:buChar char="ü"/>
            </a:pPr>
            <a:r>
              <a:rPr lang="de-DE" sz="1800" dirty="0"/>
              <a:t>KLM </a:t>
            </a:r>
            <a:r>
              <a:rPr lang="de-DE" sz="1800" dirty="0" smtClean="0"/>
              <a:t>ab Bremen via </a:t>
            </a:r>
            <a:r>
              <a:rPr lang="de-DE" sz="1800" dirty="0"/>
              <a:t>Amsterdam (ca. €</a:t>
            </a:r>
            <a:r>
              <a:rPr lang="de-DE" sz="1800" dirty="0" smtClean="0"/>
              <a:t>250 </a:t>
            </a:r>
            <a:r>
              <a:rPr lang="en-GB" sz="2000" dirty="0" err="1" smtClean="0"/>
              <a:t>Hin</a:t>
            </a:r>
            <a:r>
              <a:rPr lang="en-GB" sz="2000" dirty="0" smtClean="0"/>
              <a:t>- </a:t>
            </a:r>
            <a:r>
              <a:rPr lang="en-GB" sz="2000" dirty="0"/>
              <a:t>und </a:t>
            </a:r>
            <a:r>
              <a:rPr lang="en-GB" sz="2000" dirty="0" err="1"/>
              <a:t>Rückflug</a:t>
            </a:r>
            <a:r>
              <a:rPr lang="en-GB" sz="2000" dirty="0" smtClean="0"/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b="1" dirty="0" err="1"/>
              <a:t>m</a:t>
            </a:r>
            <a:r>
              <a:rPr lang="en-GB" sz="2000" b="1" dirty="0" err="1" smtClean="0"/>
              <a:t>it</a:t>
            </a:r>
            <a:r>
              <a:rPr lang="en-GB" sz="2000" b="1" dirty="0" smtClean="0"/>
              <a:t> Auto ca. 15h </a:t>
            </a:r>
            <a:r>
              <a:rPr lang="en-GB" sz="2000" b="1" dirty="0" smtClean="0">
                <a:sym typeface="Wingdings" pitchFamily="2" charset="2"/>
              </a:rPr>
              <a:t> </a:t>
            </a:r>
            <a:r>
              <a:rPr lang="en-GB" sz="2000" b="1" dirty="0" err="1" smtClean="0">
                <a:sym typeface="Wingdings" pitchFamily="2" charset="2"/>
              </a:rPr>
              <a:t>Gepäck</a:t>
            </a:r>
            <a:r>
              <a:rPr lang="en-GB" sz="2000" b="1" dirty="0" smtClean="0">
                <a:sym typeface="Wingdings" pitchFamily="2" charset="2"/>
              </a:rPr>
              <a:t> </a:t>
            </a:r>
            <a:r>
              <a:rPr lang="en-GB" sz="2000" b="1" dirty="0" err="1" smtClean="0">
                <a:sym typeface="Wingdings" pitchFamily="2" charset="2"/>
              </a:rPr>
              <a:t>mitnehmen</a:t>
            </a:r>
            <a:endParaRPr lang="en-GB" sz="2000" b="1" dirty="0" smtClean="0"/>
          </a:p>
          <a:p>
            <a:pPr lvl="1">
              <a:buFont typeface="Wingdings" pitchFamily="2" charset="2"/>
              <a:buChar char="ü"/>
            </a:pPr>
            <a:endParaRPr lang="en-GB" sz="2000" dirty="0"/>
          </a:p>
          <a:p>
            <a:pPr marL="0" indent="0">
              <a:buNone/>
            </a:pPr>
            <a:r>
              <a:rPr lang="en-GB" sz="2000" dirty="0" err="1"/>
              <a:t>nach</a:t>
            </a:r>
            <a:r>
              <a:rPr lang="en-GB" sz="2000" dirty="0"/>
              <a:t> </a:t>
            </a:r>
            <a:r>
              <a:rPr lang="en-GB" sz="2000" b="1" dirty="0"/>
              <a:t>Bristol </a:t>
            </a:r>
            <a:r>
              <a:rPr lang="en-GB" sz="2000" dirty="0" smtClean="0"/>
              <a:t>(</a:t>
            </a:r>
            <a:r>
              <a:rPr lang="en-GB" sz="2000" dirty="0"/>
              <a:t>7</a:t>
            </a:r>
            <a:r>
              <a:rPr lang="en-GB" sz="2000" dirty="0" smtClean="0"/>
              <a:t> </a:t>
            </a:r>
            <a:r>
              <a:rPr lang="en-GB" sz="2000" dirty="0"/>
              <a:t>Std.)</a:t>
            </a:r>
          </a:p>
          <a:p>
            <a:pPr lvl="1">
              <a:buFont typeface="Wingdings" pitchFamily="2" charset="2"/>
              <a:buChar char="ü"/>
            </a:pPr>
            <a:r>
              <a:rPr lang="en-GB" sz="1800" b="1" dirty="0" err="1"/>
              <a:t>Easyjet</a:t>
            </a:r>
            <a:r>
              <a:rPr lang="en-GB" sz="1800" b="1" dirty="0"/>
              <a:t> </a:t>
            </a:r>
            <a:r>
              <a:rPr lang="en-GB" sz="1800" b="1" dirty="0" err="1"/>
              <a:t>ab</a:t>
            </a:r>
            <a:r>
              <a:rPr lang="en-GB" sz="1800" b="1" dirty="0"/>
              <a:t> </a:t>
            </a:r>
            <a:r>
              <a:rPr lang="en-GB" sz="1800" b="1" dirty="0" smtClean="0"/>
              <a:t>Hamburg, Hannover (ca. €170)</a:t>
            </a:r>
          </a:p>
          <a:p>
            <a:pPr lvl="1">
              <a:buFont typeface="Wingdings" pitchFamily="2" charset="2"/>
              <a:buChar char="ü"/>
            </a:pPr>
            <a:endParaRPr lang="en-GB" sz="1800" dirty="0"/>
          </a:p>
          <a:p>
            <a:pPr marL="0" indent="0">
              <a:buNone/>
            </a:pPr>
            <a:r>
              <a:rPr lang="en-GB" sz="2000" dirty="0" err="1"/>
              <a:t>nach</a:t>
            </a:r>
            <a:r>
              <a:rPr lang="en-GB" sz="2000" dirty="0"/>
              <a:t> </a:t>
            </a:r>
            <a:r>
              <a:rPr lang="en-GB" sz="2000" b="1" dirty="0"/>
              <a:t>Manchester </a:t>
            </a:r>
            <a:r>
              <a:rPr lang="en-GB" sz="2000" dirty="0" smtClean="0"/>
              <a:t>(6 </a:t>
            </a:r>
            <a:r>
              <a:rPr lang="en-GB" sz="2000" dirty="0"/>
              <a:t>Std.)</a:t>
            </a:r>
          </a:p>
          <a:p>
            <a:pPr lvl="1">
              <a:buFont typeface="Wingdings" pitchFamily="2" charset="2"/>
              <a:buChar char="ü"/>
            </a:pPr>
            <a:r>
              <a:rPr lang="en-GB" sz="1800" dirty="0"/>
              <a:t>Ryanair </a:t>
            </a:r>
            <a:r>
              <a:rPr lang="en-GB" sz="1800" dirty="0" err="1"/>
              <a:t>ab</a:t>
            </a:r>
            <a:r>
              <a:rPr lang="en-GB" sz="1800" dirty="0"/>
              <a:t> </a:t>
            </a:r>
            <a:r>
              <a:rPr lang="en-GB" sz="1800" dirty="0" smtClean="0"/>
              <a:t>Bremen (ca. 140€)</a:t>
            </a:r>
            <a:endParaRPr lang="en-GB" sz="2000" dirty="0"/>
          </a:p>
          <a:p>
            <a:pPr lvl="1">
              <a:buFont typeface="Wingdings" pitchFamily="2" charset="2"/>
              <a:buChar char="ü"/>
            </a:pPr>
            <a:r>
              <a:rPr lang="de-DE" sz="1800" dirty="0" err="1"/>
              <a:t>Easyjet</a:t>
            </a:r>
            <a:r>
              <a:rPr lang="de-DE" sz="1800" dirty="0"/>
              <a:t> </a:t>
            </a:r>
            <a:r>
              <a:rPr lang="de-DE" sz="1800" dirty="0" smtClean="0"/>
              <a:t>ab Hamburg</a:t>
            </a:r>
            <a:endParaRPr lang="en-GB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Anreise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6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41044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err="1"/>
              <a:t>nach</a:t>
            </a:r>
            <a:r>
              <a:rPr lang="en-GB" dirty="0"/>
              <a:t> </a:t>
            </a:r>
            <a:r>
              <a:rPr lang="en-GB" b="1" dirty="0"/>
              <a:t>London</a:t>
            </a:r>
          </a:p>
          <a:p>
            <a:pPr lvl="1">
              <a:buFont typeface="Wingdings" pitchFamily="2" charset="2"/>
              <a:buChar char="ü"/>
            </a:pPr>
            <a:r>
              <a:rPr lang="de-DE" b="1" dirty="0" err="1"/>
              <a:t>Stansted</a:t>
            </a:r>
            <a:r>
              <a:rPr lang="de-DE" b="1" dirty="0"/>
              <a:t> </a:t>
            </a:r>
            <a:r>
              <a:rPr lang="de-DE" b="1" dirty="0" smtClean="0"/>
              <a:t>(9 </a:t>
            </a:r>
            <a:r>
              <a:rPr lang="de-DE" b="1" dirty="0"/>
              <a:t>Std. </a:t>
            </a:r>
            <a:r>
              <a:rPr lang="de-DE" b="1" dirty="0" smtClean="0"/>
              <a:t>Flug + Zug </a:t>
            </a:r>
            <a:r>
              <a:rPr lang="de-DE" b="1" dirty="0"/>
              <a:t>+ </a:t>
            </a:r>
            <a:r>
              <a:rPr lang="de-DE" b="1" dirty="0" smtClean="0"/>
              <a:t>Tube; unter €100 möglich):</a:t>
            </a:r>
            <a:endParaRPr lang="de-DE" b="1" dirty="0"/>
          </a:p>
          <a:p>
            <a:pPr lvl="2">
              <a:buFont typeface="Wingdings" pitchFamily="2" charset="2"/>
              <a:buChar char="ü"/>
            </a:pPr>
            <a:r>
              <a:rPr lang="de-DE" dirty="0" err="1"/>
              <a:t>z.B</a:t>
            </a:r>
            <a:r>
              <a:rPr lang="de-DE" dirty="0"/>
              <a:t> Ryanair ab Bremen, </a:t>
            </a:r>
            <a:r>
              <a:rPr lang="de-DE" dirty="0" smtClean="0"/>
              <a:t>Berlin, </a:t>
            </a:r>
            <a:r>
              <a:rPr lang="en-GB" dirty="0" smtClean="0"/>
              <a:t>Düsseldorf</a:t>
            </a:r>
            <a:r>
              <a:rPr lang="en-GB" dirty="0"/>
              <a:t>, </a:t>
            </a:r>
            <a:r>
              <a:rPr lang="en-GB" dirty="0" smtClean="0"/>
              <a:t>Frankfurt</a:t>
            </a:r>
          </a:p>
          <a:p>
            <a:pPr lvl="1">
              <a:buFont typeface="Wingdings" pitchFamily="2" charset="2"/>
              <a:buChar char="ü"/>
            </a:pPr>
            <a:endParaRPr lang="en-GB" dirty="0"/>
          </a:p>
          <a:p>
            <a:pPr lvl="1">
              <a:buFont typeface="Wingdings" pitchFamily="2" charset="2"/>
              <a:buChar char="ü"/>
            </a:pPr>
            <a:r>
              <a:rPr lang="en-GB" dirty="0" smtClean="0"/>
              <a:t>Gatwick</a:t>
            </a:r>
            <a:r>
              <a:rPr lang="en-GB" dirty="0"/>
              <a:t>: </a:t>
            </a:r>
            <a:r>
              <a:rPr lang="en-GB" dirty="0" smtClean="0"/>
              <a:t>(</a:t>
            </a:r>
            <a:r>
              <a:rPr lang="en-GB" dirty="0"/>
              <a:t>8</a:t>
            </a:r>
            <a:r>
              <a:rPr lang="en-GB" dirty="0" smtClean="0"/>
              <a:t> </a:t>
            </a:r>
            <a:r>
              <a:rPr lang="en-GB" dirty="0"/>
              <a:t>Std.):</a:t>
            </a:r>
          </a:p>
          <a:p>
            <a:pPr lvl="2">
              <a:buFont typeface="Wingdings" pitchFamily="2" charset="2"/>
              <a:buChar char="ü"/>
            </a:pPr>
            <a:r>
              <a:rPr lang="de-DE" dirty="0" err="1"/>
              <a:t>z.B</a:t>
            </a:r>
            <a:r>
              <a:rPr lang="de-DE" dirty="0"/>
              <a:t>. </a:t>
            </a:r>
            <a:r>
              <a:rPr lang="de-DE" dirty="0" err="1" smtClean="0"/>
              <a:t>Easyjet</a:t>
            </a:r>
            <a:r>
              <a:rPr lang="de-DE" dirty="0" smtClean="0"/>
              <a:t>, </a:t>
            </a:r>
            <a:r>
              <a:rPr lang="de-DE" dirty="0" err="1" smtClean="0"/>
              <a:t>Germanwings</a:t>
            </a:r>
            <a:r>
              <a:rPr lang="de-DE" dirty="0" smtClean="0"/>
              <a:t> </a:t>
            </a:r>
            <a:r>
              <a:rPr lang="de-DE" dirty="0"/>
              <a:t>ab </a:t>
            </a:r>
            <a:r>
              <a:rPr lang="de-DE" dirty="0" smtClean="0"/>
              <a:t>Hamburg, Hannover, Düsseldorf</a:t>
            </a:r>
            <a:endParaRPr lang="en-GB" dirty="0" smtClean="0"/>
          </a:p>
          <a:p>
            <a:pPr lvl="2">
              <a:buFont typeface="Wingdings" pitchFamily="2" charset="2"/>
              <a:buChar char="ü"/>
            </a:pPr>
            <a:endParaRPr lang="en-GB" dirty="0"/>
          </a:p>
          <a:p>
            <a:pPr lvl="1">
              <a:buFont typeface="Wingdings" pitchFamily="2" charset="2"/>
              <a:buChar char="ü"/>
            </a:pPr>
            <a:r>
              <a:rPr lang="en-GB" dirty="0"/>
              <a:t>Luton: </a:t>
            </a:r>
            <a:r>
              <a:rPr lang="en-GB" dirty="0" smtClean="0"/>
              <a:t>(</a:t>
            </a:r>
            <a:r>
              <a:rPr lang="en-GB" dirty="0"/>
              <a:t>8</a:t>
            </a:r>
            <a:r>
              <a:rPr lang="en-GB" dirty="0" smtClean="0"/>
              <a:t> </a:t>
            </a:r>
            <a:r>
              <a:rPr lang="en-GB" dirty="0"/>
              <a:t>Std.):</a:t>
            </a:r>
          </a:p>
          <a:p>
            <a:pPr lvl="2">
              <a:buFont typeface="Wingdings" pitchFamily="2" charset="2"/>
              <a:buChar char="ü"/>
            </a:pPr>
            <a:r>
              <a:rPr lang="de-DE" dirty="0" err="1"/>
              <a:t>z.B</a:t>
            </a:r>
            <a:r>
              <a:rPr lang="de-DE" dirty="0"/>
              <a:t>. </a:t>
            </a:r>
            <a:r>
              <a:rPr lang="de-DE" dirty="0" err="1"/>
              <a:t>Easyjet</a:t>
            </a:r>
            <a:r>
              <a:rPr lang="de-DE" dirty="0"/>
              <a:t> ab </a:t>
            </a:r>
            <a:r>
              <a:rPr lang="de-DE" dirty="0" smtClean="0"/>
              <a:t>Hamburg, Berlin</a:t>
            </a:r>
          </a:p>
          <a:p>
            <a:pPr lvl="2">
              <a:buFont typeface="Wingdings" pitchFamily="2" charset="2"/>
              <a:buChar char="ü"/>
            </a:pPr>
            <a:endParaRPr lang="en-GB" dirty="0"/>
          </a:p>
          <a:p>
            <a:pPr lvl="1">
              <a:buFont typeface="Wingdings" pitchFamily="2" charset="2"/>
              <a:buChar char="ü"/>
            </a:pPr>
            <a:r>
              <a:rPr lang="en-GB" dirty="0"/>
              <a:t>Heathrow </a:t>
            </a:r>
            <a:r>
              <a:rPr lang="en-GB" dirty="0" smtClean="0"/>
              <a:t>(6,5 </a:t>
            </a:r>
            <a:r>
              <a:rPr lang="en-GB" dirty="0"/>
              <a:t>Std.):</a:t>
            </a:r>
          </a:p>
          <a:p>
            <a:pPr lvl="2">
              <a:buFont typeface="Wingdings" pitchFamily="2" charset="2"/>
              <a:buChar char="ü"/>
            </a:pPr>
            <a:r>
              <a:rPr lang="en-GB" dirty="0" err="1"/>
              <a:t>z.B</a:t>
            </a:r>
            <a:r>
              <a:rPr lang="en-GB" dirty="0"/>
              <a:t>. Lufthansa </a:t>
            </a:r>
            <a:r>
              <a:rPr lang="en-GB" dirty="0" err="1"/>
              <a:t>oder</a:t>
            </a:r>
            <a:r>
              <a:rPr lang="en-GB" dirty="0"/>
              <a:t> British </a:t>
            </a:r>
            <a:r>
              <a:rPr lang="en-GB" dirty="0" smtClean="0"/>
              <a:t>Airways</a:t>
            </a:r>
            <a:endParaRPr lang="en-GB" dirty="0"/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Anreise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90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08083" y="2564904"/>
            <a:ext cx="7408333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 </a:t>
            </a:r>
            <a:r>
              <a:rPr lang="en-GB" b="1" dirty="0"/>
              <a:t>Cardiff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private WGs </a:t>
            </a:r>
            <a:r>
              <a:rPr lang="en-GB" dirty="0" err="1"/>
              <a:t>mit</a:t>
            </a:r>
            <a:r>
              <a:rPr lang="en-GB" dirty="0"/>
              <a:t> 4-7 </a:t>
            </a:r>
            <a:r>
              <a:rPr lang="en-GB" dirty="0" err="1"/>
              <a:t>Bewohnern</a:t>
            </a:r>
            <a:r>
              <a:rPr lang="en-GB" dirty="0"/>
              <a:t>, so </a:t>
            </a:r>
            <a:r>
              <a:rPr lang="en-GB" dirty="0" err="1"/>
              <a:t>genannte</a:t>
            </a:r>
            <a:r>
              <a:rPr lang="en-GB" dirty="0"/>
              <a:t> Shared Houses (ca. £</a:t>
            </a:r>
            <a:r>
              <a:rPr lang="en-GB" dirty="0" smtClean="0"/>
              <a:t>240 </a:t>
            </a:r>
            <a:r>
              <a:rPr lang="en-GB" dirty="0"/>
              <a:t>- 300 </a:t>
            </a:r>
            <a:r>
              <a:rPr lang="en-GB" dirty="0" err="1"/>
              <a:t>monatlich</a:t>
            </a:r>
            <a:r>
              <a:rPr lang="en-GB" dirty="0"/>
              <a:t>)</a:t>
            </a:r>
          </a:p>
          <a:p>
            <a:pPr marL="553720" lvl="2">
              <a:buFont typeface="Wingdings" pitchFamily="2" charset="2"/>
              <a:buChar char="ü"/>
            </a:pPr>
            <a:r>
              <a:rPr lang="en-GB" dirty="0"/>
              <a:t>Letting Agents (2let2, </a:t>
            </a:r>
            <a:r>
              <a:rPr lang="en-GB" dirty="0" err="1"/>
              <a:t>Keylet</a:t>
            </a:r>
            <a:r>
              <a:rPr lang="en-GB" dirty="0"/>
              <a:t>, Acorn </a:t>
            </a:r>
            <a:r>
              <a:rPr lang="en-GB" dirty="0" err="1" smtClean="0"/>
              <a:t>Residentials</a:t>
            </a:r>
            <a:r>
              <a:rPr lang="en-GB" dirty="0" smtClean="0"/>
              <a:t>, Kingston)</a:t>
            </a:r>
            <a:endParaRPr lang="en-GB" dirty="0"/>
          </a:p>
          <a:p>
            <a:pPr>
              <a:buFont typeface="Wingdings" pitchFamily="2" charset="2"/>
              <a:buChar char="ü"/>
            </a:pPr>
            <a:r>
              <a:rPr lang="en-GB" dirty="0" err="1"/>
              <a:t>Studentenviertel</a:t>
            </a:r>
            <a:r>
              <a:rPr lang="en-GB" dirty="0"/>
              <a:t>: </a:t>
            </a:r>
            <a:r>
              <a:rPr lang="en-GB" dirty="0" err="1"/>
              <a:t>Cathays</a:t>
            </a:r>
            <a:r>
              <a:rPr lang="en-GB" dirty="0"/>
              <a:t> &amp; </a:t>
            </a:r>
            <a:r>
              <a:rPr lang="en-GB" dirty="0" err="1"/>
              <a:t>Roath</a:t>
            </a:r>
            <a:endParaRPr lang="en-GB" dirty="0"/>
          </a:p>
          <a:p>
            <a:pPr>
              <a:buFont typeface="Wingdings" pitchFamily="2" charset="2"/>
              <a:buChar char="ü"/>
            </a:pPr>
            <a:r>
              <a:rPr lang="en-GB" dirty="0"/>
              <a:t>Private </a:t>
            </a:r>
            <a:r>
              <a:rPr lang="en-GB" dirty="0" err="1"/>
              <a:t>Studentenwohnheime</a:t>
            </a:r>
            <a:r>
              <a:rPr lang="en-GB" dirty="0"/>
              <a:t> (ca. £400 – 450) 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http://</a:t>
            </a:r>
            <a:r>
              <a:rPr lang="en-GB" dirty="0" err="1"/>
              <a:t>www.libertyliving.co.uk</a:t>
            </a:r>
            <a:r>
              <a:rPr lang="en-GB" dirty="0"/>
              <a:t>/</a:t>
            </a:r>
            <a:r>
              <a:rPr lang="en-GB" dirty="0" err="1"/>
              <a:t>studentaccommodation</a:t>
            </a:r>
            <a:r>
              <a:rPr lang="en-GB" dirty="0"/>
              <a:t>/</a:t>
            </a:r>
            <a:r>
              <a:rPr lang="en-GB" dirty="0" err="1"/>
              <a:t>cardiff</a:t>
            </a:r>
            <a:endParaRPr lang="en-GB" dirty="0"/>
          </a:p>
          <a:p>
            <a:pPr>
              <a:buFont typeface="Wingdings" pitchFamily="2" charset="2"/>
              <a:buChar char="ü"/>
            </a:pPr>
            <a:r>
              <a:rPr lang="en-GB" dirty="0"/>
              <a:t>http://</a:t>
            </a:r>
            <a:r>
              <a:rPr lang="en-GB" dirty="0" err="1"/>
              <a:t>cardiff.gumtree.com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Unterkunft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7778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dirty="0"/>
              <a:t>in </a:t>
            </a:r>
            <a:r>
              <a:rPr lang="en-GB" sz="2600" b="1" dirty="0" err="1"/>
              <a:t>Trefforest</a:t>
            </a:r>
            <a:endParaRPr lang="en-GB" sz="2600" b="1" dirty="0"/>
          </a:p>
          <a:p>
            <a:pPr>
              <a:buFont typeface="Wingdings" pitchFamily="2" charset="2"/>
              <a:buChar char="ü"/>
            </a:pPr>
            <a:r>
              <a:rPr lang="en-GB" sz="2600" dirty="0"/>
              <a:t>private WGs, </a:t>
            </a:r>
            <a:r>
              <a:rPr lang="en-GB" sz="2600" dirty="0" err="1"/>
              <a:t>ebenfalls</a:t>
            </a:r>
            <a:r>
              <a:rPr lang="en-GB" sz="2600" dirty="0"/>
              <a:t> Shared Houses (ca. £ </a:t>
            </a:r>
            <a:r>
              <a:rPr lang="en-GB" sz="2600" dirty="0" smtClean="0"/>
              <a:t>240 </a:t>
            </a:r>
            <a:r>
              <a:rPr lang="en-GB" sz="2600" dirty="0" err="1"/>
              <a:t>monatlich</a:t>
            </a:r>
            <a:r>
              <a:rPr lang="en-GB" sz="2600" dirty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GB" sz="2600" dirty="0" err="1"/>
              <a:t>Schlechterer</a:t>
            </a:r>
            <a:r>
              <a:rPr lang="en-GB" sz="2600" dirty="0"/>
              <a:t> Standard und in </a:t>
            </a:r>
            <a:r>
              <a:rPr lang="en-GB" sz="2600" dirty="0" err="1"/>
              <a:t>einem</a:t>
            </a:r>
            <a:r>
              <a:rPr lang="en-GB" sz="2600" dirty="0"/>
              <a:t> </a:t>
            </a:r>
            <a:r>
              <a:rPr lang="en-GB" sz="2600" dirty="0" err="1"/>
              <a:t>Dorf</a:t>
            </a:r>
            <a:endParaRPr lang="en-GB" sz="2600" dirty="0"/>
          </a:p>
          <a:p>
            <a:pPr>
              <a:buFont typeface="Wingdings" pitchFamily="2" charset="2"/>
              <a:buChar char="ü"/>
            </a:pPr>
            <a:r>
              <a:rPr lang="en-GB" sz="2600" dirty="0" err="1" smtClean="0"/>
              <a:t>www.glamorganstudentpad.co.uk</a:t>
            </a:r>
            <a:endParaRPr lang="en-GB" sz="2600" dirty="0" smtClean="0"/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auf </a:t>
            </a:r>
            <a:r>
              <a:rPr lang="en-GB" sz="2600" dirty="0" err="1"/>
              <a:t>dem</a:t>
            </a:r>
            <a:r>
              <a:rPr lang="en-GB" sz="2600" dirty="0"/>
              <a:t> </a:t>
            </a:r>
            <a:r>
              <a:rPr lang="en-GB" sz="2600" b="1" dirty="0"/>
              <a:t>Campus</a:t>
            </a:r>
          </a:p>
          <a:p>
            <a:pPr>
              <a:buFont typeface="Wingdings" pitchFamily="2" charset="2"/>
              <a:buChar char="ü"/>
            </a:pPr>
            <a:r>
              <a:rPr lang="en-GB" sz="2600" dirty="0" err="1"/>
              <a:t>Neues</a:t>
            </a:r>
            <a:r>
              <a:rPr lang="en-GB" sz="2600" dirty="0"/>
              <a:t> </a:t>
            </a:r>
            <a:r>
              <a:rPr lang="en-GB" sz="2600" dirty="0" err="1"/>
              <a:t>Studentenwohnheim</a:t>
            </a:r>
            <a:r>
              <a:rPr lang="en-GB" sz="2600" dirty="0"/>
              <a:t> (ca. £ </a:t>
            </a:r>
            <a:r>
              <a:rPr lang="en-GB" sz="2600" dirty="0" smtClean="0"/>
              <a:t>430 </a:t>
            </a:r>
            <a:r>
              <a:rPr lang="en-GB" sz="2600" dirty="0" err="1" smtClean="0"/>
              <a:t>monatlich</a:t>
            </a:r>
            <a:r>
              <a:rPr lang="en-GB" sz="2600" dirty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GB" sz="2600" dirty="0"/>
              <a:t>Standard und Premium Rooms</a:t>
            </a:r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Unterkunft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6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Unterkunft</a:t>
            </a:r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91490"/>
            <a:ext cx="4176464" cy="278430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2752327"/>
            <a:ext cx="2952328" cy="393643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072054" cy="409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3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418253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de-DE" dirty="0" err="1"/>
              <a:t>Cathays</a:t>
            </a:r>
            <a:r>
              <a:rPr lang="de-DE" dirty="0"/>
              <a:t> – </a:t>
            </a:r>
            <a:r>
              <a:rPr lang="de-DE" dirty="0" err="1"/>
              <a:t>Trefforest</a:t>
            </a:r>
            <a:r>
              <a:rPr lang="de-DE" dirty="0"/>
              <a:t> (ca. 20 Min): </a:t>
            </a:r>
            <a:r>
              <a:rPr lang="de-DE" dirty="0" smtClean="0"/>
              <a:t>£6.00 </a:t>
            </a:r>
            <a:r>
              <a:rPr lang="de-DE" i="1" dirty="0"/>
              <a:t>Return </a:t>
            </a:r>
            <a:r>
              <a:rPr lang="de-DE" dirty="0"/>
              <a:t>(Hin und Zurück)</a:t>
            </a:r>
          </a:p>
          <a:p>
            <a:pPr>
              <a:buFont typeface="Wingdings" pitchFamily="2" charset="2"/>
              <a:buChar char="ü"/>
            </a:pPr>
            <a:r>
              <a:rPr lang="en-GB" dirty="0" err="1" smtClean="0"/>
              <a:t>Nationalrail.co.uk</a:t>
            </a:r>
            <a:r>
              <a:rPr lang="en-GB" dirty="0" smtClean="0"/>
              <a:t> </a:t>
            </a:r>
            <a:r>
              <a:rPr lang="en-GB" dirty="0" err="1" smtClean="0"/>
              <a:t>oder</a:t>
            </a:r>
            <a:r>
              <a:rPr lang="en-GB" dirty="0" smtClean="0"/>
              <a:t> </a:t>
            </a:r>
            <a:r>
              <a:rPr lang="en-GB" dirty="0" err="1" smtClean="0"/>
              <a:t>thetrainline.com</a:t>
            </a:r>
            <a:endParaRPr lang="en-GB" dirty="0"/>
          </a:p>
          <a:p>
            <a:pPr>
              <a:buFont typeface="Wingdings" pitchFamily="2" charset="2"/>
              <a:buChar char="ü"/>
            </a:pPr>
            <a:r>
              <a:rPr lang="en-GB" dirty="0" err="1" smtClean="0">
                <a:sym typeface="Wingdings" pitchFamily="2" charset="2"/>
              </a:rPr>
              <a:t>Verschiedene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Bahncards</a:t>
            </a:r>
            <a:r>
              <a:rPr lang="en-GB" dirty="0" smtClean="0">
                <a:sym typeface="Wingdings" pitchFamily="2" charset="2"/>
              </a:rPr>
              <a:t>  </a:t>
            </a:r>
            <a:r>
              <a:rPr lang="de-DE" dirty="0" smtClean="0"/>
              <a:t>£19.00 Wochenkarte</a:t>
            </a:r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Ein </a:t>
            </a:r>
            <a:r>
              <a:rPr lang="de-DE" dirty="0" err="1" smtClean="0"/>
              <a:t>vollbesetztes</a:t>
            </a:r>
            <a:r>
              <a:rPr lang="de-DE" dirty="0" smtClean="0"/>
              <a:t> Auto ist von absolutem Vorteil (ca. 1/3 der Kosten)</a:t>
            </a:r>
            <a:endParaRPr lang="de-DE" dirty="0"/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In </a:t>
            </a:r>
            <a:r>
              <a:rPr lang="en-GB" dirty="0"/>
              <a:t>UK (</a:t>
            </a:r>
            <a:r>
              <a:rPr lang="en-GB" dirty="0" err="1"/>
              <a:t>ab</a:t>
            </a:r>
            <a:r>
              <a:rPr lang="en-GB" dirty="0"/>
              <a:t> Cardiff):</a:t>
            </a:r>
          </a:p>
          <a:p>
            <a:pPr lvl="1">
              <a:buFont typeface="Wingdings" pitchFamily="2" charset="2"/>
              <a:buChar char="ü"/>
            </a:pPr>
            <a:r>
              <a:rPr lang="en-GB" dirty="0" smtClean="0"/>
              <a:t>Zug</a:t>
            </a:r>
          </a:p>
          <a:p>
            <a:pPr lvl="2">
              <a:buFont typeface="Wingdings" pitchFamily="2" charset="2"/>
              <a:buChar char="ü"/>
            </a:pPr>
            <a:r>
              <a:rPr lang="en-GB" dirty="0" err="1" smtClean="0"/>
              <a:t>Cathays</a:t>
            </a:r>
            <a:r>
              <a:rPr lang="en-GB" dirty="0" smtClean="0"/>
              <a:t> – London Stansted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de-DE" dirty="0" smtClean="0"/>
              <a:t>£28.00 Return </a:t>
            </a:r>
            <a:endParaRPr lang="en-GB" dirty="0"/>
          </a:p>
          <a:p>
            <a:pPr lvl="2">
              <a:buFont typeface="Wingdings" pitchFamily="2" charset="2"/>
              <a:buChar char="ü"/>
            </a:pPr>
            <a:r>
              <a:rPr lang="de-DE" dirty="0"/>
              <a:t>16-26 </a:t>
            </a:r>
            <a:r>
              <a:rPr lang="de-DE" dirty="0" err="1"/>
              <a:t>Railcard</a:t>
            </a:r>
            <a:r>
              <a:rPr lang="de-DE" dirty="0"/>
              <a:t> (-33%) für £26.00</a:t>
            </a:r>
          </a:p>
          <a:p>
            <a:pPr lvl="1">
              <a:buFont typeface="Wingdings" pitchFamily="2" charset="2"/>
              <a:buChar char="ü"/>
            </a:pPr>
            <a:r>
              <a:rPr lang="en-GB" dirty="0" smtClean="0"/>
              <a:t>Coach (</a:t>
            </a:r>
            <a:r>
              <a:rPr lang="en-GB" dirty="0" err="1" smtClean="0"/>
              <a:t>Fernbuslinien</a:t>
            </a:r>
            <a:r>
              <a:rPr lang="en-GB" dirty="0" smtClean="0"/>
              <a:t>)</a:t>
            </a:r>
            <a:endParaRPr lang="en-GB" dirty="0"/>
          </a:p>
          <a:p>
            <a:pPr lvl="2">
              <a:buFont typeface="Wingdings" pitchFamily="2" charset="2"/>
              <a:buChar char="ü"/>
            </a:pPr>
            <a:r>
              <a:rPr lang="en-GB" dirty="0" err="1"/>
              <a:t>Nationalexpress.co.uk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 smtClean="0"/>
              <a:t>Megabus.com</a:t>
            </a:r>
            <a:endParaRPr lang="en-GB" dirty="0" smtClean="0"/>
          </a:p>
          <a:p>
            <a:pPr lvl="2">
              <a:buFont typeface="Wingdings" pitchFamily="2" charset="2"/>
              <a:buChar char="ü"/>
            </a:pPr>
            <a:r>
              <a:rPr lang="en-GB" dirty="0" err="1" smtClean="0"/>
              <a:t>Nach</a:t>
            </a:r>
            <a:r>
              <a:rPr lang="en-GB" dirty="0" smtClean="0"/>
              <a:t> Stansted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de-DE" dirty="0" smtClean="0"/>
              <a:t>£</a:t>
            </a:r>
            <a:r>
              <a:rPr lang="en-GB" dirty="0" smtClean="0"/>
              <a:t>10 Return 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Cardiff und </a:t>
            </a:r>
            <a:r>
              <a:rPr lang="en-GB" dirty="0" err="1" smtClean="0"/>
              <a:t>umzu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3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60011" y="2675466"/>
            <a:ext cx="7408333" cy="406590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GB" dirty="0" err="1"/>
              <a:t>Sonntags</a:t>
            </a:r>
            <a:r>
              <a:rPr lang="en-GB" dirty="0"/>
              <a:t> </a:t>
            </a:r>
            <a:r>
              <a:rPr lang="en-GB" dirty="0" err="1" smtClean="0"/>
              <a:t>geöffnet</a:t>
            </a:r>
            <a:endParaRPr lang="en-GB" dirty="0" smtClean="0"/>
          </a:p>
          <a:p>
            <a:pPr>
              <a:buFont typeface="Wingdings" pitchFamily="2" charset="2"/>
              <a:buChar char="ü"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Cardiff</a:t>
            </a:r>
            <a:endParaRPr lang="en-GB" b="1" dirty="0"/>
          </a:p>
          <a:p>
            <a:pPr marL="273050" lvl="1" indent="-273050">
              <a:buFont typeface="Wingdings" pitchFamily="2" charset="2"/>
              <a:buChar char="ü"/>
            </a:pPr>
            <a:r>
              <a:rPr lang="en-GB" dirty="0" err="1"/>
              <a:t>viele</a:t>
            </a:r>
            <a:r>
              <a:rPr lang="en-GB" dirty="0"/>
              <a:t> </a:t>
            </a:r>
            <a:r>
              <a:rPr lang="en-GB" dirty="0" err="1"/>
              <a:t>Supermärkte</a:t>
            </a:r>
            <a:r>
              <a:rPr lang="en-GB" dirty="0"/>
              <a:t> </a:t>
            </a:r>
            <a:r>
              <a:rPr lang="en-GB" dirty="0" smtClean="0"/>
              <a:t>(Tesco, </a:t>
            </a:r>
            <a:r>
              <a:rPr lang="en-GB" dirty="0" err="1" smtClean="0"/>
              <a:t>Asda</a:t>
            </a:r>
            <a:r>
              <a:rPr lang="en-GB" dirty="0" smtClean="0"/>
              <a:t>, Sainsbury’s)</a:t>
            </a:r>
          </a:p>
          <a:p>
            <a:pPr marL="273050" lvl="1" indent="-273050">
              <a:buFont typeface="Wingdings" pitchFamily="2" charset="2"/>
              <a:buChar char="ü"/>
            </a:pPr>
            <a:r>
              <a:rPr lang="en-GB" dirty="0" err="1" smtClean="0"/>
              <a:t>Lidl</a:t>
            </a:r>
            <a:r>
              <a:rPr lang="en-GB" dirty="0" smtClean="0"/>
              <a:t> in </a:t>
            </a:r>
            <a:r>
              <a:rPr lang="en-GB" dirty="0" err="1" smtClean="0"/>
              <a:t>Cathays</a:t>
            </a:r>
            <a:endParaRPr lang="en-GB" dirty="0"/>
          </a:p>
          <a:p>
            <a:pPr marL="273050" lvl="1" indent="-273050">
              <a:buFont typeface="Wingdings" pitchFamily="2" charset="2"/>
              <a:buChar char="ü"/>
            </a:pPr>
            <a:r>
              <a:rPr lang="en-GB" dirty="0" err="1"/>
              <a:t>gute</a:t>
            </a:r>
            <a:r>
              <a:rPr lang="en-GB" dirty="0"/>
              <a:t> </a:t>
            </a:r>
            <a:r>
              <a:rPr lang="en-GB" dirty="0" err="1" smtClean="0"/>
              <a:t>Shoppingmöglichkeiten</a:t>
            </a:r>
            <a:r>
              <a:rPr lang="en-GB" dirty="0" smtClean="0"/>
              <a:t> (Malls)</a:t>
            </a:r>
            <a:endParaRPr lang="en-GB" dirty="0"/>
          </a:p>
          <a:p>
            <a:pPr marL="273050" lvl="1" indent="-273050">
              <a:buFont typeface="Wingdings" pitchFamily="2" charset="2"/>
              <a:buChar char="ü"/>
            </a:pPr>
            <a:r>
              <a:rPr lang="en-GB" dirty="0" err="1"/>
              <a:t>Markt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Obst</a:t>
            </a:r>
            <a:r>
              <a:rPr lang="en-GB" dirty="0" smtClean="0"/>
              <a:t> &amp; </a:t>
            </a:r>
            <a:r>
              <a:rPr lang="en-GB" dirty="0" err="1" smtClean="0"/>
              <a:t>Gemüse</a:t>
            </a:r>
            <a:r>
              <a:rPr lang="en-GB" dirty="0" smtClean="0"/>
              <a:t> </a:t>
            </a:r>
            <a:r>
              <a:rPr lang="en-GB" dirty="0" err="1" smtClean="0"/>
              <a:t>häufig</a:t>
            </a:r>
            <a:r>
              <a:rPr lang="en-GB" dirty="0" smtClean="0"/>
              <a:t> </a:t>
            </a:r>
            <a:r>
              <a:rPr lang="en-GB" dirty="0" err="1"/>
              <a:t>günstiger</a:t>
            </a:r>
            <a:r>
              <a:rPr lang="en-GB" dirty="0" smtClean="0"/>
              <a:t>!)</a:t>
            </a:r>
          </a:p>
          <a:p>
            <a:pPr marL="301943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err="1"/>
              <a:t>Trefforest</a:t>
            </a:r>
            <a:endParaRPr lang="en-GB" b="1" dirty="0"/>
          </a:p>
          <a:p>
            <a:pPr>
              <a:buFont typeface="Wingdings" pitchFamily="2" charset="2"/>
              <a:buChar char="ü"/>
            </a:pPr>
            <a:r>
              <a:rPr lang="en-GB" dirty="0" err="1"/>
              <a:t>kleinere</a:t>
            </a:r>
            <a:r>
              <a:rPr lang="en-GB" dirty="0"/>
              <a:t> </a:t>
            </a:r>
            <a:r>
              <a:rPr lang="en-GB" dirty="0" err="1"/>
              <a:t>Supermärkte</a:t>
            </a:r>
            <a:r>
              <a:rPr lang="en-GB" dirty="0"/>
              <a:t> (</a:t>
            </a:r>
            <a:r>
              <a:rPr lang="en-GB" dirty="0" smtClean="0"/>
              <a:t>Tesco Express</a:t>
            </a:r>
            <a:r>
              <a:rPr lang="en-GB" dirty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Online </a:t>
            </a:r>
            <a:r>
              <a:rPr lang="en-GB" dirty="0" err="1"/>
              <a:t>bestellen</a:t>
            </a:r>
            <a:r>
              <a:rPr lang="en-GB" dirty="0"/>
              <a:t> </a:t>
            </a:r>
            <a:r>
              <a:rPr lang="en-GB" dirty="0" err="1"/>
              <a:t>ab</a:t>
            </a:r>
            <a:r>
              <a:rPr lang="en-GB" dirty="0"/>
              <a:t> £3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in Pontypridd </a:t>
            </a:r>
            <a:r>
              <a:rPr lang="en-GB" dirty="0" err="1" smtClean="0"/>
              <a:t>größere</a:t>
            </a:r>
            <a:r>
              <a:rPr lang="en-GB" dirty="0"/>
              <a:t> </a:t>
            </a:r>
            <a:r>
              <a:rPr lang="en-GB" dirty="0" err="1" smtClean="0"/>
              <a:t>Supermärkte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Einkaufen</a:t>
            </a:r>
            <a:r>
              <a:rPr lang="en-GB" dirty="0" smtClean="0"/>
              <a:t> &amp; </a:t>
            </a:r>
            <a:r>
              <a:rPr lang="en-GB" dirty="0" err="1" smtClean="0"/>
              <a:t>Shoppen</a:t>
            </a:r>
            <a:endParaRPr lang="en-GB" dirty="0"/>
          </a:p>
        </p:txBody>
      </p:sp>
      <p:pic>
        <p:nvPicPr>
          <p:cNvPr id="2050" name="Picture 2" descr="C:\Users\Dennis Pietzka\Dropbox\Cardiff und UK\Sonne, Halloween und Bonfire Night\Die Shoppingstrasse Queen Street bei Sonnenschein^^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46480"/>
            <a:ext cx="3279863" cy="21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77072"/>
            <a:ext cx="3539885" cy="265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3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41764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in </a:t>
            </a:r>
            <a:r>
              <a:rPr lang="en-GB" b="1" dirty="0"/>
              <a:t>Cardiff</a:t>
            </a:r>
            <a:r>
              <a:rPr lang="en-GB" dirty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GB" dirty="0" err="1"/>
              <a:t>viele</a:t>
            </a:r>
            <a:r>
              <a:rPr lang="en-GB" dirty="0"/>
              <a:t> Clubs, Pubs &amp; Bars (Revolution, Tiger Tiger, </a:t>
            </a:r>
            <a:r>
              <a:rPr lang="en-GB" dirty="0" err="1"/>
              <a:t>Oceana</a:t>
            </a:r>
            <a:r>
              <a:rPr lang="en-GB" dirty="0"/>
              <a:t>, Glam, </a:t>
            </a:r>
            <a:r>
              <a:rPr lang="en-GB" dirty="0" smtClean="0"/>
              <a:t>Welsh Club, Live Lounge)</a:t>
            </a:r>
            <a:endParaRPr lang="en-GB" dirty="0"/>
          </a:p>
          <a:p>
            <a:pPr>
              <a:buFont typeface="Wingdings" pitchFamily="2" charset="2"/>
              <a:buChar char="ü"/>
            </a:pPr>
            <a:r>
              <a:rPr lang="de-DE" dirty="0"/>
              <a:t>man kann jeden Tag feiern gehen</a:t>
            </a:r>
          </a:p>
          <a:p>
            <a:pPr>
              <a:buFont typeface="Wingdings" pitchFamily="2" charset="2"/>
              <a:buChar char="ü"/>
            </a:pPr>
            <a:r>
              <a:rPr lang="en-GB" dirty="0" err="1"/>
              <a:t>mehrere</a:t>
            </a:r>
            <a:r>
              <a:rPr lang="en-GB" dirty="0"/>
              <a:t> </a:t>
            </a:r>
            <a:r>
              <a:rPr lang="en-GB" dirty="0" err="1"/>
              <a:t>Kinos</a:t>
            </a:r>
            <a:r>
              <a:rPr lang="en-GB" dirty="0"/>
              <a:t>, Parks, </a:t>
            </a:r>
            <a:r>
              <a:rPr lang="en-GB" dirty="0" err="1"/>
              <a:t>Millenium</a:t>
            </a:r>
            <a:r>
              <a:rPr lang="en-GB" dirty="0"/>
              <a:t> </a:t>
            </a:r>
            <a:r>
              <a:rPr lang="en-GB" dirty="0" smtClean="0"/>
              <a:t>Stadium, Cardiff Bay </a:t>
            </a:r>
            <a:r>
              <a:rPr lang="en-GB" dirty="0"/>
              <a:t>&amp; </a:t>
            </a:r>
            <a:r>
              <a:rPr lang="en-GB" dirty="0" err="1"/>
              <a:t>Millenium</a:t>
            </a:r>
            <a:r>
              <a:rPr lang="en-GB" dirty="0"/>
              <a:t> Centre (</a:t>
            </a:r>
            <a:r>
              <a:rPr lang="en-GB" dirty="0" err="1"/>
              <a:t>Theater</a:t>
            </a:r>
            <a:r>
              <a:rPr lang="en-GB" dirty="0" smtClean="0"/>
              <a:t>); Kino </a:t>
            </a:r>
            <a:r>
              <a:rPr lang="en-GB" dirty="0" err="1" smtClean="0"/>
              <a:t>deutlich</a:t>
            </a:r>
            <a:r>
              <a:rPr lang="en-GB" dirty="0" smtClean="0"/>
              <a:t> </a:t>
            </a:r>
            <a:r>
              <a:rPr lang="en-GB" dirty="0" err="1" smtClean="0"/>
              <a:t>günstiger</a:t>
            </a:r>
            <a:r>
              <a:rPr lang="en-GB" dirty="0" smtClean="0"/>
              <a:t> </a:t>
            </a:r>
            <a:r>
              <a:rPr lang="en-GB" dirty="0" err="1" smtClean="0"/>
              <a:t>als</a:t>
            </a:r>
            <a:r>
              <a:rPr lang="en-GB" dirty="0" smtClean="0"/>
              <a:t> </a:t>
            </a:r>
            <a:r>
              <a:rPr lang="en-GB" dirty="0" err="1" smtClean="0"/>
              <a:t>bei</a:t>
            </a:r>
            <a:r>
              <a:rPr lang="en-GB" dirty="0" smtClean="0"/>
              <a:t> </a:t>
            </a:r>
            <a:r>
              <a:rPr lang="en-GB" dirty="0" err="1" smtClean="0"/>
              <a:t>uns</a:t>
            </a:r>
            <a:r>
              <a:rPr lang="en-GB" dirty="0" smtClean="0"/>
              <a:t>!!</a:t>
            </a:r>
            <a:endParaRPr lang="en-GB" dirty="0"/>
          </a:p>
          <a:p>
            <a:pPr>
              <a:buFont typeface="Wingdings" pitchFamily="2" charset="2"/>
              <a:buChar char="ü"/>
            </a:pPr>
            <a:r>
              <a:rPr lang="de-DE" dirty="0"/>
              <a:t>Pubs bis 12pm und Clubs bis 2-4am</a:t>
            </a:r>
          </a:p>
          <a:p>
            <a:pPr>
              <a:buFont typeface="Wingdings" pitchFamily="2" charset="2"/>
              <a:buChar char="ü"/>
            </a:pPr>
            <a:r>
              <a:rPr lang="de-DE" dirty="0"/>
              <a:t>Taxi von Cardiff nach </a:t>
            </a:r>
            <a:r>
              <a:rPr lang="de-DE" dirty="0" err="1"/>
              <a:t>Trefforest</a:t>
            </a:r>
            <a:r>
              <a:rPr lang="de-DE" dirty="0"/>
              <a:t> £</a:t>
            </a:r>
            <a:r>
              <a:rPr lang="de-DE" dirty="0" smtClean="0"/>
              <a:t>25-30; Taxen generell viel günstiger</a:t>
            </a:r>
          </a:p>
          <a:p>
            <a:endParaRPr lang="de-DE" dirty="0"/>
          </a:p>
          <a:p>
            <a:pPr marL="0" indent="0">
              <a:buNone/>
            </a:pPr>
            <a:r>
              <a:rPr lang="en-GB" dirty="0"/>
              <a:t>in </a:t>
            </a:r>
            <a:r>
              <a:rPr lang="en-GB" b="1" dirty="0" err="1"/>
              <a:t>Trefforest</a:t>
            </a:r>
            <a:r>
              <a:rPr lang="en-GB" dirty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Students’ Union: Bar, Club und Pub</a:t>
            </a:r>
          </a:p>
          <a:p>
            <a:pPr>
              <a:buFont typeface="Wingdings" pitchFamily="2" charset="2"/>
              <a:buChar char="ü"/>
            </a:pPr>
            <a:r>
              <a:rPr lang="de-DE" dirty="0"/>
              <a:t>ein paar Pubs in </a:t>
            </a:r>
            <a:r>
              <a:rPr lang="de-DE" dirty="0" err="1" smtClean="0"/>
              <a:t>Trefforest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Feiern</a:t>
            </a:r>
            <a:r>
              <a:rPr lang="en-GB" dirty="0" smtClean="0"/>
              <a:t> und Co.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2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84987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de-DE" dirty="0" err="1"/>
              <a:t>Glamorgan</a:t>
            </a:r>
            <a:r>
              <a:rPr lang="de-DE" dirty="0"/>
              <a:t> ist die Region, </a:t>
            </a:r>
            <a:r>
              <a:rPr lang="de-DE" dirty="0" err="1"/>
              <a:t>Pontypridd</a:t>
            </a:r>
            <a:r>
              <a:rPr lang="de-DE" dirty="0"/>
              <a:t> eine </a:t>
            </a:r>
            <a:r>
              <a:rPr lang="de-DE" dirty="0" smtClean="0"/>
              <a:t>Kleinstadt </a:t>
            </a:r>
            <a:r>
              <a:rPr lang="de-DE" dirty="0"/>
              <a:t>und </a:t>
            </a:r>
            <a:r>
              <a:rPr lang="de-DE" dirty="0" err="1"/>
              <a:t>Trefforest</a:t>
            </a:r>
            <a:r>
              <a:rPr lang="de-DE" dirty="0"/>
              <a:t> ein Dorf</a:t>
            </a:r>
          </a:p>
          <a:p>
            <a:pPr marL="0" indent="0">
              <a:buNone/>
            </a:pPr>
            <a:endParaRPr lang="de-DE" dirty="0"/>
          </a:p>
          <a:p>
            <a:pPr algn="ctr">
              <a:buFont typeface="Wingdings" pitchFamily="2" charset="2"/>
              <a:buChar char="ü"/>
            </a:pPr>
            <a:r>
              <a:rPr lang="de-DE" b="1" dirty="0"/>
              <a:t>ABER:</a:t>
            </a:r>
            <a:endParaRPr lang="de-DE" sz="1100" dirty="0"/>
          </a:p>
          <a:p>
            <a:pPr>
              <a:buFont typeface="Wingdings" pitchFamily="2" charset="2"/>
              <a:buChar char="ü"/>
            </a:pPr>
            <a:endParaRPr lang="de-DE" sz="600" dirty="0"/>
          </a:p>
          <a:p>
            <a:pPr>
              <a:buFont typeface="Wingdings" pitchFamily="2" charset="2"/>
              <a:buChar char="ü"/>
            </a:pPr>
            <a:r>
              <a:rPr lang="de-DE" dirty="0"/>
              <a:t>Cardiff </a:t>
            </a:r>
            <a:r>
              <a:rPr lang="de-DE" dirty="0" smtClean="0"/>
              <a:t>ist die Hauptstadt von Wales und </a:t>
            </a:r>
            <a:r>
              <a:rPr lang="de-DE" dirty="0"/>
              <a:t>nur 20 Minuten entfernt!</a:t>
            </a:r>
          </a:p>
          <a:p>
            <a:pPr>
              <a:buFont typeface="Wingdings" pitchFamily="2" charset="2"/>
              <a:buChar char="ü"/>
            </a:pPr>
            <a:endParaRPr lang="de-DE" dirty="0"/>
          </a:p>
          <a:p>
            <a:pPr>
              <a:buFont typeface="Wingdings" pitchFamily="2" charset="2"/>
              <a:buChar char="ü"/>
            </a:pPr>
            <a:r>
              <a:rPr lang="de-DE" dirty="0"/>
              <a:t>Und: Das Wetter ist gar nicht so schlecht!</a:t>
            </a:r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Glamorgan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67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417646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Auf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b="1" dirty="0"/>
              <a:t>Campus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Premier Membership: £175 (all-inclusive)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Gold Membership: £41,75 (</a:t>
            </a:r>
            <a:r>
              <a:rPr lang="en-GB" dirty="0" err="1"/>
              <a:t>Vergünstigungen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 </a:t>
            </a:r>
            <a:r>
              <a:rPr lang="en-GB" b="1" dirty="0"/>
              <a:t>Cardiff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Premier Membership: £185 (all-inclusive)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Cardiff University’s Squash Courts (</a:t>
            </a:r>
            <a:r>
              <a:rPr lang="en-US" dirty="0" err="1"/>
              <a:t>Cathays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Maindy</a:t>
            </a:r>
            <a:r>
              <a:rPr lang="en-US" dirty="0" smtClean="0"/>
              <a:t> Sports Centre (</a:t>
            </a:r>
            <a:r>
              <a:rPr lang="en-US" dirty="0" err="1" smtClean="0"/>
              <a:t>Schwimmen</a:t>
            </a:r>
            <a:r>
              <a:rPr lang="en-US" dirty="0" smtClean="0"/>
              <a:t>, </a:t>
            </a:r>
            <a:r>
              <a:rPr lang="en-US" dirty="0" err="1" smtClean="0"/>
              <a:t>Zumba</a:t>
            </a:r>
            <a:r>
              <a:rPr lang="en-US" dirty="0"/>
              <a:t> </a:t>
            </a:r>
            <a:r>
              <a:rPr lang="en-US" dirty="0" smtClean="0"/>
              <a:t>etc.)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GB" dirty="0" err="1"/>
              <a:t>Fitnessstudio</a:t>
            </a:r>
            <a:r>
              <a:rPr lang="en-GB" dirty="0"/>
              <a:t> £10-40 </a:t>
            </a:r>
            <a:r>
              <a:rPr lang="en-GB" dirty="0" err="1"/>
              <a:t>monatlich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0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83569" y="2564904"/>
            <a:ext cx="7992888" cy="417646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de-DE" dirty="0"/>
              <a:t>International </a:t>
            </a:r>
            <a:r>
              <a:rPr lang="de-DE" dirty="0" err="1"/>
              <a:t>Welcome</a:t>
            </a:r>
            <a:r>
              <a:rPr lang="de-DE" dirty="0"/>
              <a:t> </a:t>
            </a:r>
            <a:r>
              <a:rPr lang="de-DE" dirty="0" err="1"/>
              <a:t>Week</a:t>
            </a:r>
            <a:r>
              <a:rPr lang="de-DE" dirty="0"/>
              <a:t> (eine Woche </a:t>
            </a:r>
            <a:r>
              <a:rPr lang="de-DE" dirty="0" smtClean="0"/>
              <a:t>vor Studienbeginn</a:t>
            </a:r>
            <a:r>
              <a:rPr lang="de-DE" dirty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GB" dirty="0" err="1" smtClean="0"/>
              <a:t>Testsportkurs</a:t>
            </a:r>
            <a:endParaRPr lang="en-GB" dirty="0"/>
          </a:p>
          <a:p>
            <a:pPr>
              <a:buFont typeface="Wingdings" pitchFamily="2" charset="2"/>
              <a:buChar char="ü"/>
            </a:pPr>
            <a:r>
              <a:rPr lang="en-GB" dirty="0"/>
              <a:t>NUS Card </a:t>
            </a:r>
            <a:r>
              <a:rPr lang="en-GB" dirty="0" err="1" smtClean="0"/>
              <a:t>holen</a:t>
            </a:r>
            <a:r>
              <a:rPr lang="en-GB" dirty="0" smtClean="0"/>
              <a:t>, </a:t>
            </a:r>
            <a:r>
              <a:rPr lang="en-GB" dirty="0" err="1" smtClean="0"/>
              <a:t>wenn</a:t>
            </a:r>
            <a:r>
              <a:rPr lang="en-GB" dirty="0" smtClean="0"/>
              <a:t> man </a:t>
            </a:r>
            <a:r>
              <a:rPr lang="en-GB" dirty="0" err="1" smtClean="0"/>
              <a:t>sie</a:t>
            </a:r>
            <a:r>
              <a:rPr lang="en-GB" dirty="0" smtClean="0"/>
              <a:t> </a:t>
            </a:r>
            <a:r>
              <a:rPr lang="en-GB" dirty="0" err="1" smtClean="0"/>
              <a:t>braucht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err="1"/>
              <a:t>Studentenrabatte</a:t>
            </a:r>
            <a:r>
              <a:rPr lang="en-GB" dirty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de-DE" dirty="0"/>
              <a:t>mit Deutscher Bank kostenlos bei Barclays abheben</a:t>
            </a:r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Bank </a:t>
            </a:r>
            <a:r>
              <a:rPr lang="de-DE" dirty="0"/>
              <a:t>A</a:t>
            </a:r>
            <a:r>
              <a:rPr lang="de-DE" dirty="0" smtClean="0"/>
              <a:t>ccount </a:t>
            </a:r>
            <a:r>
              <a:rPr lang="de-DE" dirty="0"/>
              <a:t>dauert </a:t>
            </a:r>
            <a:r>
              <a:rPr lang="de-DE" dirty="0" smtClean="0"/>
              <a:t>1-2 Wochen; am besten bei HSBC </a:t>
            </a:r>
            <a:r>
              <a:rPr lang="de-DE" dirty="0" smtClean="0">
                <a:sym typeface="Wingdings" pitchFamily="2" charset="2"/>
              </a:rPr>
              <a:t> sehr gute Bank und kooperativ</a:t>
            </a:r>
            <a:endParaRPr lang="de-DE" dirty="0"/>
          </a:p>
          <a:p>
            <a:pPr>
              <a:buFont typeface="Wingdings" pitchFamily="2" charset="2"/>
              <a:buChar char="ü"/>
            </a:pPr>
            <a:r>
              <a:rPr lang="de-DE" dirty="0"/>
              <a:t>nutzt die ersten Monate zum Ausgehen und Reisen!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4 </a:t>
            </a:r>
            <a:r>
              <a:rPr lang="en-GB" dirty="0" err="1" smtClean="0"/>
              <a:t>Passfotos</a:t>
            </a:r>
            <a:endParaRPr lang="en-GB" dirty="0"/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GLS-</a:t>
            </a:r>
            <a:r>
              <a:rPr lang="en-GB" dirty="0" err="1" smtClean="0"/>
              <a:t>Paket</a:t>
            </a:r>
            <a:r>
              <a:rPr lang="en-GB" dirty="0"/>
              <a:t>: </a:t>
            </a:r>
            <a:r>
              <a:rPr lang="en-GB" dirty="0" smtClean="0"/>
              <a:t>40kg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smtClean="0"/>
              <a:t>25 </a:t>
            </a:r>
            <a:r>
              <a:rPr lang="en-GB" dirty="0"/>
              <a:t>€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Handy: Tesco Mobile SMS </a:t>
            </a:r>
            <a:r>
              <a:rPr lang="en-GB" dirty="0"/>
              <a:t>und </a:t>
            </a:r>
            <a:r>
              <a:rPr lang="en-GB" dirty="0" err="1"/>
              <a:t>Minutenpakete</a:t>
            </a:r>
            <a:r>
              <a:rPr lang="en-GB" dirty="0"/>
              <a:t> </a:t>
            </a:r>
            <a:r>
              <a:rPr lang="en-GB" dirty="0" err="1" smtClean="0"/>
              <a:t>als</a:t>
            </a:r>
            <a:r>
              <a:rPr lang="en-GB" dirty="0" smtClean="0"/>
              <a:t> </a:t>
            </a:r>
            <a:r>
              <a:rPr lang="en-GB" dirty="0" err="1" smtClean="0"/>
              <a:t>zweifacher</a:t>
            </a:r>
            <a:r>
              <a:rPr lang="en-GB" dirty="0" smtClean="0"/>
              <a:t> Credit, </a:t>
            </a:r>
            <a:r>
              <a:rPr lang="en-GB" dirty="0" err="1" smtClean="0"/>
              <a:t>wenn</a:t>
            </a:r>
            <a:r>
              <a:rPr lang="en-GB" dirty="0" smtClean="0"/>
              <a:t> man </a:t>
            </a:r>
            <a:r>
              <a:rPr lang="en-GB" dirty="0" err="1" smtClean="0"/>
              <a:t>ein</a:t>
            </a:r>
            <a:r>
              <a:rPr lang="en-GB" dirty="0" smtClean="0"/>
              <a:t> Top-Up von £10 </a:t>
            </a:r>
            <a:r>
              <a:rPr lang="en-GB" dirty="0" err="1" smtClean="0"/>
              <a:t>macht</a:t>
            </a:r>
            <a:r>
              <a:rPr lang="en-GB" dirty="0" smtClean="0"/>
              <a:t>, </a:t>
            </a:r>
            <a:r>
              <a:rPr lang="en-GB" dirty="0" err="1" smtClean="0"/>
              <a:t>sonst</a:t>
            </a:r>
            <a:r>
              <a:rPr lang="en-GB" dirty="0" smtClean="0"/>
              <a:t> </a:t>
            </a:r>
            <a:r>
              <a:rPr lang="en-GB" dirty="0" err="1" smtClean="0"/>
              <a:t>GiffGaff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Tipps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17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itchFamily="2" charset="2"/>
              <a:buChar char="ü"/>
            </a:pPr>
            <a:r>
              <a:rPr lang="en-GB" dirty="0" err="1" smtClean="0"/>
              <a:t>jenny.block@gmx.de</a:t>
            </a:r>
            <a:endParaRPr lang="en-GB" dirty="0"/>
          </a:p>
          <a:p>
            <a:pPr>
              <a:buFont typeface="Wingdings" pitchFamily="2" charset="2"/>
              <a:buChar char="ü"/>
            </a:pPr>
            <a:r>
              <a:rPr lang="en-GB" dirty="0" err="1" smtClean="0"/>
              <a:t>dennis@pietzka.net</a:t>
            </a:r>
            <a:endParaRPr lang="en-GB" dirty="0" smtClean="0"/>
          </a:p>
          <a:p>
            <a:pPr>
              <a:buFont typeface="Wingdings" pitchFamily="2" charset="2"/>
              <a:buChar char="ü"/>
            </a:pPr>
            <a:r>
              <a:rPr lang="en-GB" smtClean="0"/>
              <a:t>felix.mrotzeck@gmail.com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Kontakt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45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40659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err="1"/>
              <a:t>Hauptfächer</a:t>
            </a:r>
            <a:r>
              <a:rPr lang="en-GB" b="1" dirty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Advanced Financial Reporting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Financial Management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Strategic Management Accounting and Performance Measurement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Accounting </a:t>
            </a:r>
            <a:r>
              <a:rPr lang="en-GB" dirty="0" smtClean="0"/>
              <a:t>Research</a:t>
            </a:r>
          </a:p>
          <a:p>
            <a:pPr>
              <a:buFont typeface="Wingdings" pitchFamily="2" charset="2"/>
              <a:buChar char="ü"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2 </a:t>
            </a:r>
            <a:r>
              <a:rPr lang="en-GB" b="1" dirty="0" err="1"/>
              <a:t>Wahlfächer</a:t>
            </a:r>
            <a:r>
              <a:rPr lang="en-GB" b="1" dirty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Cases in Auditing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Forensic Accounting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Global Governance, Risks &amp; Ethics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International Taxation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Theory and Practice of Equity Trading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 Accounting and Finance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91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418253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err="1"/>
              <a:t>Hauptfächer</a:t>
            </a:r>
            <a:r>
              <a:rPr lang="en-GB" b="1" dirty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Advanced Financial Reporting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Global Governance, Risks &amp; Ethics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International Issues in Accounting </a:t>
            </a:r>
            <a:r>
              <a:rPr lang="en-US" dirty="0" smtClean="0"/>
              <a:t>and Auditing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GB" dirty="0"/>
              <a:t>Accounting </a:t>
            </a:r>
            <a:r>
              <a:rPr lang="en-GB" dirty="0" smtClean="0"/>
              <a:t>Research</a:t>
            </a:r>
          </a:p>
          <a:p>
            <a:pPr>
              <a:buFont typeface="Wingdings" pitchFamily="2" charset="2"/>
              <a:buChar char="ü"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2 </a:t>
            </a:r>
            <a:r>
              <a:rPr lang="en-GB" b="1" dirty="0" err="1"/>
              <a:t>Wahlfächer</a:t>
            </a:r>
            <a:r>
              <a:rPr lang="en-GB" b="1" dirty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Cases in Auditing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Financial Management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Forensic Accounting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Strategic Management Accounting and Performance Measurement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International Taxation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 International Accounting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59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40659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err="1"/>
              <a:t>Hauptfächer</a:t>
            </a:r>
            <a:r>
              <a:rPr lang="en-GB" b="1" dirty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Cases in Auditing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Computer Forensics Evidentiary Practice - Court Room Simulation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Forensic Accounting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Accounting </a:t>
            </a:r>
            <a:r>
              <a:rPr lang="en-GB" dirty="0" smtClean="0"/>
              <a:t>Research</a:t>
            </a:r>
          </a:p>
          <a:p>
            <a:pPr>
              <a:buFont typeface="Wingdings" pitchFamily="2" charset="2"/>
              <a:buChar char="ü"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2 </a:t>
            </a:r>
            <a:r>
              <a:rPr lang="en-GB" b="1" dirty="0" err="1"/>
              <a:t>Wahlfächer</a:t>
            </a:r>
            <a:r>
              <a:rPr lang="en-GB" b="1" dirty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Advanced Financial Reporting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Financial Management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Global Governance, Risks &amp; Ethics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International Issues in Accounting </a:t>
            </a:r>
            <a:r>
              <a:rPr lang="en-US" dirty="0" smtClean="0"/>
              <a:t>and Auditing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 Forensic Accounting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3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/>
              <a:t>B.A. (</a:t>
            </a:r>
            <a:r>
              <a:rPr lang="en-US" sz="2800" dirty="0" err="1"/>
              <a:t>Hons</a:t>
            </a:r>
            <a:r>
              <a:rPr lang="en-US" sz="2800" dirty="0"/>
              <a:t>) Accounting and Finance</a:t>
            </a:r>
          </a:p>
          <a:p>
            <a:pPr>
              <a:buFont typeface="Wingdings" pitchFamily="2" charset="2"/>
              <a:buChar char="ü"/>
            </a:pPr>
            <a:r>
              <a:rPr lang="en-GB" sz="2800" dirty="0"/>
              <a:t>B.A. (</a:t>
            </a:r>
            <a:r>
              <a:rPr lang="en-GB" sz="2800" dirty="0" err="1"/>
              <a:t>Hons</a:t>
            </a:r>
            <a:r>
              <a:rPr lang="en-GB" sz="2800" dirty="0"/>
              <a:t>) International Accounting</a:t>
            </a:r>
          </a:p>
          <a:p>
            <a:pPr>
              <a:buFont typeface="Wingdings" pitchFamily="2" charset="2"/>
              <a:buChar char="ü"/>
            </a:pPr>
            <a:r>
              <a:rPr lang="en-GB" sz="2800" dirty="0"/>
              <a:t>B.A. (</a:t>
            </a:r>
            <a:r>
              <a:rPr lang="en-GB" sz="2800" dirty="0" err="1"/>
              <a:t>Hons</a:t>
            </a:r>
            <a:r>
              <a:rPr lang="en-GB" sz="2800" dirty="0"/>
              <a:t>) Forensic </a:t>
            </a:r>
            <a:r>
              <a:rPr lang="en-GB" sz="2800" dirty="0" smtClean="0"/>
              <a:t>Accounting</a:t>
            </a:r>
          </a:p>
          <a:p>
            <a:pPr>
              <a:buFont typeface="Wingdings" pitchFamily="2" charset="2"/>
              <a:buChar char="ü"/>
            </a:pPr>
            <a:endParaRPr lang="en-GB" sz="2800" dirty="0"/>
          </a:p>
          <a:p>
            <a:pPr>
              <a:buFont typeface="Wingdings" pitchFamily="2" charset="2"/>
              <a:buChar char="ü"/>
            </a:pPr>
            <a:r>
              <a:rPr lang="en-GB" sz="2800" dirty="0"/>
              <a:t>je 4 </a:t>
            </a:r>
            <a:r>
              <a:rPr lang="en-GB" sz="2800" dirty="0" err="1"/>
              <a:t>Hauptfächer</a:t>
            </a:r>
            <a:endParaRPr lang="en-GB" sz="2800" dirty="0"/>
          </a:p>
          <a:p>
            <a:pPr>
              <a:buFont typeface="Wingdings" pitchFamily="2" charset="2"/>
              <a:buChar char="ü"/>
            </a:pPr>
            <a:r>
              <a:rPr lang="de-DE" sz="2800" dirty="0"/>
              <a:t>2 Wahlfächer aus 4 bis 5 Wahlmöglichkeiten</a:t>
            </a:r>
            <a:endParaRPr lang="en-GB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Studienfächer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5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de-DE" dirty="0"/>
              <a:t>2 Stunden pro Woche pro Fach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1 </a:t>
            </a:r>
            <a:r>
              <a:rPr lang="en-GB" dirty="0" err="1"/>
              <a:t>Vorlesung</a:t>
            </a:r>
            <a:r>
              <a:rPr lang="en-GB" dirty="0"/>
              <a:t> + 1 </a:t>
            </a:r>
            <a:r>
              <a:rPr lang="en-GB" dirty="0" err="1"/>
              <a:t>Tutorium</a:t>
            </a:r>
            <a:endParaRPr lang="en-GB" dirty="0"/>
          </a:p>
          <a:p>
            <a:pPr>
              <a:buFont typeface="Wingdings" pitchFamily="2" charset="2"/>
              <a:buChar char="ü"/>
            </a:pPr>
            <a:r>
              <a:rPr lang="de-DE" dirty="0"/>
              <a:t>Hausarbeiten (20 - 70% der Endnote je nach Modul; Wortumfang 1.500 – 3.000 </a:t>
            </a:r>
            <a:r>
              <a:rPr lang="de-DE" dirty="0">
                <a:sym typeface="Wingdings" pitchFamily="2" charset="2"/>
              </a:rPr>
              <a:t> 5-10 Seiten</a:t>
            </a:r>
            <a:r>
              <a:rPr lang="de-DE" dirty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de-DE" dirty="0"/>
              <a:t>4-5 Klausuren im Mai (ca. 50% der Endnote)</a:t>
            </a:r>
          </a:p>
          <a:p>
            <a:pPr>
              <a:buFont typeface="Wingdings" pitchFamily="2" charset="2"/>
              <a:buChar char="ü"/>
            </a:pPr>
            <a:r>
              <a:rPr lang="en-GB" dirty="0" err="1"/>
              <a:t>Teilweise</a:t>
            </a:r>
            <a:r>
              <a:rPr lang="en-GB" dirty="0"/>
              <a:t> </a:t>
            </a:r>
            <a:r>
              <a:rPr lang="en-GB" dirty="0" err="1"/>
              <a:t>Gruppenarbeit</a:t>
            </a:r>
            <a:r>
              <a:rPr lang="en-GB" dirty="0"/>
              <a:t> und </a:t>
            </a:r>
            <a:r>
              <a:rPr lang="en-GB" dirty="0" err="1"/>
              <a:t>Präsentationen</a:t>
            </a:r>
            <a:endParaRPr lang="en-GB" dirty="0"/>
          </a:p>
          <a:p>
            <a:pPr>
              <a:buFont typeface="Wingdings" pitchFamily="2" charset="2"/>
              <a:buChar char="ü"/>
            </a:pPr>
            <a:r>
              <a:rPr lang="en-GB" dirty="0"/>
              <a:t>Blackboard - </a:t>
            </a:r>
            <a:r>
              <a:rPr lang="en-GB" dirty="0" err="1"/>
              <a:t>Internetportal</a:t>
            </a:r>
            <a:endParaRPr lang="en-GB" dirty="0"/>
          </a:p>
          <a:p>
            <a:pPr>
              <a:buFont typeface="Wingdings" pitchFamily="2" charset="2"/>
              <a:buChar char="ü"/>
            </a:pPr>
            <a:r>
              <a:rPr lang="en-GB" dirty="0"/>
              <a:t>Open Door Policy </a:t>
            </a:r>
            <a:r>
              <a:rPr lang="en-GB" dirty="0" err="1"/>
              <a:t>bei</a:t>
            </a:r>
            <a:r>
              <a:rPr lang="en-GB" dirty="0"/>
              <a:t> </a:t>
            </a:r>
            <a:r>
              <a:rPr lang="en-GB" dirty="0" err="1"/>
              <a:t>Professoren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Studium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3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92188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GB" dirty="0"/>
              <a:t>Academic Year 2013/2014</a:t>
            </a:r>
          </a:p>
          <a:p>
            <a:pPr marL="553720" lvl="2">
              <a:buFont typeface="Wingdings" pitchFamily="2" charset="2"/>
              <a:buChar char="ü"/>
            </a:pPr>
            <a:r>
              <a:rPr lang="en-GB" dirty="0"/>
              <a:t>Autumn Term: 23/09/2013 - 14/12/2013</a:t>
            </a:r>
          </a:p>
          <a:p>
            <a:pPr marL="553720" lvl="2">
              <a:buFont typeface="Wingdings" pitchFamily="2" charset="2"/>
              <a:buChar char="ü"/>
            </a:pPr>
            <a:r>
              <a:rPr lang="en-GB" dirty="0"/>
              <a:t>Spring Term: 06/01/2014 - 04/04/2014</a:t>
            </a:r>
          </a:p>
          <a:p>
            <a:pPr marL="553720" lvl="2">
              <a:buFont typeface="Wingdings" pitchFamily="2" charset="2"/>
              <a:buChar char="ü"/>
            </a:pPr>
            <a:r>
              <a:rPr lang="en-GB" dirty="0"/>
              <a:t>Summer Term: 28/04/2014 - 06/06/2014</a:t>
            </a:r>
          </a:p>
          <a:p>
            <a:pPr>
              <a:buFont typeface="Wingdings" pitchFamily="2" charset="2"/>
              <a:buChar char="ü"/>
            </a:pPr>
            <a:r>
              <a:rPr lang="de-DE" dirty="0" err="1"/>
              <a:t>Reading</a:t>
            </a:r>
            <a:r>
              <a:rPr lang="de-DE" dirty="0"/>
              <a:t> </a:t>
            </a:r>
            <a:r>
              <a:rPr lang="de-DE" dirty="0" err="1"/>
              <a:t>Weeks</a:t>
            </a:r>
            <a:r>
              <a:rPr lang="de-DE" dirty="0"/>
              <a:t> </a:t>
            </a:r>
            <a:r>
              <a:rPr lang="de-DE" dirty="0" err="1" smtClean="0"/>
              <a:t>vmtl</a:t>
            </a:r>
            <a:r>
              <a:rPr lang="de-DE" dirty="0" smtClean="0"/>
              <a:t>. </a:t>
            </a:r>
            <a:r>
              <a:rPr lang="de-DE" dirty="0"/>
              <a:t>im November und Februar</a:t>
            </a:r>
          </a:p>
          <a:p>
            <a:pPr>
              <a:buFont typeface="Wingdings" pitchFamily="2" charset="2"/>
              <a:buChar char="ü"/>
            </a:pPr>
            <a:r>
              <a:rPr lang="de-DE" dirty="0"/>
              <a:t>Stressigsten Monate sind definitiv Dezember und Januar</a:t>
            </a:r>
          </a:p>
          <a:p>
            <a:pPr>
              <a:buFont typeface="Wingdings" pitchFamily="2" charset="2"/>
              <a:buChar char="ü"/>
            </a:pPr>
            <a:r>
              <a:rPr lang="de-DE" dirty="0"/>
              <a:t>4 Wochen Prüfungsphase im Mai</a:t>
            </a:r>
          </a:p>
          <a:p>
            <a:pPr>
              <a:buFont typeface="Wingdings" pitchFamily="2" charset="2"/>
              <a:buChar char="ü"/>
            </a:pPr>
            <a:r>
              <a:rPr lang="en-GB" dirty="0" err="1"/>
              <a:t>Studiengebühren</a:t>
            </a:r>
            <a:r>
              <a:rPr lang="en-GB" dirty="0"/>
              <a:t>:  £ 3.465 (?)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Studienzeiten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7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Campus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0341"/>
            <a:ext cx="8676456" cy="389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2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Campus</a:t>
            </a:r>
            <a:endParaRPr lang="en-GB" dirty="0"/>
          </a:p>
        </p:txBody>
      </p:sp>
      <p:pic>
        <p:nvPicPr>
          <p:cNvPr id="3074" name="Picture 2" descr="http://www.e-architect.co.uk/images/jpgs/wales/university_glamorgan_union_r190511_r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3649"/>
            <a:ext cx="4606778" cy="301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royaledu.net/filemanage/college/12792569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4032448" cy="267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9/9b/Glamorgan_Business_Scho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49080"/>
            <a:ext cx="3774353" cy="25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01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72067" y="2636912"/>
            <a:ext cx="7408333" cy="40324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GB" dirty="0" err="1"/>
              <a:t>Bibliothek</a:t>
            </a:r>
            <a:endParaRPr lang="en-GB" dirty="0"/>
          </a:p>
          <a:p>
            <a:pPr lvl="1">
              <a:buFont typeface="Wingdings" pitchFamily="2" charset="2"/>
              <a:buChar char="ü"/>
            </a:pPr>
            <a:r>
              <a:rPr lang="en-GB" sz="2400" dirty="0" err="1"/>
              <a:t>Gruppenräume</a:t>
            </a:r>
            <a:r>
              <a:rPr lang="en-GB" sz="2400" dirty="0"/>
              <a:t> </a:t>
            </a:r>
            <a:r>
              <a:rPr lang="en-GB" sz="2400" dirty="0" err="1"/>
              <a:t>zum</a:t>
            </a:r>
            <a:r>
              <a:rPr lang="en-GB" sz="2400" dirty="0"/>
              <a:t> </a:t>
            </a:r>
            <a:r>
              <a:rPr lang="en-GB" sz="2400" dirty="0" err="1"/>
              <a:t>Mieten</a:t>
            </a:r>
            <a:endParaRPr lang="en-GB" sz="2400" dirty="0"/>
          </a:p>
          <a:p>
            <a:pPr lvl="1">
              <a:buFont typeface="Wingdings" pitchFamily="2" charset="2"/>
              <a:buChar char="ü"/>
            </a:pPr>
            <a:r>
              <a:rPr lang="en-GB" sz="2400" dirty="0"/>
              <a:t>Drop-In </a:t>
            </a:r>
            <a:r>
              <a:rPr lang="en-GB" sz="2400" dirty="0" err="1"/>
              <a:t>Center</a:t>
            </a:r>
            <a:r>
              <a:rPr lang="en-GB" sz="2400" dirty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Mensa (ca. £3.50 - 5.00)</a:t>
            </a:r>
          </a:p>
          <a:p>
            <a:pPr>
              <a:buFont typeface="Wingdings" pitchFamily="2" charset="2"/>
              <a:buChar char="ü"/>
            </a:pPr>
            <a:r>
              <a:rPr lang="en-GB" dirty="0" err="1"/>
              <a:t>Neue</a:t>
            </a:r>
            <a:r>
              <a:rPr lang="en-GB" dirty="0"/>
              <a:t> Students‘ Union</a:t>
            </a:r>
          </a:p>
          <a:p>
            <a:pPr lvl="1">
              <a:buFont typeface="Wingdings" pitchFamily="2" charset="2"/>
              <a:buChar char="ü"/>
            </a:pPr>
            <a:r>
              <a:rPr lang="en-GB" sz="2400" dirty="0"/>
              <a:t>Pub &amp; Café (ca. £2.00 - 4.00)</a:t>
            </a:r>
          </a:p>
          <a:p>
            <a:pPr>
              <a:buFont typeface="Wingdings" pitchFamily="2" charset="2"/>
              <a:buChar char="ü"/>
            </a:pPr>
            <a:r>
              <a:rPr lang="en-GB" dirty="0" err="1"/>
              <a:t>kleiner</a:t>
            </a:r>
            <a:r>
              <a:rPr lang="en-GB" dirty="0"/>
              <a:t> </a:t>
            </a:r>
            <a:r>
              <a:rPr lang="en-GB" dirty="0" err="1"/>
              <a:t>Supermarkt</a:t>
            </a:r>
            <a:r>
              <a:rPr lang="en-GB" dirty="0"/>
              <a:t> (</a:t>
            </a:r>
            <a:r>
              <a:rPr lang="en-GB" dirty="0" err="1"/>
              <a:t>teuer</a:t>
            </a:r>
            <a:r>
              <a:rPr lang="en-GB" dirty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2 Cafés in den </a:t>
            </a:r>
            <a:r>
              <a:rPr lang="en-GB" dirty="0" err="1"/>
              <a:t>Unterrichtsgebäuden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Campus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34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418253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de-DE" dirty="0" smtClean="0"/>
              <a:t>„</a:t>
            </a:r>
            <a:r>
              <a:rPr lang="de-DE" dirty="0"/>
              <a:t>Der Berg“ </a:t>
            </a:r>
            <a:r>
              <a:rPr lang="de-DE" dirty="0" smtClean="0"/>
              <a:t>strengt schon an und kann nerven</a:t>
            </a:r>
            <a:endParaRPr lang="de-DE" dirty="0"/>
          </a:p>
          <a:p>
            <a:pPr>
              <a:buFont typeface="Wingdings" pitchFamily="2" charset="2"/>
              <a:buChar char="ü"/>
            </a:pPr>
            <a:r>
              <a:rPr lang="de-DE" dirty="0"/>
              <a:t>Uni ist </a:t>
            </a:r>
            <a:r>
              <a:rPr lang="de-DE" dirty="0" smtClean="0"/>
              <a:t>gut </a:t>
            </a:r>
            <a:r>
              <a:rPr lang="de-DE" dirty="0"/>
              <a:t>eingerichtet</a:t>
            </a:r>
          </a:p>
          <a:p>
            <a:pPr lvl="1">
              <a:buFont typeface="Wingdings" pitchFamily="2" charset="2"/>
              <a:buChar char="ü"/>
            </a:pPr>
            <a:r>
              <a:rPr lang="de-DE" sz="2400" dirty="0"/>
              <a:t>Räume </a:t>
            </a:r>
            <a:r>
              <a:rPr lang="de-DE" sz="2400" dirty="0" smtClean="0"/>
              <a:t>gut </a:t>
            </a:r>
            <a:r>
              <a:rPr lang="de-DE" sz="2400" dirty="0"/>
              <a:t>ausgestattet</a:t>
            </a:r>
          </a:p>
          <a:p>
            <a:pPr lvl="1">
              <a:buFont typeface="Wingdings" pitchFamily="2" charset="2"/>
              <a:buChar char="ü"/>
            </a:pPr>
            <a:r>
              <a:rPr lang="de-DE" sz="2400" dirty="0"/>
              <a:t>Sehr gute Computerräume</a:t>
            </a:r>
          </a:p>
          <a:p>
            <a:pPr lvl="1">
              <a:buFont typeface="Wingdings" pitchFamily="2" charset="2"/>
              <a:buChar char="ü"/>
            </a:pPr>
            <a:r>
              <a:rPr lang="de-DE" sz="2400" dirty="0" smtClean="0"/>
              <a:t>Sehr schnelles Internet</a:t>
            </a:r>
            <a:endParaRPr lang="de-DE" sz="2400" dirty="0"/>
          </a:p>
          <a:p>
            <a:pPr lvl="1">
              <a:buFont typeface="Wingdings" pitchFamily="2" charset="2"/>
              <a:buChar char="ü"/>
            </a:pPr>
            <a:r>
              <a:rPr lang="de-DE" sz="2400" dirty="0"/>
              <a:t>Sehr gutes </a:t>
            </a:r>
            <a:r>
              <a:rPr lang="de-DE" sz="2400" dirty="0" smtClean="0"/>
              <a:t>Online </a:t>
            </a:r>
            <a:r>
              <a:rPr lang="de-DE" sz="2400" dirty="0"/>
              <a:t>– </a:t>
            </a:r>
            <a:r>
              <a:rPr lang="de-DE" sz="2400" dirty="0" smtClean="0"/>
              <a:t>Portal </a:t>
            </a:r>
            <a:r>
              <a:rPr lang="de-DE" sz="2400" dirty="0" smtClean="0">
                <a:sym typeface="Wingdings" pitchFamily="2" charset="2"/>
              </a:rPr>
              <a:t> 		            </a:t>
            </a:r>
            <a:r>
              <a:rPr lang="de-DE" sz="2400" dirty="0" err="1" smtClean="0">
                <a:sym typeface="Wingdings" pitchFamily="2" charset="2"/>
              </a:rPr>
              <a:t>Glamlife</a:t>
            </a:r>
            <a:r>
              <a:rPr lang="de-DE" sz="2400" dirty="0" smtClean="0">
                <a:sym typeface="Wingdings" pitchFamily="2" charset="2"/>
              </a:rPr>
              <a:t> und </a:t>
            </a:r>
            <a:r>
              <a:rPr lang="de-DE" sz="2400" dirty="0" err="1" smtClean="0">
                <a:sym typeface="Wingdings" pitchFamily="2" charset="2"/>
              </a:rPr>
              <a:t>Blackboard</a:t>
            </a:r>
            <a:endParaRPr lang="de-DE" sz="2400" dirty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die </a:t>
            </a:r>
            <a:r>
              <a:rPr lang="de-DE" dirty="0"/>
              <a:t>Mensa </a:t>
            </a:r>
            <a:r>
              <a:rPr lang="de-DE" dirty="0" smtClean="0"/>
              <a:t>muss nicht sein </a:t>
            </a:r>
            <a:r>
              <a:rPr lang="de-DE" dirty="0" smtClean="0">
                <a:sym typeface="Wingdings" pitchFamily="2" charset="2"/>
              </a:rPr>
              <a:t> aber </a:t>
            </a:r>
            <a:r>
              <a:rPr lang="de-DE" dirty="0" err="1" smtClean="0">
                <a:sym typeface="Wingdings" pitchFamily="2" charset="2"/>
              </a:rPr>
              <a:t>Starbucks</a:t>
            </a:r>
            <a:r>
              <a:rPr lang="de-DE" dirty="0" smtClean="0">
                <a:sym typeface="Wingdings" pitchFamily="2" charset="2"/>
              </a:rPr>
              <a:t> in der Mensa zu Studentenpreisen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 </a:t>
            </a:r>
            <a:r>
              <a:rPr lang="en-GB" dirty="0" err="1" smtClean="0"/>
              <a:t>Uni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068960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ellenform">
  <a:themeElements>
    <a:clrScheme name="Benutzerdefiniert 7">
      <a:dk1>
        <a:srgbClr val="000000"/>
      </a:dk1>
      <a:lt1>
        <a:srgbClr val="FFFFFF"/>
      </a:lt1>
      <a:dk2>
        <a:srgbClr val="04617B"/>
      </a:dk2>
      <a:lt2>
        <a:srgbClr val="F2F2F2"/>
      </a:lt2>
      <a:accent1>
        <a:srgbClr val="00184A"/>
      </a:accent1>
      <a:accent2>
        <a:srgbClr val="003195"/>
      </a:accent2>
      <a:accent3>
        <a:srgbClr val="00184A"/>
      </a:accent3>
      <a:accent4>
        <a:srgbClr val="002060"/>
      </a:accent4>
      <a:accent5>
        <a:srgbClr val="002675"/>
      </a:accent5>
      <a:accent6>
        <a:srgbClr val="A5C249"/>
      </a:accent6>
      <a:hlink>
        <a:srgbClr val="F49100"/>
      </a:hlink>
      <a:folHlink>
        <a:srgbClr val="85DFD0"/>
      </a:folHlink>
    </a:clrScheme>
    <a:fontScheme name="Wellen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ellen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1049</Words>
  <Application>Microsoft Office PowerPoint</Application>
  <PresentationFormat>Bildschirmpräsentation (4:3)</PresentationFormat>
  <Paragraphs>207</Paragraphs>
  <Slides>25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Wellenform</vt:lpstr>
      <vt:lpstr>University of Glamorgan</vt:lpstr>
      <vt:lpstr>Glamorgan</vt:lpstr>
      <vt:lpstr>Studienfächer</vt:lpstr>
      <vt:lpstr>Studium</vt:lpstr>
      <vt:lpstr>Studienzeiten</vt:lpstr>
      <vt:lpstr>Campus</vt:lpstr>
      <vt:lpstr>Campus</vt:lpstr>
      <vt:lpstr>Campus</vt:lpstr>
      <vt:lpstr>Die Uni</vt:lpstr>
      <vt:lpstr>Die Uni</vt:lpstr>
      <vt:lpstr>Die Uni</vt:lpstr>
      <vt:lpstr>Anreise</vt:lpstr>
      <vt:lpstr>Anreise</vt:lpstr>
      <vt:lpstr>Unterkunft</vt:lpstr>
      <vt:lpstr>Unterkunft</vt:lpstr>
      <vt:lpstr>Unterkunft</vt:lpstr>
      <vt:lpstr>Cardiff und umzu</vt:lpstr>
      <vt:lpstr>Einkaufen &amp; Shoppen</vt:lpstr>
      <vt:lpstr>Feiern und Co.</vt:lpstr>
      <vt:lpstr>Sport</vt:lpstr>
      <vt:lpstr>Tipps</vt:lpstr>
      <vt:lpstr>Kontakt</vt:lpstr>
      <vt:lpstr>BA Accounting and Finance</vt:lpstr>
      <vt:lpstr>BA International Accounting</vt:lpstr>
      <vt:lpstr>BA Forensic Accounting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Glamorgan</dc:title>
  <dc:creator>Dennis Pietzka</dc:creator>
  <cp:lastModifiedBy>Peter Schmidt</cp:lastModifiedBy>
  <cp:revision>23</cp:revision>
  <dcterms:created xsi:type="dcterms:W3CDTF">2012-12-19T14:26:28Z</dcterms:created>
  <dcterms:modified xsi:type="dcterms:W3CDTF">2012-12-20T19:25:10Z</dcterms:modified>
</cp:coreProperties>
</file>