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1"/>
  </p:notesMasterIdLst>
  <p:sldIdLst>
    <p:sldId id="256" r:id="rId2"/>
    <p:sldId id="278" r:id="rId3"/>
    <p:sldId id="259" r:id="rId4"/>
    <p:sldId id="257" r:id="rId5"/>
    <p:sldId id="258" r:id="rId6"/>
    <p:sldId id="266" r:id="rId7"/>
    <p:sldId id="262" r:id="rId8"/>
    <p:sldId id="261" r:id="rId9"/>
    <p:sldId id="269" r:id="rId10"/>
    <p:sldId id="264" r:id="rId11"/>
    <p:sldId id="263" r:id="rId12"/>
    <p:sldId id="283" r:id="rId13"/>
    <p:sldId id="281" r:id="rId14"/>
    <p:sldId id="265" r:id="rId15"/>
    <p:sldId id="282" r:id="rId16"/>
    <p:sldId id="260" r:id="rId17"/>
    <p:sldId id="276" r:id="rId18"/>
    <p:sldId id="279" r:id="rId19"/>
    <p:sldId id="280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91" d="100"/>
          <a:sy n="91" d="100"/>
        </p:scale>
        <p:origin x="-15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06BDF-FD2D-442E-93F8-057B7823E280}" type="datetimeFigureOut">
              <a:rPr lang="de-DE" smtClean="0"/>
              <a:t>18.12.14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669BF-8521-4888-A83C-2539F1EA2D0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7947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2" name="Untertitel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76916B-26AF-43D4-A115-F65FD72A481C}" type="datetime1">
              <a:rPr lang="de-DE" smtClean="0"/>
              <a:t>18.12.14</a:t>
            </a:fld>
            <a:endParaRPr lang="de-DE"/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dirty="0" smtClean="0"/>
              <a:t>Yeditepe University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A7232E-DA5A-482F-88B3-B26B06581E98}" type="slidenum">
              <a:rPr lang="de-DE" smtClean="0"/>
              <a:t>‹#›</a:t>
            </a:fld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280C5D-C77F-4685-A483-44063D5EBB66}" type="datetime1">
              <a:rPr lang="de-DE" smtClean="0"/>
              <a:t>18.12.14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dirty="0" smtClean="0"/>
              <a:t>Yeditepe University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A7232E-DA5A-482F-88B3-B26B06581E98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DAF38C-B754-4D32-8941-6A8E895A1D29}" type="datetime1">
              <a:rPr lang="de-DE" smtClean="0"/>
              <a:t>18.12.14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dirty="0" smtClean="0"/>
              <a:t>Yeditepe University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A7232E-DA5A-482F-88B3-B26B06581E98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319E0B-9E20-4442-97A9-5DCA72E4CCF0}" type="datetime1">
              <a:rPr lang="de-DE" smtClean="0"/>
              <a:t>18.12.14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dirty="0" smtClean="0"/>
              <a:t>Yeditepe University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A7232E-DA5A-482F-88B3-B26B06581E98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D6284E-E9B7-4BB5-AA20-E5DDA70923AD}" type="datetime1">
              <a:rPr lang="de-DE" smtClean="0"/>
              <a:t>18.12.14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dirty="0" smtClean="0"/>
              <a:t>Yeditepe University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A7232E-DA5A-482F-88B3-B26B06581E98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Rechtec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4C4B6-BB91-43EA-BA5B-0E72837B76A5}" type="datetime1">
              <a:rPr lang="de-DE" smtClean="0"/>
              <a:t>18.12.14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dirty="0" smtClean="0"/>
              <a:t>Yeditepe University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A7232E-DA5A-482F-88B3-B26B06581E98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4E7B3C-3582-4DDB-A2F6-9ED43DF13923}" type="datetime1">
              <a:rPr lang="de-DE" smtClean="0"/>
              <a:t>18.12.14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dirty="0" smtClean="0"/>
              <a:t>Yeditepe University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A7232E-DA5A-482F-88B3-B26B06581E98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FD0B42-46DE-4959-8E93-6B8E6922947C}" type="datetime1">
              <a:rPr lang="de-DE" smtClean="0"/>
              <a:t>18.12.14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dirty="0" smtClean="0"/>
              <a:t>Yeditepe University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A7232E-DA5A-482F-88B3-B26B06581E98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070E19-955A-4D05-84F6-A6FF50CD0ACA}" type="datetime1">
              <a:rPr lang="de-DE" smtClean="0"/>
              <a:t>18.12.14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dirty="0" smtClean="0"/>
              <a:t>Yeditepe University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A7232E-DA5A-482F-88B3-B26B06581E98}" type="slidenum">
              <a:rPr lang="de-DE" smtClean="0"/>
              <a:t>‹#›</a:t>
            </a:fld>
            <a:endParaRPr lang="de-DE"/>
          </a:p>
        </p:txBody>
      </p:sp>
      <p:sp>
        <p:nvSpPr>
          <p:cNvPr id="6" name="Rechtec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E2B562-3429-41B6-9EEB-3758306515F0}" type="datetime1">
              <a:rPr lang="de-DE" smtClean="0"/>
              <a:t>18.12.14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dirty="0" smtClean="0"/>
              <a:t>Yeditepe University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A7232E-DA5A-482F-88B3-B26B06581E98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5C07A8-E80C-4E3B-8B64-0EC66A97287A}" type="datetime1">
              <a:rPr lang="de-DE" smtClean="0"/>
              <a:t>18.12.14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dirty="0" smtClean="0"/>
              <a:t>Yeditepe University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A7232E-DA5A-482F-88B3-B26B06581E98}" type="slidenum">
              <a:rPr lang="de-DE" smtClean="0"/>
              <a:t>‹#›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9" name="Flussdiagramm: Proz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ssdiagramm: Proz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rei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ad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24" name="Datumsplatzhalt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EED083D-E33B-48A4-8F19-E15E74691F1A}" type="datetime1">
              <a:rPr lang="de-DE" smtClean="0"/>
              <a:t>18.12.14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de-DE" dirty="0" smtClean="0"/>
              <a:t>Yeditepe University</a:t>
            </a:r>
            <a:endParaRPr lang="de-DE" dirty="0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3A7232E-DA5A-482F-88B3-B26B06581E98}" type="slidenum">
              <a:rPr lang="de-DE" smtClean="0"/>
              <a:t>‹#›</a:t>
            </a:fld>
            <a:endParaRPr lang="de-DE"/>
          </a:p>
        </p:txBody>
      </p:sp>
      <p:sp>
        <p:nvSpPr>
          <p:cNvPr id="15" name="Rechtec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Yeditepe University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1026" name="Picture 2" descr="C:\Users\Yellowst\Desktop\yeditep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6192688" cy="463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91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Mensa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sz="2800" dirty="0" smtClean="0"/>
              <a:t>Studentenmenü 6 TL (Suppe, Hauptgericht und Salat/Dessert/Getränk)</a:t>
            </a:r>
          </a:p>
          <a:p>
            <a:pPr marL="82296" indent="0">
              <a:buNone/>
            </a:pPr>
            <a:endParaRPr lang="de-DE" sz="2800" dirty="0" smtClean="0"/>
          </a:p>
          <a:p>
            <a:r>
              <a:rPr lang="de-DE" sz="2800" dirty="0" smtClean="0"/>
              <a:t>Ein Menü nach Wahl kostet ca. 10 TL</a:t>
            </a:r>
          </a:p>
          <a:p>
            <a:pPr marL="82296" indent="0">
              <a:buNone/>
            </a:pPr>
            <a:endParaRPr lang="de-DE" sz="2800" dirty="0" smtClean="0"/>
          </a:p>
          <a:p>
            <a:r>
              <a:rPr lang="de-DE" sz="2800" dirty="0" smtClean="0"/>
              <a:t>Gerichte nach türkischer Art wie Kebab, Fleisch- und vegetarische Gerichte, Reis, Nudeln, Suppen, Salate, türk. Desserts und Getränke</a:t>
            </a:r>
          </a:p>
          <a:p>
            <a:pPr marL="82296" indent="0">
              <a:buNone/>
            </a:pPr>
            <a:endParaRPr lang="de-DE" sz="2800" dirty="0" smtClean="0"/>
          </a:p>
          <a:p>
            <a:r>
              <a:rPr lang="de-DE" sz="2800" dirty="0" smtClean="0"/>
              <a:t>Alternative: Kantinen, die Pizzen, türkische Fladenbrote mit Käse oder Hack, Hamburger, Pommes, Sesamringe, Schnitzelsandwiches usw. anbieten</a:t>
            </a:r>
            <a:endParaRPr lang="de-DE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Yeditepe University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232E-DA5A-482F-88B3-B26B06581E9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1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Clubs und Aktivitäten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smtClean="0"/>
              <a:t>Swimming Pool</a:t>
            </a:r>
          </a:p>
          <a:p>
            <a:r>
              <a:rPr lang="de-DE" sz="2000" dirty="0" smtClean="0"/>
              <a:t>Volleyball-, Basketball-, Tennis- und Fußballplatz</a:t>
            </a:r>
          </a:p>
          <a:p>
            <a:r>
              <a:rPr lang="de-DE" sz="2000" dirty="0" smtClean="0"/>
              <a:t>Fitness </a:t>
            </a:r>
            <a:r>
              <a:rPr lang="de-DE" sz="2000" dirty="0"/>
              <a:t>C</a:t>
            </a:r>
            <a:r>
              <a:rPr lang="de-DE" sz="2000" dirty="0" smtClean="0"/>
              <a:t>enter</a:t>
            </a:r>
          </a:p>
          <a:p>
            <a:r>
              <a:rPr lang="de-DE" sz="2000" dirty="0" smtClean="0"/>
              <a:t>Klub des Atatürkischen Denkens</a:t>
            </a:r>
          </a:p>
          <a:p>
            <a:r>
              <a:rPr lang="de-DE" sz="2000" dirty="0" smtClean="0"/>
              <a:t>Theater-, Musik-, Tanz-, Jura-, Schachclub u.v.m.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Yeditepe University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232E-DA5A-482F-88B3-B26B06581E98}" type="slidenum">
              <a:rPr lang="de-DE" smtClean="0"/>
              <a:t>11</a:t>
            </a:fld>
            <a:endParaRPr lang="de-DE"/>
          </a:p>
        </p:txBody>
      </p:sp>
      <p:pic>
        <p:nvPicPr>
          <p:cNvPr id="2050" name="Picture 2" descr="C:\Users\Yellowst\Desktop\po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6" y="3573016"/>
            <a:ext cx="4248474" cy="283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16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Resident Permit &amp; Health 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nicht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türkische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Staatsbürger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/>
              <a:t>benötigen</a:t>
            </a:r>
            <a:r>
              <a:rPr lang="en-US" sz="2800" dirty="0" smtClean="0"/>
              <a:t> </a:t>
            </a:r>
            <a:r>
              <a:rPr lang="en-US" sz="2800" dirty="0" err="1" smtClean="0"/>
              <a:t>eine</a:t>
            </a:r>
            <a:r>
              <a:rPr lang="en-US" sz="2800" dirty="0" smtClean="0"/>
              <a:t> </a:t>
            </a:r>
            <a:r>
              <a:rPr lang="en-US" sz="2800" dirty="0" err="1" smtClean="0"/>
              <a:t>Aufenthaltsgenehmigung</a:t>
            </a:r>
            <a:endParaRPr lang="en-US" sz="2800" dirty="0" smtClean="0"/>
          </a:p>
          <a:p>
            <a:pPr marL="82296" indent="0">
              <a:buNone/>
            </a:pPr>
            <a:endParaRPr lang="en-US" sz="2800" dirty="0" smtClean="0"/>
          </a:p>
          <a:p>
            <a:r>
              <a:rPr lang="en-US" sz="2800" dirty="0" err="1" smtClean="0"/>
              <a:t>Innerhalb</a:t>
            </a:r>
            <a:r>
              <a:rPr lang="en-US" sz="2800" dirty="0" smtClean="0"/>
              <a:t> von 30 </a:t>
            </a:r>
            <a:r>
              <a:rPr lang="en-US" sz="2800" dirty="0" err="1" smtClean="0"/>
              <a:t>Tagen</a:t>
            </a:r>
            <a:r>
              <a:rPr lang="en-US" sz="2800" dirty="0" smtClean="0"/>
              <a:t> </a:t>
            </a:r>
            <a:r>
              <a:rPr lang="en-US" sz="2800" dirty="0" err="1" smtClean="0"/>
              <a:t>nach</a:t>
            </a:r>
            <a:r>
              <a:rPr lang="en-US" sz="2800" dirty="0" smtClean="0"/>
              <a:t> der </a:t>
            </a:r>
            <a:r>
              <a:rPr lang="en-US" sz="2800" dirty="0" err="1" smtClean="0"/>
              <a:t>Einreise</a:t>
            </a:r>
            <a:r>
              <a:rPr lang="en-US" sz="2800" dirty="0" smtClean="0"/>
              <a:t> </a:t>
            </a:r>
            <a:r>
              <a:rPr lang="en-US" sz="2800" i="1" u="sng" dirty="0" smtClean="0"/>
              <a:t>muss</a:t>
            </a:r>
            <a:r>
              <a:rPr lang="en-US" sz="2800" dirty="0" smtClean="0"/>
              <a:t> </a:t>
            </a:r>
            <a:r>
              <a:rPr lang="en-US" sz="2800" dirty="0" err="1" smtClean="0"/>
              <a:t>ein</a:t>
            </a:r>
            <a:r>
              <a:rPr lang="en-US" sz="2800" dirty="0" smtClean="0"/>
              <a:t> </a:t>
            </a:r>
            <a:r>
              <a:rPr lang="en-US" sz="2800" dirty="0" err="1" smtClean="0"/>
              <a:t>Termin</a:t>
            </a:r>
            <a:r>
              <a:rPr lang="en-US" sz="2800" dirty="0" smtClean="0"/>
              <a:t> </a:t>
            </a:r>
            <a:r>
              <a:rPr lang="en-US" sz="2800" i="1" u="sng" dirty="0" smtClean="0"/>
              <a:t>online</a:t>
            </a:r>
            <a:r>
              <a:rPr lang="en-US" sz="2800" dirty="0" smtClean="0"/>
              <a:t> </a:t>
            </a:r>
            <a:r>
              <a:rPr lang="en-US" sz="2800" dirty="0" err="1" smtClean="0"/>
              <a:t>vereinbart</a:t>
            </a:r>
            <a:r>
              <a:rPr lang="en-US" sz="2800" dirty="0" smtClean="0"/>
              <a:t> </a:t>
            </a:r>
            <a:r>
              <a:rPr lang="en-US" sz="2800" dirty="0" err="1" smtClean="0"/>
              <a:t>werden</a:t>
            </a:r>
            <a:endParaRPr lang="en-US" sz="2800" dirty="0" smtClean="0"/>
          </a:p>
          <a:p>
            <a:endParaRPr lang="en-US" dirty="0"/>
          </a:p>
          <a:p>
            <a:r>
              <a:rPr lang="en-US" sz="2800" dirty="0" err="1" smtClean="0"/>
              <a:t>Weitere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Informationen</a:t>
            </a:r>
            <a:r>
              <a:rPr lang="en-US" sz="2800" dirty="0" smtClean="0"/>
              <a:t>:</a:t>
            </a:r>
          </a:p>
          <a:p>
            <a:pPr marL="82296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http</a:t>
            </a:r>
            <a:r>
              <a:rPr lang="en-US" sz="2400" dirty="0">
                <a:solidFill>
                  <a:srgbClr val="0000FF"/>
                </a:solidFill>
              </a:rPr>
              <a:t>://</a:t>
            </a:r>
            <a:r>
              <a:rPr lang="en-US" sz="2400" dirty="0" err="1">
                <a:solidFill>
                  <a:srgbClr val="0000FF"/>
                </a:solidFill>
              </a:rPr>
              <a:t>www.istanbulforeignersoffice.com</a:t>
            </a:r>
            <a:r>
              <a:rPr lang="en-US" sz="2400" dirty="0">
                <a:solidFill>
                  <a:srgbClr val="0000FF"/>
                </a:solidFill>
              </a:rPr>
              <a:t>/en/students/residence-permit</a:t>
            </a:r>
            <a:endParaRPr lang="en-US" sz="2400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Yeditepe University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232E-DA5A-482F-88B3-B26B06581E98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13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Umgebung und Ausflüge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Yeditepe University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232E-DA5A-482F-88B3-B26B06581E98}" type="slidenum">
              <a:rPr lang="de-DE" smtClean="0"/>
              <a:t>13</a:t>
            </a:fld>
            <a:endParaRPr lang="de-DE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6929710" cy="463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07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Umgebung und Ausflüge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sz="2800" dirty="0" smtClean="0"/>
              <a:t>ca. 40-50 Minuten von </a:t>
            </a:r>
            <a:r>
              <a:rPr lang="de-DE" sz="2800" dirty="0" err="1" smtClean="0"/>
              <a:t>Kadıköy</a:t>
            </a:r>
            <a:r>
              <a:rPr lang="de-DE" sz="2800" dirty="0" smtClean="0"/>
              <a:t> (Zentrum der asiatischen Seite) entfernt</a:t>
            </a:r>
          </a:p>
          <a:p>
            <a:pPr marL="82296" indent="0">
              <a:buNone/>
            </a:pPr>
            <a:endParaRPr lang="de-DE" sz="2800" dirty="0" smtClean="0"/>
          </a:p>
          <a:p>
            <a:r>
              <a:rPr lang="de-DE" sz="2800" dirty="0" smtClean="0"/>
              <a:t>Ausflüge organisiert vom International Office nach </a:t>
            </a:r>
            <a:r>
              <a:rPr lang="de-DE" sz="2800" dirty="0" err="1"/>
              <a:t>Ç</a:t>
            </a:r>
            <a:r>
              <a:rPr lang="de-DE" sz="2800" dirty="0" err="1" smtClean="0"/>
              <a:t>anakkale</a:t>
            </a:r>
            <a:r>
              <a:rPr lang="de-DE" sz="2800" dirty="0" smtClean="0"/>
              <a:t>, Izmir Ephesus, Kappadokien usw. (meistens 2-4 Tage Ausflug an Wochenenden)</a:t>
            </a:r>
          </a:p>
          <a:p>
            <a:pPr marL="82296" indent="0">
              <a:buNone/>
            </a:pPr>
            <a:endParaRPr lang="de-DE" sz="2800" dirty="0" smtClean="0"/>
          </a:p>
          <a:p>
            <a:r>
              <a:rPr lang="de-DE" sz="2800" dirty="0" smtClean="0"/>
              <a:t>Istanbul hat sehr viele Sehenswürdigkeiten wie </a:t>
            </a:r>
            <a:r>
              <a:rPr lang="de-DE" sz="2800" dirty="0" err="1" smtClean="0"/>
              <a:t>Galata</a:t>
            </a:r>
            <a:r>
              <a:rPr lang="de-DE" sz="2800" dirty="0" smtClean="0"/>
              <a:t> Tower, </a:t>
            </a:r>
            <a:r>
              <a:rPr lang="de-DE" sz="2800" dirty="0" err="1" smtClean="0"/>
              <a:t>Dolmabahçe</a:t>
            </a:r>
            <a:r>
              <a:rPr lang="de-DE" sz="2800" dirty="0" smtClean="0"/>
              <a:t> Palace, </a:t>
            </a:r>
            <a:r>
              <a:rPr lang="de-DE" sz="2800" dirty="0" err="1" smtClean="0"/>
              <a:t>Maiden‘s</a:t>
            </a:r>
            <a:r>
              <a:rPr lang="de-DE" sz="2800" dirty="0" smtClean="0"/>
              <a:t> Tower, </a:t>
            </a:r>
            <a:r>
              <a:rPr lang="de-DE" sz="2800" dirty="0" err="1" smtClean="0"/>
              <a:t>Hagia</a:t>
            </a:r>
            <a:r>
              <a:rPr lang="de-DE" sz="2800" dirty="0" smtClean="0"/>
              <a:t> Sophia Moschee usw.</a:t>
            </a:r>
          </a:p>
          <a:p>
            <a:pPr marL="82296" indent="0">
              <a:buNone/>
            </a:pPr>
            <a:endParaRPr lang="de-DE" sz="2800" dirty="0" smtClean="0"/>
          </a:p>
          <a:p>
            <a:r>
              <a:rPr lang="de-DE" sz="2800" dirty="0" smtClean="0"/>
              <a:t>Weiterhin sollte man Fußballspiele von </a:t>
            </a:r>
            <a:r>
              <a:rPr lang="de-DE" sz="2800" dirty="0" err="1" smtClean="0"/>
              <a:t>Beşiktaş</a:t>
            </a:r>
            <a:r>
              <a:rPr lang="de-DE" sz="2800" dirty="0" smtClean="0"/>
              <a:t> Istanbul, </a:t>
            </a:r>
            <a:r>
              <a:rPr lang="de-DE" sz="2800" dirty="0" err="1" smtClean="0"/>
              <a:t>Fenerbahçe</a:t>
            </a:r>
            <a:r>
              <a:rPr lang="de-DE" sz="2800" dirty="0" smtClean="0"/>
              <a:t> Istanbul und </a:t>
            </a:r>
            <a:r>
              <a:rPr lang="de-DE" sz="2800" dirty="0" err="1" smtClean="0"/>
              <a:t>Galatasaray</a:t>
            </a:r>
            <a:r>
              <a:rPr lang="de-DE" sz="2800" dirty="0" smtClean="0"/>
              <a:t> Istanbul nicht verpassen </a:t>
            </a:r>
            <a:r>
              <a:rPr lang="de-DE" sz="2800" dirty="0" smtClean="0">
                <a:sym typeface="Wingdings" pitchFamily="2" charset="2"/>
              </a:rPr>
              <a:t></a:t>
            </a:r>
            <a:endParaRPr lang="de-DE" sz="2800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Yeditepe University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232E-DA5A-482F-88B3-B26B06581E98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178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Studentenwohnheime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Yeditepe University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232E-DA5A-482F-88B3-B26B06581E98}" type="slidenum">
              <a:rPr lang="de-DE" smtClean="0"/>
              <a:t>15</a:t>
            </a:fld>
            <a:endParaRPr lang="de-DE"/>
          </a:p>
        </p:txBody>
      </p:sp>
      <p:pic>
        <p:nvPicPr>
          <p:cNvPr id="4098" name="Picture 2" descr="C:\Users\Yellowst\Desktop\thumbn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33233"/>
            <a:ext cx="6874807" cy="515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49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Studentenwohnheime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sz="2800" dirty="0" smtClean="0"/>
              <a:t>Direkt auf dem </a:t>
            </a:r>
            <a:r>
              <a:rPr lang="de-DE" sz="2800" dirty="0" smtClean="0"/>
              <a:t>Campus</a:t>
            </a:r>
          </a:p>
          <a:p>
            <a:pPr lvl="1"/>
            <a:r>
              <a:rPr lang="de-DE" sz="2400" dirty="0" smtClean="0"/>
              <a:t>Pro Semester/Pro Person </a:t>
            </a:r>
          </a:p>
          <a:p>
            <a:pPr lvl="2"/>
            <a:r>
              <a:rPr lang="de-DE" sz="2600" dirty="0" smtClean="0"/>
              <a:t>ca. 6.700TL – Einzelzimmer</a:t>
            </a:r>
          </a:p>
          <a:p>
            <a:pPr lvl="2"/>
            <a:r>
              <a:rPr lang="de-DE" sz="2600" dirty="0" smtClean="0"/>
              <a:t>ca. 3.350 TL – Doppelzimmer</a:t>
            </a:r>
          </a:p>
          <a:p>
            <a:pPr lvl="2"/>
            <a:r>
              <a:rPr lang="de-DE" sz="2600" dirty="0"/>
              <a:t>c</a:t>
            </a:r>
            <a:r>
              <a:rPr lang="de-DE" sz="2600" dirty="0" smtClean="0"/>
              <a:t>a. 2.750 TL – 3er Zimmer (nur für die Männer)</a:t>
            </a:r>
          </a:p>
          <a:p>
            <a:pPr lvl="2"/>
            <a:r>
              <a:rPr lang="de-DE" sz="2600" dirty="0" smtClean="0"/>
              <a:t>ca. 2.150 TL – 4er Zimmer (nur für die Männer)</a:t>
            </a:r>
          </a:p>
          <a:p>
            <a:pPr lvl="2"/>
            <a:endParaRPr lang="de-DE" sz="2800" dirty="0" smtClean="0"/>
          </a:p>
          <a:p>
            <a:r>
              <a:rPr lang="de-DE" sz="2800" dirty="0" smtClean="0"/>
              <a:t>Im </a:t>
            </a:r>
            <a:r>
              <a:rPr lang="de-DE" sz="2800" dirty="0"/>
              <a:t>Preis ist </a:t>
            </a:r>
            <a:r>
              <a:rPr lang="de-DE" sz="2800" i="1" u="sng" dirty="0"/>
              <a:t>nur</a:t>
            </a:r>
            <a:r>
              <a:rPr lang="de-DE" sz="2800" dirty="0"/>
              <a:t> die Übernachtung enthalten</a:t>
            </a:r>
            <a:r>
              <a:rPr lang="de-DE" sz="2800" dirty="0" smtClean="0"/>
              <a:t>!</a:t>
            </a:r>
          </a:p>
          <a:p>
            <a:pPr marL="82296" indent="0">
              <a:buNone/>
            </a:pPr>
            <a:endParaRPr lang="de-DE" sz="2800" dirty="0"/>
          </a:p>
          <a:p>
            <a:r>
              <a:rPr lang="de-DE" sz="2800" dirty="0" smtClean="0"/>
              <a:t>Kein </a:t>
            </a:r>
            <a:r>
              <a:rPr lang="de-DE" sz="2800" dirty="0" smtClean="0"/>
              <a:t>WLAN auf dem Zimmer, </a:t>
            </a:r>
            <a:r>
              <a:rPr lang="de-DE" sz="2800" dirty="0" smtClean="0"/>
              <a:t>aber Anschlussmöglichkeit</a:t>
            </a:r>
          </a:p>
          <a:p>
            <a:r>
              <a:rPr lang="de-DE" sz="2800" dirty="0" smtClean="0"/>
              <a:t>Je ein Bad/Dusche und WC pro Zimmer</a:t>
            </a:r>
          </a:p>
          <a:p>
            <a:r>
              <a:rPr lang="de-DE" sz="2800" dirty="0"/>
              <a:t>Waschräume stehen zur Verfügung, Waschmittel muss selbst besorgt werden</a:t>
            </a:r>
          </a:p>
          <a:p>
            <a:r>
              <a:rPr lang="de-DE" sz="2800" dirty="0" smtClean="0"/>
              <a:t>Keine </a:t>
            </a:r>
            <a:r>
              <a:rPr lang="de-DE" sz="2800" dirty="0" smtClean="0"/>
              <a:t>Küche</a:t>
            </a:r>
            <a:endParaRPr lang="de-DE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Yeditepe University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232E-DA5A-482F-88B3-B26B06581E98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952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Wohnungen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Miete unterscheidet sich je nach Wohngebiet</a:t>
            </a:r>
          </a:p>
          <a:p>
            <a:pPr marL="82296" indent="0">
              <a:buNone/>
            </a:pPr>
            <a:endParaRPr lang="de-DE" dirty="0" smtClean="0"/>
          </a:p>
          <a:p>
            <a:r>
              <a:rPr lang="de-DE" dirty="0" smtClean="0"/>
              <a:t>Wohnungen in zentraler Lage sind teurer, durch Zusammenschluss mit anderen Studenten aber deutlich günstiger als Studentenwohnheime</a:t>
            </a:r>
          </a:p>
          <a:p>
            <a:pPr marL="82296" indent="0">
              <a:buNone/>
            </a:pPr>
            <a:endParaRPr lang="de-DE" dirty="0" smtClean="0"/>
          </a:p>
          <a:p>
            <a:r>
              <a:rPr lang="de-DE" dirty="0" smtClean="0"/>
              <a:t>Die „teuren Gebiete“ sind z.B. </a:t>
            </a:r>
            <a:r>
              <a:rPr lang="de-DE" dirty="0" err="1" smtClean="0"/>
              <a:t>Kadıköy</a:t>
            </a:r>
            <a:r>
              <a:rPr lang="de-DE" dirty="0" smtClean="0"/>
              <a:t>, </a:t>
            </a:r>
            <a:r>
              <a:rPr lang="de-DE" dirty="0" err="1" smtClean="0"/>
              <a:t>Taksim</a:t>
            </a:r>
            <a:r>
              <a:rPr lang="de-DE" dirty="0" smtClean="0"/>
              <a:t>, </a:t>
            </a:r>
            <a:r>
              <a:rPr lang="de-DE" dirty="0" err="1" smtClean="0"/>
              <a:t>Üsküdar</a:t>
            </a:r>
            <a:r>
              <a:rPr lang="de-DE" dirty="0" smtClean="0"/>
              <a:t>, </a:t>
            </a:r>
            <a:r>
              <a:rPr lang="de-DE" dirty="0" err="1" smtClean="0"/>
              <a:t>Beşiktaş</a:t>
            </a:r>
            <a:r>
              <a:rPr lang="de-DE" dirty="0" smtClean="0"/>
              <a:t> usw. (hauptsächlich die küstennahen Stadtteile)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Yeditepe University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232E-DA5A-482F-88B3-B26B06581E98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277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man noch wissen sollte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smtClean="0"/>
              <a:t>Handys </a:t>
            </a:r>
            <a:r>
              <a:rPr lang="de-DE" i="1" u="sng" dirty="0" smtClean="0"/>
              <a:t>müssen</a:t>
            </a:r>
            <a:r>
              <a:rPr lang="de-DE" dirty="0" smtClean="0"/>
              <a:t> registriert werden! (Gesamtkosten von ca. 200 TL)</a:t>
            </a:r>
          </a:p>
          <a:p>
            <a:pPr marL="82296" indent="0">
              <a:buNone/>
            </a:pPr>
            <a:endParaRPr lang="de-DE" dirty="0" smtClean="0"/>
          </a:p>
          <a:p>
            <a:r>
              <a:rPr lang="de-DE" dirty="0" smtClean="0"/>
              <a:t>Kein Semesterticket, stattdessen aufladbare Studententickets (muss </a:t>
            </a:r>
            <a:r>
              <a:rPr lang="de-DE" dirty="0"/>
              <a:t>man mit dem </a:t>
            </a:r>
            <a:r>
              <a:rPr lang="de-DE" dirty="0" smtClean="0"/>
              <a:t>Immatrikulationsbogen beantragen</a:t>
            </a:r>
            <a:r>
              <a:rPr lang="de-DE" dirty="0"/>
              <a:t>)</a:t>
            </a:r>
            <a:endParaRPr lang="de-DE" dirty="0" smtClean="0"/>
          </a:p>
          <a:p>
            <a:pPr marL="82296" indent="0">
              <a:buNone/>
            </a:pPr>
            <a:endParaRPr lang="de-DE" dirty="0" smtClean="0"/>
          </a:p>
          <a:p>
            <a:r>
              <a:rPr lang="de-DE" dirty="0" smtClean="0"/>
              <a:t>Nur sehr wenige halten die Verkehrsregeln ein </a:t>
            </a:r>
            <a:r>
              <a:rPr lang="de-DE" dirty="0" smtClean="0">
                <a:sym typeface="Wingdings" pitchFamily="2" charset="2"/>
              </a:rPr>
              <a:t></a:t>
            </a:r>
          </a:p>
          <a:p>
            <a:pPr marL="82296" indent="0">
              <a:buNone/>
            </a:pPr>
            <a:endParaRPr lang="de-DE" dirty="0" smtClean="0">
              <a:sym typeface="Wingdings" pitchFamily="2" charset="2"/>
            </a:endParaRPr>
          </a:p>
          <a:p>
            <a:r>
              <a:rPr lang="de-DE" dirty="0" smtClean="0">
                <a:sym typeface="Wingdings" pitchFamily="2" charset="2"/>
              </a:rPr>
              <a:t>In der Türkei leben zu 95% Moslems und auch wenn es ein moderner Staat ist, sollte man sich vorher über Kultur und Tradition informieren!</a:t>
            </a:r>
          </a:p>
          <a:p>
            <a:pPr marL="82296" indent="0">
              <a:buNone/>
            </a:pPr>
            <a:endParaRPr lang="de-DE" dirty="0" smtClean="0">
              <a:sym typeface="Wingdings" pitchFamily="2" charset="2"/>
            </a:endParaRPr>
          </a:p>
          <a:p>
            <a:r>
              <a:rPr lang="de-DE" dirty="0" smtClean="0">
                <a:sym typeface="Wingdings" pitchFamily="2" charset="2"/>
              </a:rPr>
              <a:t>Nicht mit Touristenvisum einreisen, d.h. unbedingt ein Studentenvisum beantragen! (erneute Einreise mit Touristenvisum ist verboten)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Yeditepe University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232E-DA5A-482F-88B3-B26B06581E98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444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1209" y="5013176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2200" dirty="0" smtClean="0"/>
              <a:t>Bei weiteren Fragen könnt ihr mich gerne kontaktieren: ae_y@hotmail.de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Vielen Dank!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Yeditepe University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232E-DA5A-482F-88B3-B26B06581E98}" type="slidenum">
              <a:rPr lang="de-DE" smtClean="0"/>
              <a:t>19</a:t>
            </a:fld>
            <a:endParaRPr lang="de-DE"/>
          </a:p>
        </p:txBody>
      </p:sp>
      <p:pic>
        <p:nvPicPr>
          <p:cNvPr id="5122" name="Picture 2" descr="C:\Users\Yellowst\Desktop\blich-auf-istanb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958" y="476672"/>
            <a:ext cx="647308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60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Inhaltsverzeichnis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 smtClean="0"/>
              <a:t>Istanbul – das alte Konstantinopel</a:t>
            </a:r>
          </a:p>
          <a:p>
            <a:r>
              <a:rPr lang="de-DE" dirty="0" smtClean="0"/>
              <a:t>Allgemeine Informationen</a:t>
            </a:r>
            <a:endParaRPr lang="de-DE" dirty="0"/>
          </a:p>
          <a:p>
            <a:r>
              <a:rPr lang="de-DE" dirty="0" smtClean="0"/>
              <a:t>Lage</a:t>
            </a:r>
          </a:p>
          <a:p>
            <a:r>
              <a:rPr lang="de-DE" dirty="0"/>
              <a:t>C</a:t>
            </a:r>
            <a:r>
              <a:rPr lang="de-DE" dirty="0" smtClean="0"/>
              <a:t>ampus</a:t>
            </a:r>
          </a:p>
          <a:p>
            <a:r>
              <a:rPr lang="de-DE" dirty="0" smtClean="0"/>
              <a:t>Fakultäten</a:t>
            </a:r>
          </a:p>
          <a:p>
            <a:r>
              <a:rPr lang="de-DE" dirty="0" smtClean="0"/>
              <a:t>Module</a:t>
            </a:r>
          </a:p>
          <a:p>
            <a:r>
              <a:rPr lang="de-DE" dirty="0" smtClean="0"/>
              <a:t>Vorlesungen</a:t>
            </a:r>
          </a:p>
          <a:p>
            <a:r>
              <a:rPr lang="de-DE" dirty="0" smtClean="0"/>
              <a:t>Mensa</a:t>
            </a:r>
          </a:p>
          <a:p>
            <a:r>
              <a:rPr lang="de-DE" dirty="0" smtClean="0"/>
              <a:t>Clubs und </a:t>
            </a:r>
            <a:r>
              <a:rPr lang="de-DE" dirty="0" smtClean="0"/>
              <a:t>Aktivitäten</a:t>
            </a:r>
          </a:p>
          <a:p>
            <a:r>
              <a:rPr lang="en-US" dirty="0"/>
              <a:t>Resident Permit &amp; Health Insurance</a:t>
            </a:r>
            <a:endParaRPr lang="de-DE" dirty="0" smtClean="0"/>
          </a:p>
          <a:p>
            <a:r>
              <a:rPr lang="de-DE" dirty="0" smtClean="0"/>
              <a:t>Umgebung und Ausflüge</a:t>
            </a:r>
          </a:p>
          <a:p>
            <a:r>
              <a:rPr lang="de-DE" dirty="0" smtClean="0"/>
              <a:t>Studentenwohnheime</a:t>
            </a:r>
          </a:p>
          <a:p>
            <a:r>
              <a:rPr lang="de-DE" dirty="0" smtClean="0"/>
              <a:t>Wohnungen</a:t>
            </a:r>
          </a:p>
          <a:p>
            <a:r>
              <a:rPr lang="de-DE" dirty="0" smtClean="0"/>
              <a:t>Was man noch wissen sollte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Yeditepe University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232E-DA5A-482F-88B3-B26B06581E9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772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Istanbul – das alte Konstantinopel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800" dirty="0"/>
              <a:t>c</a:t>
            </a:r>
            <a:r>
              <a:rPr lang="de-DE" sz="2800" dirty="0" smtClean="0"/>
              <a:t>a. 15 Millionen Einwohner</a:t>
            </a:r>
          </a:p>
          <a:p>
            <a:r>
              <a:rPr lang="de-DE" sz="2800" dirty="0"/>
              <a:t>c</a:t>
            </a:r>
            <a:r>
              <a:rPr lang="de-DE" sz="2800" dirty="0" smtClean="0"/>
              <a:t>a. 5.300 km² Fläche</a:t>
            </a:r>
          </a:p>
          <a:p>
            <a:r>
              <a:rPr lang="de-DE" sz="2800" dirty="0" smtClean="0"/>
              <a:t>Europäische Kulturhauptstadt 2010</a:t>
            </a:r>
          </a:p>
          <a:p>
            <a:r>
              <a:rPr lang="de-DE" sz="2800" dirty="0" smtClean="0"/>
              <a:t>3.000-jährige Geschichte</a:t>
            </a:r>
          </a:p>
          <a:p>
            <a:r>
              <a:rPr lang="de-DE" sz="2800" dirty="0" smtClean="0"/>
              <a:t>32 Stadtteile</a:t>
            </a:r>
          </a:p>
          <a:p>
            <a:r>
              <a:rPr lang="de-DE" sz="2800" dirty="0"/>
              <a:t>3028 Moscheen</a:t>
            </a:r>
          </a:p>
          <a:p>
            <a:r>
              <a:rPr lang="de-DE" sz="2800" dirty="0"/>
              <a:t>40 Kirchen</a:t>
            </a:r>
          </a:p>
          <a:p>
            <a:r>
              <a:rPr lang="de-DE" sz="2800" dirty="0"/>
              <a:t>16 Synagogen</a:t>
            </a:r>
          </a:p>
          <a:p>
            <a:r>
              <a:rPr lang="de-DE" sz="2800" dirty="0" smtClean="0"/>
              <a:t>Die einzige Stadt auf der Welt, die sich auf zwei Kontinenten erstreckt</a:t>
            </a:r>
          </a:p>
          <a:p>
            <a:endParaRPr lang="de-DE" sz="2000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Yeditepe University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232E-DA5A-482F-88B3-B26B06581E9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976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Allgemeine Informationen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200" dirty="0" smtClean="0"/>
              <a:t>Privatuniversität</a:t>
            </a:r>
          </a:p>
          <a:p>
            <a:r>
              <a:rPr lang="de-DE" sz="2200" dirty="0" smtClean="0"/>
              <a:t>Gegründet im Jahre 1996</a:t>
            </a:r>
          </a:p>
          <a:p>
            <a:r>
              <a:rPr lang="de-DE" sz="2200" dirty="0" smtClean="0"/>
              <a:t>12 Fakultäten</a:t>
            </a:r>
          </a:p>
          <a:p>
            <a:r>
              <a:rPr lang="de-DE" sz="2200" dirty="0" smtClean="0"/>
              <a:t>1 Hochschule für Fremdsprachen</a:t>
            </a:r>
          </a:p>
          <a:p>
            <a:r>
              <a:rPr lang="de-DE" sz="2200" dirty="0" smtClean="0"/>
              <a:t>125.000 m² Fläche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Yeditepe University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232E-DA5A-482F-88B3-B26B06581E98}" type="slidenum">
              <a:rPr lang="de-DE" smtClean="0"/>
              <a:t>4</a:t>
            </a:fld>
            <a:endParaRPr lang="de-DE"/>
          </a:p>
        </p:txBody>
      </p:sp>
      <p:pic>
        <p:nvPicPr>
          <p:cNvPr id="4098" name="Picture 2" descr="C:\Users\Yellowst\Desktop\yeditepe_univers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28728"/>
            <a:ext cx="4984626" cy="273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10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Lage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800" dirty="0" smtClean="0"/>
              <a:t>Die Yeditepe University befindet sich auf der asiatischen Seite Istanbuls im Stadtteil </a:t>
            </a:r>
            <a:r>
              <a:rPr lang="de-DE" sz="2800" dirty="0" err="1" smtClean="0"/>
              <a:t>Ataşehir</a:t>
            </a:r>
            <a:r>
              <a:rPr lang="de-DE" sz="2800" dirty="0" smtClean="0"/>
              <a:t>/</a:t>
            </a:r>
            <a:r>
              <a:rPr lang="de-DE" sz="2800" dirty="0" err="1" smtClean="0"/>
              <a:t>Kayışda</a:t>
            </a:r>
            <a:r>
              <a:rPr lang="de-DE" sz="2800" dirty="0" err="1" smtClean="0">
                <a:latin typeface="Calibri"/>
              </a:rPr>
              <a:t>ğı</a:t>
            </a:r>
            <a:endParaRPr lang="de-DE" sz="2800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Yeditepe University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232E-DA5A-482F-88B3-B26B06581E98}" type="slidenum">
              <a:rPr lang="de-DE" smtClean="0"/>
              <a:t>5</a:t>
            </a:fld>
            <a:endParaRPr lang="de-DE"/>
          </a:p>
        </p:txBody>
      </p:sp>
      <p:pic>
        <p:nvPicPr>
          <p:cNvPr id="1026" name="Picture 2" descr="C:\Users\Yellowst\Desktop\kroki_son_1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675" y="2420888"/>
            <a:ext cx="437357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87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C</a:t>
            </a:r>
            <a:r>
              <a:rPr lang="de-DE" sz="4000" dirty="0" smtClean="0"/>
              <a:t>ampus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de-DE" sz="2000" dirty="0" smtClean="0"/>
              <a:t>Auf dem </a:t>
            </a:r>
            <a:r>
              <a:rPr lang="de-DE" sz="2000" dirty="0"/>
              <a:t>C</a:t>
            </a:r>
            <a:r>
              <a:rPr lang="de-DE" sz="2000" dirty="0" smtClean="0"/>
              <a:t>ampus befinden sich:</a:t>
            </a:r>
          </a:p>
          <a:p>
            <a:r>
              <a:rPr lang="de-DE" sz="2000" dirty="0" smtClean="0"/>
              <a:t>24-Stunden-Health-Service wie Ärzte und Ambulanzen</a:t>
            </a:r>
          </a:p>
          <a:p>
            <a:r>
              <a:rPr lang="de-DE" sz="2000" dirty="0"/>
              <a:t>Ein kleiner „Supermarkt“</a:t>
            </a:r>
          </a:p>
          <a:p>
            <a:r>
              <a:rPr lang="de-DE" sz="2000" dirty="0"/>
              <a:t>Office für Büromaterial</a:t>
            </a:r>
          </a:p>
          <a:p>
            <a:r>
              <a:rPr lang="de-DE" sz="2000" dirty="0" smtClean="0"/>
              <a:t>Eine Bank</a:t>
            </a:r>
          </a:p>
          <a:p>
            <a:r>
              <a:rPr lang="de-DE" sz="2000" dirty="0"/>
              <a:t>Eigene </a:t>
            </a:r>
            <a:r>
              <a:rPr lang="de-DE" sz="2000" dirty="0" smtClean="0"/>
              <a:t>Apotheke</a:t>
            </a:r>
          </a:p>
          <a:p>
            <a:r>
              <a:rPr lang="de-DE" sz="2000" dirty="0" smtClean="0"/>
              <a:t>Restaurants</a:t>
            </a:r>
          </a:p>
          <a:p>
            <a:r>
              <a:rPr lang="de-DE" sz="2000" dirty="0" smtClean="0"/>
              <a:t>Kantinen</a:t>
            </a:r>
            <a:endParaRPr lang="de-DE" sz="2000" dirty="0"/>
          </a:p>
          <a:p>
            <a:pPr marL="82296" indent="0">
              <a:buNone/>
            </a:pPr>
            <a:r>
              <a:rPr lang="de-DE" sz="2800" dirty="0" smtClean="0"/>
              <a:t>  </a:t>
            </a:r>
            <a:endParaRPr lang="de-DE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Yeditepe University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232E-DA5A-482F-88B3-B26B06581E98}" type="slidenum">
              <a:rPr lang="de-DE" smtClean="0"/>
              <a:t>6</a:t>
            </a:fld>
            <a:endParaRPr lang="de-DE"/>
          </a:p>
        </p:txBody>
      </p:sp>
      <p:pic>
        <p:nvPicPr>
          <p:cNvPr id="1026" name="Picture 2" descr="C:\Users\Yellowst\Desktop\yedi-univers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88288"/>
            <a:ext cx="5013264" cy="332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3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Fakultäten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Zahnmedizin</a:t>
            </a:r>
          </a:p>
          <a:p>
            <a:r>
              <a:rPr lang="de-DE" sz="2800" dirty="0" smtClean="0"/>
              <a:t>Pharmazie</a:t>
            </a:r>
          </a:p>
          <a:p>
            <a:r>
              <a:rPr lang="de-DE" sz="2800" dirty="0" smtClean="0"/>
              <a:t>Literaturwissenschaften</a:t>
            </a:r>
          </a:p>
          <a:p>
            <a:r>
              <a:rPr lang="de-DE" sz="2800" dirty="0" smtClean="0"/>
              <a:t>Kunst- und Naturwissenschaften</a:t>
            </a:r>
          </a:p>
          <a:p>
            <a:r>
              <a:rPr lang="de-DE" sz="2800" dirty="0" smtClean="0"/>
              <a:t>Rechtswissenschaften</a:t>
            </a:r>
          </a:p>
          <a:p>
            <a:r>
              <a:rPr lang="de-DE" sz="2800" dirty="0" smtClean="0"/>
              <a:t>Wirtschafts- und Verwaltungswissenschaften</a:t>
            </a:r>
          </a:p>
          <a:p>
            <a:r>
              <a:rPr lang="de-DE" sz="2800" dirty="0" smtClean="0"/>
              <a:t>Ingenieurwissenschaft und Architektur</a:t>
            </a:r>
          </a:p>
          <a:p>
            <a:r>
              <a:rPr lang="de-DE" sz="2800" dirty="0" smtClean="0"/>
              <a:t>Gesundheitswesen u.a.</a:t>
            </a:r>
          </a:p>
          <a:p>
            <a:endParaRPr lang="de-DE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Yeditepe University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232E-DA5A-482F-88B3-B26B06581E9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090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Module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Block 9-12 Uhr, 13-16 Uhr und 16-19 Uhr</a:t>
            </a:r>
          </a:p>
          <a:p>
            <a:pPr marL="82296" indent="0">
              <a:buNone/>
            </a:pPr>
            <a:endParaRPr lang="de-DE" dirty="0" smtClean="0"/>
          </a:p>
          <a:p>
            <a:r>
              <a:rPr lang="de-DE" dirty="0" smtClean="0"/>
              <a:t>Stundenplan wird durch Modulwahl selbst erstellt</a:t>
            </a:r>
          </a:p>
          <a:p>
            <a:pPr marL="82296" indent="0">
              <a:buNone/>
            </a:pPr>
            <a:endParaRPr lang="de-DE" dirty="0" smtClean="0"/>
          </a:p>
          <a:p>
            <a:r>
              <a:rPr lang="de-DE" dirty="0" smtClean="0"/>
              <a:t>Die </a:t>
            </a:r>
            <a:r>
              <a:rPr lang="de-DE" dirty="0" smtClean="0"/>
              <a:t>Bewertungen der </a:t>
            </a:r>
            <a:r>
              <a:rPr lang="de-DE" dirty="0" smtClean="0"/>
              <a:t>Zwischenprüfungen und der</a:t>
            </a:r>
            <a:r>
              <a:rPr lang="de-DE" dirty="0" smtClean="0"/>
              <a:t> </a:t>
            </a:r>
            <a:r>
              <a:rPr lang="de-DE" dirty="0" smtClean="0"/>
              <a:t>Finalprüfungen sind vom Modul zu Modul unterschiedlich</a:t>
            </a:r>
          </a:p>
          <a:p>
            <a:endParaRPr lang="de-DE" dirty="0" smtClean="0"/>
          </a:p>
          <a:p>
            <a:r>
              <a:rPr lang="de-DE" dirty="0" smtClean="0"/>
              <a:t>Alle Module sind zu finden unter </a:t>
            </a:r>
          </a:p>
          <a:p>
            <a:pPr marL="82296" indent="0">
              <a:buNone/>
            </a:pPr>
            <a:r>
              <a:rPr lang="de-DE" sz="2200" dirty="0"/>
              <a:t>http://</a:t>
            </a:r>
            <a:r>
              <a:rPr lang="de-DE" sz="2200" dirty="0" smtClean="0"/>
              <a:t>www.yeditepe.edu.tr/bolumler/isletme-almanca/ders-programi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Yeditepe University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232E-DA5A-482F-88B3-B26B06581E9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74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Vorlesungen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/>
              <a:t>N</a:t>
            </a:r>
            <a:r>
              <a:rPr lang="de-DE" sz="2800" dirty="0" smtClean="0"/>
              <a:t>icht alle Professoren beherrschen die deutsche Sprache einwandfrei!</a:t>
            </a:r>
          </a:p>
          <a:p>
            <a:r>
              <a:rPr lang="de-DE" sz="2800" dirty="0" smtClean="0"/>
              <a:t>Anwesendheitspflicht! (bei mehrmaligem Fehlen wird man nicht zur Prüfung zugelassen)</a:t>
            </a:r>
          </a:p>
          <a:p>
            <a:r>
              <a:rPr lang="de-DE" sz="2800" dirty="0" smtClean="0"/>
              <a:t>Immer ein Modul einmal die Woche</a:t>
            </a:r>
          </a:p>
          <a:p>
            <a:r>
              <a:rPr lang="de-DE" sz="2800" dirty="0" smtClean="0"/>
              <a:t>Keine Modulübungen</a:t>
            </a:r>
          </a:p>
          <a:p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Yeditepe University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232E-DA5A-482F-88B3-B26B06581E98}" type="slidenum">
              <a:rPr lang="de-DE" smtClean="0"/>
              <a:t>9</a:t>
            </a:fld>
            <a:endParaRPr lang="de-DE"/>
          </a:p>
        </p:txBody>
      </p:sp>
      <p:pic>
        <p:nvPicPr>
          <p:cNvPr id="3074" name="Picture 2" descr="C:\Users\Yellowst\Desktop\yeditepe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201" y="3933056"/>
            <a:ext cx="3638292" cy="243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96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yad">
  <a:themeElements>
    <a:clrScheme name="Nyad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Nya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Nyad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44</TotalTime>
  <Words>769</Words>
  <Application>Microsoft Macintosh PowerPoint</Application>
  <PresentationFormat>On-screen Show (4:3)</PresentationFormat>
  <Paragraphs>168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Nyad</vt:lpstr>
      <vt:lpstr>Yeditepe University</vt:lpstr>
      <vt:lpstr>Inhaltsverzeichnis</vt:lpstr>
      <vt:lpstr>Istanbul – das alte Konstantinopel</vt:lpstr>
      <vt:lpstr>Allgemeine Informationen</vt:lpstr>
      <vt:lpstr>Lage</vt:lpstr>
      <vt:lpstr>Campus</vt:lpstr>
      <vt:lpstr>Fakultäten</vt:lpstr>
      <vt:lpstr>Module</vt:lpstr>
      <vt:lpstr>Vorlesungen</vt:lpstr>
      <vt:lpstr>Mensa</vt:lpstr>
      <vt:lpstr>Clubs und Aktivitäten</vt:lpstr>
      <vt:lpstr>Resident Permit &amp; Health Insurance</vt:lpstr>
      <vt:lpstr>Umgebung und Ausflüge</vt:lpstr>
      <vt:lpstr>Umgebung und Ausflüge</vt:lpstr>
      <vt:lpstr>Studentenwohnheime</vt:lpstr>
      <vt:lpstr>Studentenwohnheime</vt:lpstr>
      <vt:lpstr>Wohnungen</vt:lpstr>
      <vt:lpstr>Was man noch wissen sollte</vt:lpstr>
      <vt:lpstr>Bei weiteren Fragen könnt ihr mich gerne kontaktieren: ae_y@hotmail.de Vielen Dank!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Yeditepe University</dc:title>
  <dc:creator>Yellowstar</dc:creator>
  <cp:lastModifiedBy>Jay</cp:lastModifiedBy>
  <cp:revision>39</cp:revision>
  <dcterms:created xsi:type="dcterms:W3CDTF">2012-11-23T17:48:56Z</dcterms:created>
  <dcterms:modified xsi:type="dcterms:W3CDTF">2014-12-18T15:27:42Z</dcterms:modified>
</cp:coreProperties>
</file>