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5.xml" ContentType="application/vnd.openxmlformats-officedocument.presentationml.notesSlide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7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8" r:id="rId1"/>
  </p:sldMasterIdLst>
  <p:notesMasterIdLst>
    <p:notesMasterId r:id="rId34"/>
  </p:notesMasterIdLst>
  <p:handoutMasterIdLst>
    <p:handoutMasterId r:id="rId35"/>
  </p:handoutMasterIdLst>
  <p:sldIdLst>
    <p:sldId id="289" r:id="rId2"/>
    <p:sldId id="307" r:id="rId3"/>
    <p:sldId id="290" r:id="rId4"/>
    <p:sldId id="293" r:id="rId5"/>
    <p:sldId id="305" r:id="rId6"/>
    <p:sldId id="306" r:id="rId7"/>
    <p:sldId id="295" r:id="rId8"/>
    <p:sldId id="298" r:id="rId9"/>
    <p:sldId id="308" r:id="rId10"/>
    <p:sldId id="309" r:id="rId11"/>
    <p:sldId id="310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</p:sldIdLst>
  <p:sldSz cx="9144000" cy="6858000" type="screen4x3"/>
  <p:notesSz cx="6810375" cy="9942513"/>
  <p:defaultTextStyle>
    <a:defPPr>
      <a:defRPr lang="de-DE"/>
    </a:defPPr>
    <a:lvl1pPr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030D5"/>
    <a:srgbClr val="82A6CF"/>
    <a:srgbClr val="008080"/>
    <a:srgbClr val="00A29E"/>
    <a:srgbClr val="585858"/>
    <a:srgbClr val="F6D000"/>
    <a:srgbClr val="D1A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48" autoAdjust="0"/>
    <p:restoredTop sz="94883" autoAdjust="0"/>
  </p:normalViewPr>
  <p:slideViewPr>
    <p:cSldViewPr snapToGrid="0" snapToObjects="1">
      <p:cViewPr>
        <p:scale>
          <a:sx n="80" d="100"/>
          <a:sy n="80" d="100"/>
        </p:scale>
        <p:origin x="40" y="-1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1332" y="-72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6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547938" y="9424988"/>
            <a:ext cx="16525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>
            <a:lvl1pPr defTabSz="922874">
              <a:spcBef>
                <a:spcPct val="0"/>
              </a:spcBef>
              <a:defRPr sz="800"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Event</a:t>
            </a:r>
          </a:p>
        </p:txBody>
      </p:sp>
      <p:sp>
        <p:nvSpPr>
          <p:cNvPr id="1015817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4013" y="9424988"/>
            <a:ext cx="8509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800">
                <a:ea typeface="ヒラギノ角ゴ Pro W3" pitchFamily="124" charset="-128"/>
              </a:defRPr>
            </a:lvl1pPr>
          </a:lstStyle>
          <a:p>
            <a:pPr>
              <a:defRPr/>
            </a:pPr>
            <a:fld id="{3FFA1191-465C-409D-8D25-75D1F7476A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15819" name="Rectangle 1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2125" y="9424988"/>
            <a:ext cx="16494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2874">
              <a:spcBef>
                <a:spcPct val="0"/>
              </a:spcBef>
              <a:defRPr sz="800"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Location, </a:t>
            </a:r>
            <a:endParaRPr lang="en-GB"/>
          </a:p>
        </p:txBody>
      </p:sp>
      <p:pic>
        <p:nvPicPr>
          <p:cNvPr id="27653" name="Picture 1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65088"/>
            <a:ext cx="155575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519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98525" y="9447213"/>
            <a:ext cx="13192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2874">
              <a:spcBef>
                <a:spcPct val="0"/>
              </a:spcBef>
              <a:defRPr sz="800"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Location, </a:t>
            </a:r>
          </a:p>
        </p:txBody>
      </p:sp>
      <p:sp>
        <p:nvSpPr>
          <p:cNvPr id="2662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4400"/>
            <a:ext cx="4997450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48" tIns="46124" rIns="92248" bIns="461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376488" y="9447213"/>
            <a:ext cx="19732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922874">
              <a:spcBef>
                <a:spcPct val="0"/>
              </a:spcBef>
              <a:defRPr sz="800"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Name of the Author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07000" y="9447213"/>
            <a:ext cx="6969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800">
                <a:ea typeface="ヒラギノ角ゴ Pro W3" pitchFamily="124" charset="-128"/>
              </a:defRPr>
            </a:lvl1pPr>
          </a:lstStyle>
          <a:p>
            <a:pPr>
              <a:defRPr/>
            </a:pPr>
            <a:fld id="{9C915419-9D42-425D-AE40-4E4FFDE5848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26631" name="Picture 1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104775"/>
            <a:ext cx="1111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36669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180975" indent="-15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Geneva" charset="0"/>
        <a:cs typeface="+mn-cs"/>
      </a:defRPr>
    </a:lvl2pPr>
    <a:lvl3pPr marL="3619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Geneva" charset="0"/>
        <a:cs typeface="+mn-cs"/>
      </a:defRPr>
    </a:lvl3pPr>
    <a:lvl4pPr marL="5413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Geneva" charset="0"/>
        <a:cs typeface="+mn-cs"/>
      </a:defRPr>
    </a:lvl4pPr>
    <a:lvl5pPr marL="72231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Oder: https://asaphistorycom.files.wordpress.com/2020/02/582px-european_union_emu_map_en.png?w=582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Location, 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Name of the Author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15419-9D42-425D-AE40-4E4FFDE5848E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96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https://ec.europa.eu/eurostat/databrowser/view/namq_10_pe/default/table?lang=en</a:t>
            </a:r>
          </a:p>
          <a:p>
            <a:r>
              <a:rPr lang="en-GB" dirty="0" smtClean="0"/>
              <a:t>https://databank.worldbank.org/reports.aspx?source=2&amp;country=USA</a:t>
            </a:r>
          </a:p>
          <a:p>
            <a:r>
              <a:rPr lang="en-GB" dirty="0" smtClean="0"/>
              <a:t>https://databank.worldbank.org/reports.aspx?source=2&amp;country=JPN</a:t>
            </a:r>
          </a:p>
          <a:p>
            <a:r>
              <a:rPr lang="en-GB" dirty="0" smtClean="0"/>
              <a:t>https://data.worldbank.org/country/china?view=chart</a:t>
            </a:r>
          </a:p>
          <a:p>
            <a:r>
              <a:rPr lang="en-GB" dirty="0" smtClean="0"/>
              <a:t>https://data.worldbank.org/indicator/NY.GDP.MKTP.PP.CD?end=2020&amp;start=2005</a:t>
            </a:r>
          </a:p>
          <a:p>
            <a:r>
              <a:rPr lang="en-GB" dirty="0" smtClean="0"/>
              <a:t>https://ec.europa.eu/eurostat/databrowser/view/tet00003/default/table?lang=en</a:t>
            </a:r>
          </a:p>
          <a:p>
            <a:r>
              <a:rPr lang="en-GB" dirty="0" smtClean="0"/>
              <a:t>https://ec.europa.eu/eurostat/databrowser/view/tec00011/default/table?lang=en</a:t>
            </a:r>
          </a:p>
          <a:p>
            <a:r>
              <a:rPr lang="en-GB" dirty="0" smtClean="0"/>
              <a:t>https://www.theglobaleconomy.com/rankings/savings/#:~:text=Savings%20as%20percent%20of%20GDP,was%20in%20Lebanon%3A%202.47%20percent.</a:t>
            </a:r>
          </a:p>
          <a:p>
            <a:r>
              <a:rPr lang="en-GB" dirty="0" smtClean="0"/>
              <a:t>https://www.theglobaleconomy.com/rankings/savings/European-union/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Location, 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Name of the Author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15419-9D42-425D-AE40-4E4FFDE5848E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8838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Daten</a:t>
            </a:r>
            <a:r>
              <a:rPr lang="de-DE" baseline="0" smtClean="0"/>
              <a:t> aus 2021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Location, 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Name of the Author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15419-9D42-425D-AE40-4E4FFDE5848E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344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>
              <a:latin typeface="Arial" pitchFamily="34" charset="0"/>
              <a:ea typeface="Geneva" pitchFamily="125" charset="-128"/>
            </a:endParaRPr>
          </a:p>
        </p:txBody>
      </p:sp>
      <p:sp>
        <p:nvSpPr>
          <p:cNvPr id="37892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de-DE" altLang="de-DE"/>
              <a:t>Location, </a:t>
            </a:r>
          </a:p>
        </p:txBody>
      </p:sp>
      <p:sp>
        <p:nvSpPr>
          <p:cNvPr id="37893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de-DE" altLang="de-DE"/>
              <a:t>Name of the Author</a:t>
            </a:r>
          </a:p>
        </p:txBody>
      </p:sp>
      <p:sp>
        <p:nvSpPr>
          <p:cNvPr id="37894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BE9DF911-0ECA-4576-942A-01FBC5E783B2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958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>
              <a:latin typeface="Arial" pitchFamily="34" charset="0"/>
              <a:ea typeface="Geneva" pitchFamily="125" charset="-128"/>
            </a:endParaRPr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de-DE" altLang="de-DE"/>
              <a:t>Location, </a:t>
            </a: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de-DE" altLang="de-DE"/>
              <a:t>Name of the Author</a:t>
            </a:r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C8213930-B80A-4061-8ED0-823192A3F4DA}" type="slidenum">
              <a:rPr lang="de-DE" altLang="de-DE" smtClean="0"/>
              <a:pPr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27897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>
              <a:latin typeface="Arial" pitchFamily="34" charset="0"/>
              <a:ea typeface="Geneva" pitchFamily="125" charset="-128"/>
            </a:endParaRP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de-DE" altLang="de-DE"/>
              <a:t>Location, </a:t>
            </a:r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de-DE" altLang="de-DE"/>
              <a:t>Name of the Author</a:t>
            </a:r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6C1AC9B0-621A-4DC6-87EC-075A918AEE3F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0567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>
              <a:latin typeface="Arial" pitchFamily="34" charset="0"/>
              <a:ea typeface="Geneva" pitchFamily="125" charset="-128"/>
            </a:endParaRPr>
          </a:p>
        </p:txBody>
      </p:sp>
      <p:sp>
        <p:nvSpPr>
          <p:cNvPr id="29700" name="Datumsplatzhalt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de-DE" altLang="de-DE"/>
              <a:t>Location, </a:t>
            </a:r>
          </a:p>
        </p:txBody>
      </p:sp>
      <p:sp>
        <p:nvSpPr>
          <p:cNvPr id="29701" name="Fußzeilenplatzhalter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de-DE" altLang="de-DE"/>
              <a:t>Name of the Author</a:t>
            </a:r>
          </a:p>
        </p:txBody>
      </p:sp>
      <p:sp>
        <p:nvSpPr>
          <p:cNvPr id="29702" name="Foliennummernplatzhalt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9666CBD6-8DFE-4C99-8740-8EED4944D619}" type="slidenum">
              <a:rPr lang="de-DE" altLang="de-DE" smtClean="0"/>
              <a:pPr/>
              <a:t>31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62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ndero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41838" y="2181225"/>
            <a:ext cx="4176712" cy="2914650"/>
          </a:xfrm>
        </p:spPr>
        <p:txBody>
          <a:bodyPr/>
          <a:lstStyle>
            <a:lvl1pPr>
              <a:lnSpc>
                <a:spcPts val="3600"/>
              </a:lnSpc>
              <a:defRPr sz="3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de-DE" noProof="0"/>
              <a:t>Mastertitelformat bearbeiten</a:t>
            </a:r>
          </a:p>
        </p:txBody>
      </p:sp>
      <p:sp>
        <p:nvSpPr>
          <p:cNvPr id="1226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48188" y="5522913"/>
            <a:ext cx="4176712" cy="909637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Master-Untertitelformat bearbeiten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69875" y="2181225"/>
            <a:ext cx="3813175" cy="3254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3240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800" b="0">
                <a:solidFill>
                  <a:schemeClr val="bg1"/>
                </a:solidFill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269875" y="6181725"/>
            <a:ext cx="3817938" cy="419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600">
                <a:solidFill>
                  <a:schemeClr val="bg2"/>
                </a:solidFill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10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pitchFamily="124" charset="-128"/>
              </a:defRPr>
            </a:lvl1pPr>
          </a:lstStyle>
          <a:p>
            <a:pPr>
              <a:defRPr/>
            </a:pPr>
            <a:fld id="{B597AB91-F536-4CF5-9339-E0430E4CC1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79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16713" y="660400"/>
            <a:ext cx="2147887" cy="52371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875" y="660400"/>
            <a:ext cx="6294438" cy="523716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pitchFamily="124" charset="-128"/>
              </a:defRPr>
            </a:lvl1pPr>
          </a:lstStyle>
          <a:p>
            <a:pPr>
              <a:defRPr/>
            </a:pPr>
            <a:fld id="{6FD29F6A-D519-432E-95B3-FF09567AD4E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338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269875" y="1428750"/>
            <a:ext cx="8594725" cy="446881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pitchFamily="124" charset="-128"/>
              </a:defRPr>
            </a:lvl1pPr>
          </a:lstStyle>
          <a:p>
            <a:pPr>
              <a:defRPr/>
            </a:pPr>
            <a:fld id="{2653CC98-55DB-461C-A632-2B0F7B22EB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194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69875" y="1428750"/>
            <a:ext cx="4221163" cy="21574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3438" y="1428750"/>
            <a:ext cx="4221162" cy="21574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69875" y="3738563"/>
            <a:ext cx="4221163" cy="2159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3438" y="3738563"/>
            <a:ext cx="4221162" cy="2159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pitchFamily="124" charset="-128"/>
              </a:defRPr>
            </a:lvl1pPr>
          </a:lstStyle>
          <a:p>
            <a:pPr>
              <a:defRPr/>
            </a:pPr>
            <a:fld id="{3F361798-4FC5-4BD7-A12A-A99FB0E46A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148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chart or organis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269875" y="1428750"/>
            <a:ext cx="8594725" cy="446881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pitchFamily="124" charset="-128"/>
              </a:defRPr>
            </a:lvl1pPr>
          </a:lstStyle>
          <a:p>
            <a:pPr>
              <a:defRPr/>
            </a:pPr>
            <a:fld id="{AA750813-7A3F-4F75-9208-7F674315BC4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859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69875" y="1428750"/>
            <a:ext cx="4221163" cy="44688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428750"/>
            <a:ext cx="4221162" cy="44688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pitchFamily="124" charset="-128"/>
              </a:defRPr>
            </a:lvl1pPr>
          </a:lstStyle>
          <a:p>
            <a:pPr>
              <a:defRPr/>
            </a:pPr>
            <a:fld id="{0D500A56-3D53-4AC3-8399-D54096C2C08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56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69875" y="1428750"/>
            <a:ext cx="4221163" cy="44688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3438" y="1428750"/>
            <a:ext cx="4221162" cy="446881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pitchFamily="124" charset="-128"/>
              </a:defRPr>
            </a:lvl1pPr>
          </a:lstStyle>
          <a:p>
            <a:pPr>
              <a:defRPr/>
            </a:pPr>
            <a:fld id="{5BC09FA0-98E6-4AB2-A9DB-AC8FFD98BFC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418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4150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4150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415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33665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4150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4150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4150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4150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4150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4150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4150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4150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4150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415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1857375" cy="3698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pitchFamily="124" charset="-128"/>
              </a:defRPr>
            </a:lvl1pPr>
          </a:lstStyle>
          <a:p>
            <a:pPr>
              <a:defRPr/>
            </a:pPr>
            <a:fld id="{C0B296AD-7D84-4320-9873-FD9B081BFF3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240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4150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415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875" y="1428750"/>
            <a:ext cx="4221163" cy="4468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428750"/>
            <a:ext cx="4221162" cy="4468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pitchFamily="124" charset="-128"/>
              </a:defRPr>
            </a:lvl1pPr>
          </a:lstStyle>
          <a:p>
            <a:pPr>
              <a:defRPr/>
            </a:pPr>
            <a:fld id="{7555E4DD-C4CB-4F83-9F61-2721D56E02F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697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pitchFamily="124" charset="-128"/>
              </a:defRPr>
            </a:lvl1pPr>
          </a:lstStyle>
          <a:p>
            <a:pPr>
              <a:defRPr/>
            </a:pPr>
            <a:fld id="{3704EA25-40D9-40FB-A255-41E0FD255B9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75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pitchFamily="124" charset="-128"/>
              </a:defRPr>
            </a:lvl1pPr>
          </a:lstStyle>
          <a:p>
            <a:pPr>
              <a:defRPr/>
            </a:pPr>
            <a:fld id="{DAFA1054-197F-4290-8175-83E3BF1CCAC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54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pitchFamily="124" charset="-128"/>
              </a:defRPr>
            </a:lvl1pPr>
          </a:lstStyle>
          <a:p>
            <a:pPr>
              <a:defRPr/>
            </a:pPr>
            <a:fld id="{4A6F2B6C-CE77-4999-B165-F844FBDA65F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31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pitchFamily="124" charset="-128"/>
              </a:defRPr>
            </a:lvl1pPr>
          </a:lstStyle>
          <a:p>
            <a:pPr>
              <a:defRPr/>
            </a:pPr>
            <a:fld id="{3A6FBD30-E366-4AC3-A86E-22015D22F9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10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pitchFamily="124" charset="-128"/>
              </a:defRPr>
            </a:lvl1pPr>
          </a:lstStyle>
          <a:p>
            <a:pPr>
              <a:defRPr/>
            </a:pPr>
            <a:fld id="{C93E3C4A-327C-47BE-913C-BC3FDE482AD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580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271463" y="104775"/>
            <a:ext cx="650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de-DE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European integration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1428750"/>
            <a:ext cx="859472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660400"/>
            <a:ext cx="8594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30" name="Rectangle 9"/>
          <p:cNvSpPr>
            <a:spLocks noChangeArrowheads="1"/>
          </p:cNvSpPr>
          <p:nvPr userDrawn="1"/>
        </p:nvSpPr>
        <p:spPr bwMode="auto">
          <a:xfrm>
            <a:off x="3425825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</a:pPr>
            <a:fld id="{A4ECFACD-A61E-4B61-80C4-5BAA65ADA626}" type="slidenum">
              <a:rPr lang="de-DE" altLang="de-DE" sz="900"/>
              <a:pPr algn="ctr">
                <a:lnSpc>
                  <a:spcPts val="1200"/>
                </a:lnSpc>
                <a:spcBef>
                  <a:spcPct val="0"/>
                </a:spcBef>
              </a:pPr>
              <a:t>‹#›</a:t>
            </a:fld>
            <a:endParaRPr lang="de-DE" altLang="de-DE" sz="900"/>
          </a:p>
        </p:txBody>
      </p:sp>
      <p:sp>
        <p:nvSpPr>
          <p:cNvPr id="1031" name="Rectangle 9"/>
          <p:cNvSpPr>
            <a:spLocks noChangeArrowheads="1"/>
          </p:cNvSpPr>
          <p:nvPr userDrawn="1"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>
              <a:lnSpc>
                <a:spcPts val="1200"/>
              </a:lnSpc>
              <a:spcBef>
                <a:spcPct val="0"/>
              </a:spcBef>
            </a:pPr>
            <a:r>
              <a:rPr lang="de-DE" altLang="de-DE" sz="900">
                <a:solidFill>
                  <a:srgbClr val="004B95"/>
                </a:solidFill>
              </a:rPr>
              <a:t>www.ecb.europa.eu 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8" r:id="rId1"/>
    <p:sldLayoutId id="2147485627" r:id="rId2"/>
    <p:sldLayoutId id="2147485629" r:id="rId3"/>
    <p:sldLayoutId id="2147485630" r:id="rId4"/>
    <p:sldLayoutId id="2147485631" r:id="rId5"/>
    <p:sldLayoutId id="2147485632" r:id="rId6"/>
    <p:sldLayoutId id="2147485633" r:id="rId7"/>
    <p:sldLayoutId id="2147485634" r:id="rId8"/>
    <p:sldLayoutId id="2147485635" r:id="rId9"/>
    <p:sldLayoutId id="2147485636" r:id="rId10"/>
    <p:sldLayoutId id="2147485637" r:id="rId11"/>
    <p:sldLayoutId id="2147485638" r:id="rId12"/>
    <p:sldLayoutId id="2147485639" r:id="rId13"/>
    <p:sldLayoutId id="2147485640" r:id="rId14"/>
    <p:sldLayoutId id="2147485641" r:id="rId15"/>
    <p:sldLayoutId id="2147485642" r:id="rId16"/>
    <p:sldLayoutId id="2147485643" r:id="rId17"/>
    <p:sldLayoutId id="2147485644" r:id="rId18"/>
    <p:sldLayoutId id="2147485645" r:id="rId19"/>
    <p:sldLayoutId id="2147485648" r:id="rId20"/>
    <p:sldLayoutId id="2147485649" r:id="rId21"/>
    <p:sldLayoutId id="2147485650" r:id="rId22"/>
    <p:sldLayoutId id="2147485651" r:id="rId23"/>
    <p:sldLayoutId id="2147485652" r:id="rId24"/>
    <p:sldLayoutId id="2147485653" r:id="rId25"/>
    <p:sldLayoutId id="2147485654" r:id="rId26"/>
    <p:sldLayoutId id="2147485655" r:id="rId27"/>
    <p:sldLayoutId id="2147485656" r:id="rId28"/>
    <p:sldLayoutId id="2147485657" r:id="rId29"/>
    <p:sldLayoutId id="2147485658" r:id="rId30"/>
    <p:sldLayoutId id="2147485659" r:id="rId31"/>
  </p:sldLayoutIdLst>
  <p:hf hdr="0" ftr="0" dt="0"/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Geneva" charset="0"/>
          <a:cs typeface="+mj-cs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Geneva" charset="0"/>
          <a:cs typeface="Arial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Geneva" charset="0"/>
          <a:cs typeface="Arial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Geneva" charset="0"/>
          <a:cs typeface="Arial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Geneva" charset="0"/>
          <a:cs typeface="Arial" charset="0"/>
        </a:defRPr>
      </a:lvl5pPr>
      <a:lvl6pPr marL="457200" algn="l" rtl="0" fontAlgn="base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fontAlgn="base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fontAlgn="base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fontAlgn="base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298450" indent="-2984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Geneva" charset="0"/>
          <a:cs typeface="+mn-cs"/>
        </a:defRPr>
      </a:lvl1pPr>
      <a:lvl2pPr marL="596900" indent="-296863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Arial" charset="0"/>
          <a:cs typeface="+mn-cs"/>
        </a:defRPr>
      </a:lvl2pPr>
      <a:lvl3pPr marL="914400" indent="-315913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3pPr>
      <a:lvl4pPr marL="1219200" indent="-303213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1524000" indent="-303213" algn="l" rtl="0" eaLnBrk="0" fontAlgn="base" hangingPunct="0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Arial" charset="0"/>
          <a:cs typeface="+mn-cs"/>
        </a:defRPr>
      </a:lvl5pPr>
      <a:lvl6pPr marL="1981200" indent="-303213" algn="l" rtl="0" fontAlgn="base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6pPr>
      <a:lvl7pPr marL="2438400" indent="-303213" algn="l" rtl="0" fontAlgn="base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7pPr>
      <a:lvl8pPr marL="2895600" indent="-303213" algn="l" rtl="0" fontAlgn="base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8pPr>
      <a:lvl9pPr marL="3352800" indent="-303213" algn="l" rtl="0" fontAlgn="base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9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slideLayout" Target="../slideLayouts/slideLayout25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21.emf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7.png"/><Relationship Id="rId5" Type="http://schemas.openxmlformats.org/officeDocument/2006/relationships/tags" Target="../tags/tag31.xml"/><Relationship Id="rId10" Type="http://schemas.openxmlformats.org/officeDocument/2006/relationships/slideLayout" Target="../slideLayouts/slideLayout27.xml"/><Relationship Id="rId4" Type="http://schemas.openxmlformats.org/officeDocument/2006/relationships/tags" Target="../tags/tag30.xml"/><Relationship Id="rId9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9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31.emf"/><Relationship Id="rId5" Type="http://schemas.openxmlformats.org/officeDocument/2006/relationships/tags" Target="../tags/tag5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1.xml"/><Relationship Id="rId9" Type="http://schemas.openxmlformats.org/officeDocument/2006/relationships/tags" Target="../tags/tag5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34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hyperlink" Target="https://www.ecb.europa.eu/mopo/implement/html/index.en.html" TargetMode="Externa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660400"/>
            <a:ext cx="8594725" cy="628650"/>
          </a:xfrm>
        </p:spPr>
        <p:txBody>
          <a:bodyPr/>
          <a:lstStyle/>
          <a:p>
            <a:pPr eaLnBrk="1" hangingPunct="1"/>
            <a:r>
              <a:rPr lang="de-DE" altLang="de-DE">
                <a:ea typeface="Geneva" pitchFamily="125" charset="-128"/>
              </a:rPr>
              <a:t>Progress of European integration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484313"/>
            <a:ext cx="6616700" cy="4852987"/>
          </a:xfrm>
        </p:spPr>
        <p:txBody>
          <a:bodyPr/>
          <a:lstStyle/>
          <a:p>
            <a:pPr marL="0" indent="0" eaLnBrk="1" hangingPunct="1">
              <a:lnSpc>
                <a:spcPts val="16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chemeClr val="tx2"/>
                </a:solidFill>
                <a:ea typeface="+mn-ea"/>
              </a:rPr>
              <a:t>1952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+mn-ea"/>
              </a:rPr>
              <a:t>	</a:t>
            </a:r>
            <a:r>
              <a:rPr lang="en-US" sz="2000" b="1" dirty="0">
                <a:solidFill>
                  <a:srgbClr val="003399"/>
                </a:solidFill>
                <a:ea typeface="+mn-ea"/>
              </a:rPr>
              <a:t>ECSC</a:t>
            </a: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r>
              <a:rPr lang="en-US" sz="2000" b="1" dirty="0">
                <a:solidFill>
                  <a:srgbClr val="F6D000"/>
                </a:solidFill>
                <a:ea typeface="+mn-ea"/>
              </a:rPr>
              <a:t>	</a:t>
            </a:r>
            <a:r>
              <a:rPr lang="en-US" sz="2000" dirty="0">
                <a:solidFill>
                  <a:srgbClr val="585858"/>
                </a:solidFill>
                <a:ea typeface="+mn-ea"/>
              </a:rPr>
              <a:t>European Coal and Steel Community</a:t>
            </a:r>
          </a:p>
          <a:p>
            <a:pPr marL="0" indent="0" eaLnBrk="1" hangingPunct="1">
              <a:lnSpc>
                <a:spcPts val="3200"/>
              </a:lnSpc>
              <a:buFontTx/>
              <a:buNone/>
              <a:defRPr/>
            </a:pPr>
            <a:r>
              <a:rPr lang="en-US" sz="2000" b="1" dirty="0">
                <a:solidFill>
                  <a:schemeClr val="tx2"/>
                </a:solidFill>
                <a:ea typeface="+mn-ea"/>
              </a:rPr>
              <a:t>1958</a:t>
            </a:r>
            <a:r>
              <a:rPr lang="en-US" sz="2400" dirty="0">
                <a:solidFill>
                  <a:schemeClr val="tx2"/>
                </a:solidFill>
                <a:ea typeface="+mn-ea"/>
              </a:rPr>
              <a:t> 	</a:t>
            </a:r>
            <a:r>
              <a:rPr lang="en-US" sz="2000" b="1" dirty="0">
                <a:solidFill>
                  <a:srgbClr val="003399"/>
                </a:solidFill>
                <a:ea typeface="+mn-ea"/>
              </a:rPr>
              <a:t>EEC and EURATOM</a:t>
            </a: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r>
              <a:rPr lang="en-US" sz="2000" b="1" dirty="0">
                <a:solidFill>
                  <a:srgbClr val="F6D000"/>
                </a:solidFill>
                <a:ea typeface="+mn-ea"/>
              </a:rPr>
              <a:t>	</a:t>
            </a:r>
            <a:r>
              <a:rPr lang="en-US" sz="2000" dirty="0">
                <a:solidFill>
                  <a:srgbClr val="585858"/>
                </a:solidFill>
                <a:ea typeface="+mn-ea"/>
              </a:rPr>
              <a:t>European Economic Community</a:t>
            </a: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r>
              <a:rPr lang="en-US" sz="2000" dirty="0">
                <a:solidFill>
                  <a:srgbClr val="585858"/>
                </a:solidFill>
                <a:ea typeface="+mn-ea"/>
              </a:rPr>
              <a:t>	European Atomic Energy Community</a:t>
            </a:r>
          </a:p>
          <a:p>
            <a:pPr marL="0" indent="0" eaLnBrk="1" hangingPunct="1">
              <a:lnSpc>
                <a:spcPts val="3200"/>
              </a:lnSpc>
              <a:buFontTx/>
              <a:buNone/>
              <a:defRPr/>
            </a:pPr>
            <a:r>
              <a:rPr lang="en-US" sz="2000" b="1" dirty="0">
                <a:solidFill>
                  <a:schemeClr val="tx2"/>
                </a:solidFill>
                <a:ea typeface="+mn-ea"/>
              </a:rPr>
              <a:t>1967</a:t>
            </a:r>
            <a:r>
              <a:rPr lang="en-US" sz="2400" dirty="0">
                <a:solidFill>
                  <a:schemeClr val="tx2"/>
                </a:solidFill>
                <a:ea typeface="+mn-ea"/>
              </a:rPr>
              <a:t> 	</a:t>
            </a:r>
            <a:r>
              <a:rPr lang="en-US" sz="2000" b="1" dirty="0">
                <a:solidFill>
                  <a:srgbClr val="003399"/>
                </a:solidFill>
                <a:ea typeface="+mn-ea"/>
              </a:rPr>
              <a:t>EC</a:t>
            </a: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r>
              <a:rPr lang="en-US" sz="2000" b="1" dirty="0">
                <a:solidFill>
                  <a:srgbClr val="F6D000"/>
                </a:solidFill>
                <a:ea typeface="+mn-ea"/>
              </a:rPr>
              <a:t>	</a:t>
            </a:r>
            <a:r>
              <a:rPr lang="en-US" sz="2000" dirty="0">
                <a:solidFill>
                  <a:srgbClr val="585858"/>
                </a:solidFill>
                <a:ea typeface="+mn-ea"/>
              </a:rPr>
              <a:t>European Communities</a:t>
            </a:r>
          </a:p>
          <a:p>
            <a:pPr marL="0" indent="0" eaLnBrk="1" hangingPunct="1">
              <a:lnSpc>
                <a:spcPts val="3200"/>
              </a:lnSpc>
              <a:buFontTx/>
              <a:buNone/>
              <a:defRPr/>
            </a:pPr>
            <a:r>
              <a:rPr lang="en-US" sz="2000" b="1" dirty="0">
                <a:solidFill>
                  <a:schemeClr val="tx2"/>
                </a:solidFill>
                <a:ea typeface="+mn-ea"/>
              </a:rPr>
              <a:t>1993</a:t>
            </a:r>
            <a:r>
              <a:rPr lang="en-US" sz="2400" dirty="0">
                <a:solidFill>
                  <a:schemeClr val="tx2"/>
                </a:solidFill>
                <a:ea typeface="+mn-ea"/>
              </a:rPr>
              <a:t> 	</a:t>
            </a:r>
            <a:r>
              <a:rPr lang="en-US" sz="2000" b="1" dirty="0">
                <a:solidFill>
                  <a:srgbClr val="003399"/>
                </a:solidFill>
                <a:ea typeface="+mn-ea"/>
              </a:rPr>
              <a:t>EU</a:t>
            </a:r>
          </a:p>
          <a:p>
            <a:pPr marL="0" indent="0" eaLnBrk="1" hangingPunct="1">
              <a:lnSpc>
                <a:spcPts val="1600"/>
              </a:lnSpc>
              <a:spcBef>
                <a:spcPts val="864"/>
              </a:spcBef>
              <a:buFontTx/>
              <a:buNone/>
              <a:defRPr/>
            </a:pPr>
            <a:r>
              <a:rPr lang="en-US" sz="2000" dirty="0">
                <a:solidFill>
                  <a:srgbClr val="585858"/>
                </a:solidFill>
                <a:ea typeface="+mn-ea"/>
              </a:rPr>
              <a:t>	European Union  (Maastricht Treaty)</a:t>
            </a:r>
          </a:p>
          <a:p>
            <a:pPr marL="0" indent="0" eaLnBrk="1" hangingPunct="1">
              <a:lnSpc>
                <a:spcPts val="3200"/>
              </a:lnSpc>
              <a:buFontTx/>
              <a:buNone/>
              <a:defRPr/>
            </a:pPr>
            <a:r>
              <a:rPr lang="en-US" sz="2000" b="1" dirty="0">
                <a:solidFill>
                  <a:schemeClr val="tx2"/>
                </a:solidFill>
                <a:ea typeface="+mn-ea"/>
              </a:rPr>
              <a:t>1998</a:t>
            </a:r>
            <a:r>
              <a:rPr lang="en-US" sz="1800" dirty="0">
                <a:solidFill>
                  <a:schemeClr val="tx2"/>
                </a:solidFill>
                <a:ea typeface="+mn-ea"/>
              </a:rPr>
              <a:t>	</a:t>
            </a:r>
            <a:r>
              <a:rPr lang="en-US" sz="2000" b="1" dirty="0">
                <a:solidFill>
                  <a:srgbClr val="003399"/>
                </a:solidFill>
                <a:ea typeface="+mn-ea"/>
              </a:rPr>
              <a:t>ECB</a:t>
            </a:r>
          </a:p>
          <a:p>
            <a:pPr marL="0" indent="0" eaLnBrk="1" hangingPunct="1">
              <a:lnSpc>
                <a:spcPts val="1600"/>
              </a:lnSpc>
              <a:spcBef>
                <a:spcPts val="864"/>
              </a:spcBef>
              <a:buFontTx/>
              <a:buNone/>
              <a:defRPr/>
            </a:pPr>
            <a:r>
              <a:rPr lang="en-US" sz="2000" dirty="0">
                <a:solidFill>
                  <a:srgbClr val="585858"/>
                </a:solidFill>
                <a:ea typeface="+mn-ea"/>
              </a:rPr>
              <a:t>	Founding of the European Central Bank</a:t>
            </a:r>
          </a:p>
          <a:p>
            <a:pPr marL="0" indent="0" eaLnBrk="1" hangingPunct="1">
              <a:lnSpc>
                <a:spcPts val="3200"/>
              </a:lnSpc>
              <a:buFontTx/>
              <a:buNone/>
              <a:defRPr/>
            </a:pPr>
            <a:r>
              <a:rPr lang="en-US" sz="2000" b="1" dirty="0">
                <a:solidFill>
                  <a:schemeClr val="tx2"/>
                </a:solidFill>
                <a:ea typeface="+mn-ea"/>
              </a:rPr>
              <a:t>2009 	EU</a:t>
            </a: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r>
              <a:rPr lang="en-US" sz="2000" b="1" dirty="0">
                <a:solidFill>
                  <a:srgbClr val="F6D000"/>
                </a:solidFill>
                <a:ea typeface="+mn-ea"/>
              </a:rPr>
              <a:t>	</a:t>
            </a:r>
            <a:r>
              <a:rPr lang="en-US" sz="2000" dirty="0">
                <a:solidFill>
                  <a:srgbClr val="585858"/>
                </a:solidFill>
                <a:ea typeface="+mn-ea"/>
              </a:rPr>
              <a:t>Treaty of Lisbon</a:t>
            </a:r>
            <a:endParaRPr lang="de-DE" sz="2000" dirty="0">
              <a:solidFill>
                <a:srgbClr val="585858"/>
              </a:solidFill>
              <a:ea typeface="+mn-ea"/>
            </a:endParaRPr>
          </a:p>
          <a:p>
            <a:pPr marL="342900" indent="-342900" eaLnBrk="1" hangingPunct="1">
              <a:lnSpc>
                <a:spcPts val="1600"/>
              </a:lnSpc>
              <a:buFontTx/>
              <a:buAutoNum type="arabicPlain" startAt="1998"/>
              <a:defRPr/>
            </a:pPr>
            <a:endParaRPr lang="en-US" sz="1800" b="1" dirty="0">
              <a:solidFill>
                <a:srgbClr val="F6D000"/>
              </a:solidFill>
              <a:ea typeface="+mn-ea"/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de-DE" sz="1800" dirty="0">
              <a:solidFill>
                <a:srgbClr val="585858"/>
              </a:solidFill>
              <a:ea typeface="+mn-ea"/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de-DE" sz="1800" dirty="0">
              <a:solidFill>
                <a:srgbClr val="585858"/>
              </a:solidFill>
              <a:ea typeface="+mn-ea"/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de-DE" sz="1800" dirty="0">
              <a:solidFill>
                <a:srgbClr val="585858"/>
              </a:solidFill>
              <a:ea typeface="+mn-ea"/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en-US" sz="1800" dirty="0">
              <a:solidFill>
                <a:srgbClr val="585858"/>
              </a:solidFill>
              <a:ea typeface="+mn-ea"/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de-DE" sz="1800" dirty="0">
              <a:solidFill>
                <a:srgbClr val="585858"/>
              </a:solidFill>
              <a:ea typeface="+mn-ea"/>
            </a:endParaRP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8466138" y="4000500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n-US" altLang="de-DE"/>
          </a:p>
        </p:txBody>
      </p:sp>
      <p:pic>
        <p:nvPicPr>
          <p:cNvPr id="6" name="Picture 5" descr="C:\Users\fernanc\Desktop\New Folder\ECB_icons_140512\New created\init_ecb_icons_50_deployable_03_eu-STAR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1163638"/>
            <a:ext cx="34702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3050" y="660400"/>
            <a:ext cx="8594725" cy="628650"/>
          </a:xfrm>
        </p:spPr>
        <p:txBody>
          <a:bodyPr/>
          <a:lstStyle/>
          <a:p>
            <a:pPr eaLnBrk="1" hangingPunct="1"/>
            <a:r>
              <a:rPr lang="de-DE" altLang="de-DE">
                <a:ea typeface="Geneva" pitchFamily="125" charset="-128"/>
              </a:rPr>
              <a:t>The Eurosystem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276225" y="1181100"/>
          <a:ext cx="2808288" cy="5300673"/>
        </p:xfrm>
        <a:graphic>
          <a:graphicData uri="http://schemas.openxmlformats.org/drawingml/2006/table">
            <a:tbl>
              <a:tblPr/>
              <a:tblGrid>
                <a:gridCol w="2587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49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6D000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€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European Central Bank</a:t>
                      </a:r>
                    </a:p>
                  </a:txBody>
                  <a:tcPr marL="71995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Nationale Bank van België/</a:t>
                      </a:r>
                    </a:p>
                  </a:txBody>
                  <a:tcPr marL="71995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Banque Nationale de Belgique</a:t>
                      </a:r>
                    </a:p>
                  </a:txBody>
                  <a:tcPr marL="71995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Deutsche Bundesbank</a:t>
                      </a:r>
                    </a:p>
                  </a:txBody>
                  <a:tcPr marL="71995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Eesti Pank</a:t>
                      </a:r>
                    </a:p>
                  </a:txBody>
                  <a:tcPr marL="71995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Central Bank of Ireland</a:t>
                      </a:r>
                    </a:p>
                  </a:txBody>
                  <a:tcPr marL="71995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Bank of Greece</a:t>
                      </a:r>
                    </a:p>
                  </a:txBody>
                  <a:tcPr marL="71995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Banco de España</a:t>
                      </a:r>
                    </a:p>
                  </a:txBody>
                  <a:tcPr marL="71995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Banque de France</a:t>
                      </a:r>
                    </a:p>
                  </a:txBody>
                  <a:tcPr marL="71995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Banca d</a:t>
                      </a:r>
                      <a:r>
                        <a:rPr kumimoji="0" lang="ja-JP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’</a:t>
                      </a:r>
                      <a:r>
                        <a:rPr kumimoji="0" lang="de-DE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Italia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1995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Central Bank of Cyprus</a:t>
                      </a:r>
                    </a:p>
                  </a:txBody>
                  <a:tcPr marL="71995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Latvijas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Banka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1995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11</a:t>
                      </a:r>
                    </a:p>
                  </a:txBody>
                  <a:tcPr marL="32387" marR="36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Lietuvos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bankas</a:t>
                      </a:r>
                    </a:p>
                  </a:txBody>
                  <a:tcPr marL="71972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12</a:t>
                      </a:r>
                    </a:p>
                  </a:txBody>
                  <a:tcPr marL="32398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Banque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centrale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du Luxembourg </a:t>
                      </a:r>
                    </a:p>
                  </a:txBody>
                  <a:tcPr marL="71995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13</a:t>
                      </a:r>
                    </a:p>
                  </a:txBody>
                  <a:tcPr marL="32398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Central Bank of Malta</a:t>
                      </a:r>
                    </a:p>
                  </a:txBody>
                  <a:tcPr marL="71995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14</a:t>
                      </a:r>
                    </a:p>
                  </a:txBody>
                  <a:tcPr marL="32398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De Nederlandsche Bank</a:t>
                      </a:r>
                    </a:p>
                  </a:txBody>
                  <a:tcPr marL="71995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15</a:t>
                      </a:r>
                    </a:p>
                  </a:txBody>
                  <a:tcPr marL="32398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Oesterreichische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Nationalbank</a:t>
                      </a:r>
                    </a:p>
                  </a:txBody>
                  <a:tcPr marL="71995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16</a:t>
                      </a:r>
                    </a:p>
                  </a:txBody>
                  <a:tcPr marL="32398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Banco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de Portugal</a:t>
                      </a:r>
                    </a:p>
                  </a:txBody>
                  <a:tcPr marL="71995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17</a:t>
                      </a:r>
                    </a:p>
                  </a:txBody>
                  <a:tcPr marL="32398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Banka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Slovenije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1995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18</a:t>
                      </a:r>
                    </a:p>
                  </a:txBody>
                  <a:tcPr marL="32398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Národná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banka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Slovenska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1995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19</a:t>
                      </a:r>
                    </a:p>
                  </a:txBody>
                  <a:tcPr marL="32398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Suomen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Pankki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–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Finlands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Bank</a:t>
                      </a:r>
                    </a:p>
                  </a:txBody>
                  <a:tcPr marL="71995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grpSp>
        <p:nvGrpSpPr>
          <p:cNvPr id="18503" name="Group 2"/>
          <p:cNvGrpSpPr>
            <a:grpSpLocks/>
          </p:cNvGrpSpPr>
          <p:nvPr/>
        </p:nvGrpSpPr>
        <p:grpSpPr bwMode="auto">
          <a:xfrm>
            <a:off x="3954463" y="427038"/>
            <a:ext cx="5143500" cy="6254750"/>
            <a:chOff x="3490143" y="481767"/>
            <a:chExt cx="5143326" cy="6360328"/>
          </a:xfrm>
        </p:grpSpPr>
        <p:pic>
          <p:nvPicPr>
            <p:cNvPr id="18504" name="Picture 2" descr="C:\Users\fernanc\Desktop\Vector map\Map_Of_Europe_Master-OR-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143" y="481767"/>
              <a:ext cx="5143326" cy="636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505" name="Group 1"/>
            <p:cNvGrpSpPr>
              <a:grpSpLocks/>
            </p:cNvGrpSpPr>
            <p:nvPr/>
          </p:nvGrpSpPr>
          <p:grpSpPr bwMode="auto">
            <a:xfrm>
              <a:off x="3657600" y="2324100"/>
              <a:ext cx="4165934" cy="4167198"/>
              <a:chOff x="3657600" y="2324100"/>
              <a:chExt cx="4165934" cy="4167198"/>
            </a:xfrm>
          </p:grpSpPr>
          <p:sp>
            <p:nvSpPr>
              <p:cNvPr id="18506" name="Rechteck 6"/>
              <p:cNvSpPr>
                <a:spLocks noChangeAspect="1"/>
              </p:cNvSpPr>
              <p:nvPr/>
            </p:nvSpPr>
            <p:spPr bwMode="auto">
              <a:xfrm>
                <a:off x="5226844" y="4541045"/>
                <a:ext cx="209550" cy="207963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2</a:t>
                </a:r>
              </a:p>
            </p:txBody>
          </p:sp>
          <p:sp>
            <p:nvSpPr>
              <p:cNvPr id="18507" name="Rechteck 19"/>
              <p:cNvSpPr>
                <a:spLocks noChangeAspect="1"/>
              </p:cNvSpPr>
              <p:nvPr/>
            </p:nvSpPr>
            <p:spPr bwMode="auto">
              <a:xfrm>
                <a:off x="4822032" y="4344988"/>
                <a:ext cx="207962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1</a:t>
                </a:r>
              </a:p>
            </p:txBody>
          </p:sp>
          <p:sp>
            <p:nvSpPr>
              <p:cNvPr id="18508" name="Rechteck 20"/>
              <p:cNvSpPr>
                <a:spLocks noChangeAspect="1"/>
              </p:cNvSpPr>
              <p:nvPr/>
            </p:nvSpPr>
            <p:spPr bwMode="auto">
              <a:xfrm>
                <a:off x="5219700" y="4308475"/>
                <a:ext cx="198438" cy="19843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rgbClr val="F6D000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>
                    <a:solidFill>
                      <a:srgbClr val="F6D000"/>
                    </a:solidFill>
                  </a:rPr>
                  <a:t>€</a:t>
                </a:r>
              </a:p>
            </p:txBody>
          </p:sp>
          <p:sp>
            <p:nvSpPr>
              <p:cNvPr id="18509" name="Rechteck 21"/>
              <p:cNvSpPr>
                <a:spLocks noChangeAspect="1"/>
              </p:cNvSpPr>
              <p:nvPr/>
            </p:nvSpPr>
            <p:spPr bwMode="auto">
              <a:xfrm>
                <a:off x="6888163" y="3145632"/>
                <a:ext cx="207962" cy="207962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3</a:t>
                </a:r>
              </a:p>
            </p:txBody>
          </p:sp>
          <p:sp>
            <p:nvSpPr>
              <p:cNvPr id="18510" name="Rechteck 22"/>
              <p:cNvSpPr>
                <a:spLocks noChangeAspect="1"/>
              </p:cNvSpPr>
              <p:nvPr/>
            </p:nvSpPr>
            <p:spPr bwMode="auto">
              <a:xfrm>
                <a:off x="3776663" y="4070351"/>
                <a:ext cx="207962" cy="207962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4</a:t>
                </a:r>
              </a:p>
            </p:txBody>
          </p:sp>
          <p:sp>
            <p:nvSpPr>
              <p:cNvPr id="18511" name="Rechteck 23"/>
              <p:cNvSpPr>
                <a:spLocks noChangeAspect="1"/>
              </p:cNvSpPr>
              <p:nvPr/>
            </p:nvSpPr>
            <p:spPr bwMode="auto">
              <a:xfrm>
                <a:off x="6504782" y="5815013"/>
                <a:ext cx="209550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5</a:t>
                </a:r>
              </a:p>
            </p:txBody>
          </p:sp>
          <p:sp>
            <p:nvSpPr>
              <p:cNvPr id="18512" name="Rechteck 26"/>
              <p:cNvSpPr>
                <a:spLocks noChangeAspect="1"/>
              </p:cNvSpPr>
              <p:nvPr/>
            </p:nvSpPr>
            <p:spPr bwMode="auto">
              <a:xfrm>
                <a:off x="4194175" y="5743575"/>
                <a:ext cx="209550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6</a:t>
                </a:r>
              </a:p>
            </p:txBody>
          </p:sp>
          <p:sp>
            <p:nvSpPr>
              <p:cNvPr id="18513" name="Rechteck 27"/>
              <p:cNvSpPr>
                <a:spLocks noChangeAspect="1"/>
              </p:cNvSpPr>
              <p:nvPr/>
            </p:nvSpPr>
            <p:spPr bwMode="auto">
              <a:xfrm>
                <a:off x="4754563" y="4903789"/>
                <a:ext cx="209550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7</a:t>
                </a:r>
              </a:p>
            </p:txBody>
          </p:sp>
          <p:sp>
            <p:nvSpPr>
              <p:cNvPr id="18514" name="Rechteck 28"/>
              <p:cNvSpPr>
                <a:spLocks noChangeAspect="1"/>
              </p:cNvSpPr>
              <p:nvPr/>
            </p:nvSpPr>
            <p:spPr bwMode="auto">
              <a:xfrm>
                <a:off x="4964113" y="4662489"/>
                <a:ext cx="209550" cy="207963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0800" tIns="1080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12</a:t>
                </a:r>
              </a:p>
            </p:txBody>
          </p:sp>
          <p:sp>
            <p:nvSpPr>
              <p:cNvPr id="18515" name="Rechteck 29"/>
              <p:cNvSpPr>
                <a:spLocks noChangeAspect="1"/>
              </p:cNvSpPr>
              <p:nvPr/>
            </p:nvSpPr>
            <p:spPr bwMode="auto">
              <a:xfrm>
                <a:off x="5572125" y="5327650"/>
                <a:ext cx="207963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8</a:t>
                </a:r>
              </a:p>
            </p:txBody>
          </p:sp>
          <p:sp>
            <p:nvSpPr>
              <p:cNvPr id="18516" name="Rechteck 30"/>
              <p:cNvSpPr>
                <a:spLocks noChangeAspect="1"/>
              </p:cNvSpPr>
              <p:nvPr/>
            </p:nvSpPr>
            <p:spPr bwMode="auto">
              <a:xfrm>
                <a:off x="7613984" y="6281748"/>
                <a:ext cx="209550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9</a:t>
                </a:r>
              </a:p>
            </p:txBody>
          </p:sp>
          <p:sp>
            <p:nvSpPr>
              <p:cNvPr id="18517" name="Rechteck 31"/>
              <p:cNvSpPr>
                <a:spLocks noChangeAspect="1"/>
              </p:cNvSpPr>
              <p:nvPr/>
            </p:nvSpPr>
            <p:spPr bwMode="auto">
              <a:xfrm>
                <a:off x="5638800" y="6281748"/>
                <a:ext cx="209550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21600" tIns="1080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1100"/>
                  <a:t>13 </a:t>
                </a:r>
              </a:p>
            </p:txBody>
          </p:sp>
          <p:sp>
            <p:nvSpPr>
              <p:cNvPr id="18518" name="Rechteck 32"/>
              <p:cNvSpPr>
                <a:spLocks noChangeAspect="1"/>
              </p:cNvSpPr>
              <p:nvPr/>
            </p:nvSpPr>
            <p:spPr bwMode="auto">
              <a:xfrm>
                <a:off x="4966495" y="4061189"/>
                <a:ext cx="207962" cy="207962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0800" tIns="1080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14</a:t>
                </a:r>
              </a:p>
            </p:txBody>
          </p:sp>
          <p:sp>
            <p:nvSpPr>
              <p:cNvPr id="18519" name="Rechteck 33"/>
              <p:cNvSpPr>
                <a:spLocks noChangeAspect="1"/>
              </p:cNvSpPr>
              <p:nvPr/>
            </p:nvSpPr>
            <p:spPr bwMode="auto">
              <a:xfrm>
                <a:off x="5829300" y="4827589"/>
                <a:ext cx="209550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0800" tIns="1080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1100"/>
                  <a:t>15</a:t>
                </a:r>
              </a:p>
            </p:txBody>
          </p:sp>
          <p:sp>
            <p:nvSpPr>
              <p:cNvPr id="18520" name="Rechteck 34"/>
              <p:cNvSpPr>
                <a:spLocks noChangeAspect="1"/>
              </p:cNvSpPr>
              <p:nvPr/>
            </p:nvSpPr>
            <p:spPr bwMode="auto">
              <a:xfrm>
                <a:off x="3657600" y="5781675"/>
                <a:ext cx="209550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0800" tIns="1080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16</a:t>
                </a:r>
              </a:p>
            </p:txBody>
          </p:sp>
          <p:sp>
            <p:nvSpPr>
              <p:cNvPr id="18521" name="Rechteck 35"/>
              <p:cNvSpPr>
                <a:spLocks noChangeAspect="1"/>
              </p:cNvSpPr>
              <p:nvPr/>
            </p:nvSpPr>
            <p:spPr bwMode="auto">
              <a:xfrm>
                <a:off x="5899944" y="5103814"/>
                <a:ext cx="207962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0800" tIns="1080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17</a:t>
                </a:r>
              </a:p>
            </p:txBody>
          </p:sp>
          <p:sp>
            <p:nvSpPr>
              <p:cNvPr id="18522" name="Rechteck 36"/>
              <p:cNvSpPr>
                <a:spLocks noChangeAspect="1"/>
              </p:cNvSpPr>
              <p:nvPr/>
            </p:nvSpPr>
            <p:spPr bwMode="auto">
              <a:xfrm>
                <a:off x="6313489" y="4645026"/>
                <a:ext cx="207962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0800" tIns="1080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1100"/>
                  <a:t>18</a:t>
                </a:r>
              </a:p>
            </p:txBody>
          </p:sp>
          <p:sp>
            <p:nvSpPr>
              <p:cNvPr id="18523" name="Rechteck 39"/>
              <p:cNvSpPr>
                <a:spLocks noChangeAspect="1"/>
              </p:cNvSpPr>
              <p:nvPr/>
            </p:nvSpPr>
            <p:spPr bwMode="auto">
              <a:xfrm>
                <a:off x="7073900" y="2324100"/>
                <a:ext cx="209550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19</a:t>
                </a:r>
              </a:p>
            </p:txBody>
          </p:sp>
          <p:sp>
            <p:nvSpPr>
              <p:cNvPr id="18524" name="Rechteck 22"/>
              <p:cNvSpPr>
                <a:spLocks noChangeAspect="1"/>
              </p:cNvSpPr>
              <p:nvPr/>
            </p:nvSpPr>
            <p:spPr bwMode="auto">
              <a:xfrm>
                <a:off x="6992937" y="3473021"/>
                <a:ext cx="206375" cy="207962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10</a:t>
                </a:r>
              </a:p>
            </p:txBody>
          </p:sp>
          <p:sp>
            <p:nvSpPr>
              <p:cNvPr id="18525" name="Rechteck 22"/>
              <p:cNvSpPr>
                <a:spLocks noChangeAspect="1"/>
              </p:cNvSpPr>
              <p:nvPr/>
            </p:nvSpPr>
            <p:spPr bwMode="auto">
              <a:xfrm>
                <a:off x="6877049" y="3786552"/>
                <a:ext cx="206375" cy="207962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11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8772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4213225" y="574675"/>
            <a:ext cx="5019675" cy="5903913"/>
            <a:chOff x="4213286" y="422900"/>
            <a:chExt cx="5020013" cy="5903913"/>
          </a:xfrm>
        </p:grpSpPr>
        <p:pic>
          <p:nvPicPr>
            <p:cNvPr id="19468" name="Picture 2" descr="C:\Users\fernanc\Desktop\Vector map\Map_Of_Europe_Master-OR-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286" y="422900"/>
              <a:ext cx="5020013" cy="590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9" name="Group 1"/>
            <p:cNvGrpSpPr>
              <a:grpSpLocks/>
            </p:cNvGrpSpPr>
            <p:nvPr/>
          </p:nvGrpSpPr>
          <p:grpSpPr bwMode="auto">
            <a:xfrm>
              <a:off x="4431813" y="2586163"/>
              <a:ext cx="3615225" cy="3485875"/>
              <a:chOff x="4431813" y="2586163"/>
              <a:chExt cx="3615225" cy="3485875"/>
            </a:xfrm>
          </p:grpSpPr>
          <p:sp>
            <p:nvSpPr>
              <p:cNvPr id="19470" name="Rechteck 16"/>
              <p:cNvSpPr>
                <a:spLocks noChangeArrowheads="1"/>
              </p:cNvSpPr>
              <p:nvPr/>
            </p:nvSpPr>
            <p:spPr bwMode="auto">
              <a:xfrm>
                <a:off x="4431813" y="5652513"/>
                <a:ext cx="107950" cy="1079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de-DE"/>
              </a:p>
            </p:txBody>
          </p:sp>
          <p:sp>
            <p:nvSpPr>
              <p:cNvPr id="19471" name="Rechteck 16"/>
              <p:cNvSpPr>
                <a:spLocks noChangeArrowheads="1"/>
              </p:cNvSpPr>
              <p:nvPr/>
            </p:nvSpPr>
            <p:spPr bwMode="auto">
              <a:xfrm>
                <a:off x="4789625" y="5546913"/>
                <a:ext cx="107950" cy="1079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de-DE"/>
              </a:p>
            </p:txBody>
          </p:sp>
          <p:sp>
            <p:nvSpPr>
              <p:cNvPr id="19472" name="Rechteck 16"/>
              <p:cNvSpPr>
                <a:spLocks noChangeArrowheads="1"/>
              </p:cNvSpPr>
              <p:nvPr/>
            </p:nvSpPr>
            <p:spPr bwMode="auto">
              <a:xfrm>
                <a:off x="5408613" y="4683125"/>
                <a:ext cx="109537" cy="1079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de-DE"/>
              </a:p>
            </p:txBody>
          </p:sp>
          <p:sp>
            <p:nvSpPr>
              <p:cNvPr id="19473" name="Rechteck 16"/>
              <p:cNvSpPr>
                <a:spLocks noChangeArrowheads="1"/>
              </p:cNvSpPr>
              <p:nvPr/>
            </p:nvSpPr>
            <p:spPr bwMode="auto">
              <a:xfrm>
                <a:off x="5724588" y="4391275"/>
                <a:ext cx="107950" cy="1079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de-DE"/>
              </a:p>
            </p:txBody>
          </p:sp>
          <p:sp>
            <p:nvSpPr>
              <p:cNvPr id="19474" name="Rechteck 16"/>
              <p:cNvSpPr>
                <a:spLocks noChangeArrowheads="1"/>
              </p:cNvSpPr>
              <p:nvPr/>
            </p:nvSpPr>
            <p:spPr bwMode="auto">
              <a:xfrm>
                <a:off x="5546088" y="4226813"/>
                <a:ext cx="109537" cy="1079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de-DE"/>
              </a:p>
            </p:txBody>
          </p:sp>
          <p:sp>
            <p:nvSpPr>
              <p:cNvPr id="19475" name="Rechteck 16"/>
              <p:cNvSpPr>
                <a:spLocks noChangeArrowheads="1"/>
              </p:cNvSpPr>
              <p:nvPr/>
            </p:nvSpPr>
            <p:spPr bwMode="auto">
              <a:xfrm>
                <a:off x="4479475" y="3857825"/>
                <a:ext cx="107950" cy="1079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de-DE"/>
              </a:p>
            </p:txBody>
          </p:sp>
          <p:sp>
            <p:nvSpPr>
              <p:cNvPr id="19476" name="Rechteck 16"/>
              <p:cNvSpPr>
                <a:spLocks noChangeArrowheads="1"/>
              </p:cNvSpPr>
              <p:nvPr/>
            </p:nvSpPr>
            <p:spPr bwMode="auto">
              <a:xfrm>
                <a:off x="5909813" y="4331775"/>
                <a:ext cx="107950" cy="1079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de-DE"/>
              </a:p>
            </p:txBody>
          </p:sp>
          <p:sp>
            <p:nvSpPr>
              <p:cNvPr id="19477" name="Rechteck 16"/>
              <p:cNvSpPr>
                <a:spLocks noChangeArrowheads="1"/>
              </p:cNvSpPr>
              <p:nvPr/>
            </p:nvSpPr>
            <p:spPr bwMode="auto">
              <a:xfrm>
                <a:off x="6385831" y="4554600"/>
                <a:ext cx="107950" cy="1079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de-DE"/>
              </a:p>
            </p:txBody>
          </p:sp>
          <p:sp>
            <p:nvSpPr>
              <p:cNvPr id="19478" name="Rechteck 16"/>
              <p:cNvSpPr>
                <a:spLocks noChangeArrowheads="1"/>
              </p:cNvSpPr>
              <p:nvPr/>
            </p:nvSpPr>
            <p:spPr bwMode="auto">
              <a:xfrm>
                <a:off x="6782667" y="4432300"/>
                <a:ext cx="107950" cy="1079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de-DE"/>
              </a:p>
            </p:txBody>
          </p:sp>
          <p:sp>
            <p:nvSpPr>
              <p:cNvPr id="19479" name="Rechteck 16"/>
              <p:cNvSpPr>
                <a:spLocks noChangeArrowheads="1"/>
              </p:cNvSpPr>
              <p:nvPr/>
            </p:nvSpPr>
            <p:spPr bwMode="auto">
              <a:xfrm>
                <a:off x="6439806" y="4776500"/>
                <a:ext cx="107950" cy="1079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de-DE"/>
              </a:p>
            </p:txBody>
          </p:sp>
          <p:sp>
            <p:nvSpPr>
              <p:cNvPr id="19480" name="Rechteck 16"/>
              <p:cNvSpPr>
                <a:spLocks noChangeArrowheads="1"/>
              </p:cNvSpPr>
              <p:nvPr/>
            </p:nvSpPr>
            <p:spPr bwMode="auto">
              <a:xfrm>
                <a:off x="6187625" y="5202988"/>
                <a:ext cx="107950" cy="1079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de-DE"/>
              </a:p>
            </p:txBody>
          </p:sp>
          <p:sp>
            <p:nvSpPr>
              <p:cNvPr id="19481" name="Rechteck 16"/>
              <p:cNvSpPr>
                <a:spLocks noChangeArrowheads="1"/>
              </p:cNvSpPr>
              <p:nvPr/>
            </p:nvSpPr>
            <p:spPr bwMode="auto">
              <a:xfrm>
                <a:off x="7035522" y="5487538"/>
                <a:ext cx="107950" cy="1079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de-DE"/>
              </a:p>
            </p:txBody>
          </p:sp>
          <p:sp>
            <p:nvSpPr>
              <p:cNvPr id="19482" name="Rechteck 16"/>
              <p:cNvSpPr>
                <a:spLocks noChangeArrowheads="1"/>
              </p:cNvSpPr>
              <p:nvPr/>
            </p:nvSpPr>
            <p:spPr bwMode="auto">
              <a:xfrm>
                <a:off x="7939088" y="5964088"/>
                <a:ext cx="107950" cy="1079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de-DE"/>
              </a:p>
            </p:txBody>
          </p:sp>
          <p:sp>
            <p:nvSpPr>
              <p:cNvPr id="19483" name="Rechteck 16"/>
              <p:cNvSpPr>
                <a:spLocks noChangeArrowheads="1"/>
              </p:cNvSpPr>
              <p:nvPr/>
            </p:nvSpPr>
            <p:spPr bwMode="auto">
              <a:xfrm>
                <a:off x="7321100" y="3048763"/>
                <a:ext cx="107950" cy="1079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de-DE"/>
              </a:p>
            </p:txBody>
          </p:sp>
          <p:sp>
            <p:nvSpPr>
              <p:cNvPr id="19484" name="Rechteck 16"/>
              <p:cNvSpPr>
                <a:spLocks noChangeArrowheads="1"/>
              </p:cNvSpPr>
              <p:nvPr/>
            </p:nvSpPr>
            <p:spPr bwMode="auto">
              <a:xfrm>
                <a:off x="7111675" y="2586163"/>
                <a:ext cx="107950" cy="1079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de-DE"/>
              </a:p>
            </p:txBody>
          </p:sp>
          <p:sp>
            <p:nvSpPr>
              <p:cNvPr id="19485" name="Rechteck 16"/>
              <p:cNvSpPr>
                <a:spLocks noChangeArrowheads="1"/>
              </p:cNvSpPr>
              <p:nvPr/>
            </p:nvSpPr>
            <p:spPr bwMode="auto">
              <a:xfrm>
                <a:off x="5613713" y="4005388"/>
                <a:ext cx="109537" cy="1079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de-DE"/>
              </a:p>
            </p:txBody>
          </p:sp>
          <p:sp>
            <p:nvSpPr>
              <p:cNvPr id="19486" name="Rechteck 16"/>
              <p:cNvSpPr>
                <a:spLocks noChangeArrowheads="1"/>
              </p:cNvSpPr>
              <p:nvPr/>
            </p:nvSpPr>
            <p:spPr bwMode="auto">
              <a:xfrm>
                <a:off x="6354813" y="5964088"/>
                <a:ext cx="109537" cy="1079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de-DE"/>
              </a:p>
            </p:txBody>
          </p:sp>
          <p:sp>
            <p:nvSpPr>
              <p:cNvPr id="19487" name="Rechteck 20"/>
              <p:cNvSpPr>
                <a:spLocks noChangeAspect="1"/>
              </p:cNvSpPr>
              <p:nvPr/>
            </p:nvSpPr>
            <p:spPr bwMode="auto">
              <a:xfrm>
                <a:off x="5846313" y="4104700"/>
                <a:ext cx="198437" cy="19843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rgbClr val="F6D000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>
                    <a:solidFill>
                      <a:srgbClr val="F6D000"/>
                    </a:solidFill>
                  </a:rPr>
                  <a:t>€</a:t>
                </a:r>
              </a:p>
            </p:txBody>
          </p:sp>
          <p:sp>
            <p:nvSpPr>
              <p:cNvPr id="19488" name="Rechteck 16"/>
              <p:cNvSpPr>
                <a:spLocks noChangeArrowheads="1"/>
              </p:cNvSpPr>
              <p:nvPr/>
            </p:nvSpPr>
            <p:spPr bwMode="auto">
              <a:xfrm>
                <a:off x="7285600" y="3303588"/>
                <a:ext cx="107950" cy="1079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de-DE"/>
              </a:p>
            </p:txBody>
          </p:sp>
          <p:sp>
            <p:nvSpPr>
              <p:cNvPr id="19489" name="Rechteck 16"/>
              <p:cNvSpPr>
                <a:spLocks noChangeArrowheads="1"/>
              </p:cNvSpPr>
              <p:nvPr/>
            </p:nvSpPr>
            <p:spPr bwMode="auto">
              <a:xfrm>
                <a:off x="7259875" y="3527238"/>
                <a:ext cx="107950" cy="1079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de-DE"/>
              </a:p>
            </p:txBody>
          </p:sp>
        </p:grpSp>
      </p:grp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3050" y="660400"/>
            <a:ext cx="8594725" cy="628650"/>
          </a:xfrm>
        </p:spPr>
        <p:txBody>
          <a:bodyPr/>
          <a:lstStyle/>
          <a:p>
            <a:pPr eaLnBrk="1" hangingPunct="1"/>
            <a:r>
              <a:rPr lang="de-DE" altLang="de-DE">
                <a:ea typeface="Geneva" pitchFamily="125" charset="-128"/>
              </a:rPr>
              <a:t>The NCBs as an integral part of the Eurosystem</a:t>
            </a:r>
          </a:p>
        </p:txBody>
      </p:sp>
      <p:sp>
        <p:nvSpPr>
          <p:cNvPr id="19460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688" y="1377950"/>
            <a:ext cx="8551862" cy="431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858585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2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Article 282 </a:t>
            </a:r>
            <a:r>
              <a:rPr lang="en-US" sz="2200">
                <a:latin typeface="Arial" charset="0"/>
                <a:ea typeface="ヒラギノ角ゴ Pro W3" charset="0"/>
                <a:cs typeface="ヒラギノ角ゴ Pro W3" charset="0"/>
              </a:rPr>
              <a:t>of the Treaty on the Functioning of the European Union:</a:t>
            </a:r>
          </a:p>
        </p:txBody>
      </p:sp>
      <p:sp>
        <p:nvSpPr>
          <p:cNvPr id="19461" name="Inhaltsplatzhalter 2"/>
          <p:cNvSpPr txBox="1">
            <a:spLocks/>
          </p:cNvSpPr>
          <p:nvPr/>
        </p:nvSpPr>
        <p:spPr bwMode="auto">
          <a:xfrm>
            <a:off x="317500" y="1962150"/>
            <a:ext cx="513873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buClr>
                <a:schemeClr val="tx2"/>
              </a:buClr>
            </a:pPr>
            <a:r>
              <a:rPr lang="ja-JP" altLang="de-DE" dirty="0"/>
              <a:t>“</a:t>
            </a:r>
            <a:r>
              <a:rPr lang="de-DE" altLang="ja-JP" dirty="0"/>
              <a:t>The European Central Bank, </a:t>
            </a:r>
            <a:r>
              <a:rPr lang="de-DE" altLang="ja-JP" dirty="0" err="1"/>
              <a:t>together</a:t>
            </a:r>
            <a:r>
              <a:rPr lang="de-DE" altLang="ja-JP" dirty="0"/>
              <a:t> </a:t>
            </a:r>
            <a:r>
              <a:rPr lang="de-DE" altLang="ja-JP" dirty="0" err="1"/>
              <a:t>with</a:t>
            </a:r>
            <a:endParaRPr lang="de-DE" altLang="ja-JP" dirty="0"/>
          </a:p>
          <a:p>
            <a:pPr>
              <a:buClr>
                <a:schemeClr val="tx2"/>
              </a:buClr>
            </a:pPr>
            <a:r>
              <a:rPr lang="de-DE" altLang="de-DE" dirty="0" err="1"/>
              <a:t>the</a:t>
            </a:r>
            <a:r>
              <a:rPr lang="de-DE" altLang="de-DE" dirty="0"/>
              <a:t> national </a:t>
            </a:r>
            <a:r>
              <a:rPr lang="de-DE" altLang="de-DE" dirty="0" err="1"/>
              <a:t>central</a:t>
            </a:r>
            <a:r>
              <a:rPr lang="de-DE" altLang="de-DE" dirty="0"/>
              <a:t> </a:t>
            </a:r>
            <a:r>
              <a:rPr lang="de-DE" altLang="de-DE" dirty="0" err="1"/>
              <a:t>banks</a:t>
            </a:r>
            <a:r>
              <a:rPr lang="de-DE" altLang="de-DE" dirty="0"/>
              <a:t> of </a:t>
            </a:r>
            <a:r>
              <a:rPr lang="de-DE" altLang="de-DE" dirty="0" err="1"/>
              <a:t>the</a:t>
            </a:r>
            <a:r>
              <a:rPr lang="de-DE" altLang="de-DE" dirty="0"/>
              <a:t> Member States </a:t>
            </a:r>
            <a:r>
              <a:rPr lang="de-DE" altLang="de-DE" dirty="0" err="1"/>
              <a:t>whose</a:t>
            </a:r>
            <a:r>
              <a:rPr lang="de-DE" altLang="de-DE" dirty="0"/>
              <a:t> </a:t>
            </a:r>
            <a:r>
              <a:rPr lang="de-DE" altLang="de-DE" dirty="0" err="1"/>
              <a:t>currency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euro</a:t>
            </a:r>
            <a:r>
              <a:rPr lang="de-DE" altLang="de-DE" dirty="0"/>
              <a:t>, </a:t>
            </a:r>
            <a:r>
              <a:rPr lang="de-DE" altLang="de-DE" dirty="0" err="1"/>
              <a:t>which</a:t>
            </a:r>
            <a:r>
              <a:rPr lang="de-DE" altLang="de-DE" dirty="0"/>
              <a:t> </a:t>
            </a:r>
            <a:r>
              <a:rPr lang="de-DE" altLang="de-DE" dirty="0" err="1"/>
              <a:t>constitute</a:t>
            </a:r>
            <a:endParaRPr lang="de-DE" altLang="de-DE" dirty="0"/>
          </a:p>
          <a:p>
            <a:pPr>
              <a:buClr>
                <a:schemeClr val="tx2"/>
              </a:buClr>
            </a:pPr>
            <a:r>
              <a:rPr lang="de-DE" altLang="de-DE" dirty="0" err="1"/>
              <a:t>the</a:t>
            </a:r>
            <a:r>
              <a:rPr lang="de-DE" altLang="de-DE" dirty="0"/>
              <a:t> Eurosystem, </a:t>
            </a:r>
            <a:r>
              <a:rPr lang="de-DE" altLang="de-DE" dirty="0" err="1"/>
              <a:t>shall</a:t>
            </a:r>
            <a:r>
              <a:rPr lang="de-DE" altLang="de-DE" dirty="0"/>
              <a:t> </a:t>
            </a:r>
            <a:r>
              <a:rPr lang="de-DE" altLang="de-DE" dirty="0" err="1"/>
              <a:t>conduct</a:t>
            </a:r>
            <a:endParaRPr lang="de-DE" altLang="de-DE" dirty="0"/>
          </a:p>
          <a:p>
            <a:pPr>
              <a:buClr>
                <a:schemeClr val="tx2"/>
              </a:buClr>
            </a:pP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monetary</a:t>
            </a:r>
            <a:r>
              <a:rPr lang="de-DE" altLang="de-DE" dirty="0"/>
              <a:t> </a:t>
            </a:r>
            <a:r>
              <a:rPr lang="de-DE" altLang="de-DE" dirty="0" err="1"/>
              <a:t>policy</a:t>
            </a:r>
            <a:r>
              <a:rPr lang="de-DE" altLang="de-DE" dirty="0"/>
              <a:t> of </a:t>
            </a:r>
            <a:r>
              <a:rPr lang="de-DE" altLang="de-DE" dirty="0" err="1"/>
              <a:t>the</a:t>
            </a:r>
            <a:r>
              <a:rPr lang="de-DE" altLang="de-DE" dirty="0"/>
              <a:t> Union.</a:t>
            </a:r>
            <a:r>
              <a:rPr lang="ja-JP" altLang="de-DE" dirty="0"/>
              <a:t>”</a:t>
            </a:r>
            <a:endParaRPr lang="de-DE" altLang="ja-JP" dirty="0"/>
          </a:p>
          <a:p>
            <a:pPr>
              <a:spcBef>
                <a:spcPct val="30000"/>
              </a:spcBef>
              <a:buClr>
                <a:schemeClr val="tx2"/>
              </a:buClr>
            </a:pPr>
            <a:endParaRPr lang="en-US" altLang="de-DE" dirty="0"/>
          </a:p>
        </p:txBody>
      </p:sp>
      <p:grpSp>
        <p:nvGrpSpPr>
          <p:cNvPr id="19462" name="Gruppieren 1"/>
          <p:cNvGrpSpPr>
            <a:grpSpLocks/>
          </p:cNvGrpSpPr>
          <p:nvPr/>
        </p:nvGrpSpPr>
        <p:grpSpPr bwMode="auto">
          <a:xfrm>
            <a:off x="317500" y="5264150"/>
            <a:ext cx="3389313" cy="911225"/>
            <a:chOff x="873125" y="4095750"/>
            <a:chExt cx="3389313" cy="911225"/>
          </a:xfrm>
        </p:grpSpPr>
        <p:sp>
          <p:nvSpPr>
            <p:cNvPr id="19464" name="Rechteck 16"/>
            <p:cNvSpPr>
              <a:spLocks noChangeArrowheads="1"/>
            </p:cNvSpPr>
            <p:nvPr/>
          </p:nvSpPr>
          <p:spPr bwMode="auto">
            <a:xfrm>
              <a:off x="2862263" y="4127500"/>
              <a:ext cx="144462" cy="144463"/>
            </a:xfrm>
            <a:prstGeom prst="rect">
              <a:avLst/>
            </a:prstGeom>
            <a:solidFill>
              <a:srgbClr val="F6D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de-DE"/>
            </a:p>
          </p:txBody>
        </p:sp>
        <p:sp>
          <p:nvSpPr>
            <p:cNvPr id="19465" name="Rectangle 3"/>
            <p:cNvSpPr txBox="1">
              <a:spLocks noChangeArrowheads="1"/>
            </p:cNvSpPr>
            <p:nvPr/>
          </p:nvSpPr>
          <p:spPr bwMode="auto">
            <a:xfrm>
              <a:off x="3097213" y="4127500"/>
              <a:ext cx="1165225" cy="87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tabLst>
                  <a:tab pos="6270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tabLst>
                  <a:tab pos="6270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tabLst>
                  <a:tab pos="6270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tabLst>
                  <a:tab pos="6270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tabLst>
                  <a:tab pos="6270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70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70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70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70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lnSpc>
                  <a:spcPts val="1600"/>
                </a:lnSpc>
                <a:spcBef>
                  <a:spcPct val="30000"/>
                </a:spcBef>
                <a:buClr>
                  <a:schemeClr val="tx2"/>
                </a:buClr>
              </a:pPr>
              <a:r>
                <a:rPr lang="de-DE" altLang="de-DE">
                  <a:solidFill>
                    <a:srgbClr val="003399"/>
                  </a:solidFill>
                </a:rPr>
                <a:t>National</a:t>
              </a:r>
            </a:p>
            <a:p>
              <a:pPr eaLnBrk="1" hangingPunct="1">
                <a:lnSpc>
                  <a:spcPts val="1600"/>
                </a:lnSpc>
                <a:spcBef>
                  <a:spcPct val="30000"/>
                </a:spcBef>
                <a:buClr>
                  <a:schemeClr val="tx2"/>
                </a:buClr>
              </a:pPr>
              <a:r>
                <a:rPr lang="de-DE" altLang="de-DE">
                  <a:solidFill>
                    <a:srgbClr val="003399"/>
                  </a:solidFill>
                </a:rPr>
                <a:t>central </a:t>
              </a:r>
            </a:p>
            <a:p>
              <a:pPr eaLnBrk="1" hangingPunct="1">
                <a:lnSpc>
                  <a:spcPts val="1600"/>
                </a:lnSpc>
                <a:spcBef>
                  <a:spcPct val="30000"/>
                </a:spcBef>
                <a:buClr>
                  <a:schemeClr val="tx2"/>
                </a:buClr>
              </a:pPr>
              <a:r>
                <a:rPr lang="de-DE" altLang="de-DE">
                  <a:solidFill>
                    <a:srgbClr val="003399"/>
                  </a:solidFill>
                </a:rPr>
                <a:t>banks</a:t>
              </a:r>
            </a:p>
          </p:txBody>
        </p:sp>
        <p:sp>
          <p:nvSpPr>
            <p:cNvPr id="19466" name="Rechteck 20"/>
            <p:cNvSpPr>
              <a:spLocks noChangeAspect="1"/>
            </p:cNvSpPr>
            <p:nvPr/>
          </p:nvSpPr>
          <p:spPr bwMode="auto">
            <a:xfrm>
              <a:off x="873125" y="4095750"/>
              <a:ext cx="198438" cy="19843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F6D000"/>
              </a:solidFill>
              <a:round/>
              <a:headEnd/>
              <a:tailEnd/>
            </a:ln>
          </p:spPr>
          <p:txBody>
            <a:bodyPr wrap="none"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1100">
                  <a:solidFill>
                    <a:srgbClr val="F6D000"/>
                  </a:solidFill>
                </a:rPr>
                <a:t>€</a:t>
              </a:r>
            </a:p>
          </p:txBody>
        </p:sp>
        <p:sp>
          <p:nvSpPr>
            <p:cNvPr id="19467" name="Rectangle 3"/>
            <p:cNvSpPr txBox="1">
              <a:spLocks noChangeArrowheads="1"/>
            </p:cNvSpPr>
            <p:nvPr/>
          </p:nvSpPr>
          <p:spPr bwMode="auto">
            <a:xfrm>
              <a:off x="1176338" y="4127500"/>
              <a:ext cx="1292225" cy="87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tabLst>
                  <a:tab pos="6270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tabLst>
                  <a:tab pos="6270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tabLst>
                  <a:tab pos="6270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tabLst>
                  <a:tab pos="6270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tabLst>
                  <a:tab pos="6270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70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70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70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70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lnSpc>
                  <a:spcPts val="1600"/>
                </a:lnSpc>
                <a:spcBef>
                  <a:spcPct val="30000"/>
                </a:spcBef>
                <a:buClr>
                  <a:schemeClr val="tx2"/>
                </a:buClr>
              </a:pPr>
              <a:r>
                <a:rPr lang="de-DE" altLang="de-DE">
                  <a:solidFill>
                    <a:srgbClr val="003399"/>
                  </a:solidFill>
                </a:rPr>
                <a:t>European</a:t>
              </a:r>
            </a:p>
            <a:p>
              <a:pPr eaLnBrk="1" hangingPunct="1">
                <a:lnSpc>
                  <a:spcPts val="1600"/>
                </a:lnSpc>
                <a:spcBef>
                  <a:spcPct val="30000"/>
                </a:spcBef>
                <a:buClr>
                  <a:schemeClr val="tx2"/>
                </a:buClr>
              </a:pPr>
              <a:r>
                <a:rPr lang="de-DE" altLang="de-DE">
                  <a:solidFill>
                    <a:srgbClr val="003399"/>
                  </a:solidFill>
                </a:rPr>
                <a:t>Central</a:t>
              </a:r>
            </a:p>
            <a:p>
              <a:pPr eaLnBrk="1" hangingPunct="1">
                <a:lnSpc>
                  <a:spcPts val="1600"/>
                </a:lnSpc>
                <a:spcBef>
                  <a:spcPct val="30000"/>
                </a:spcBef>
                <a:buClr>
                  <a:schemeClr val="tx2"/>
                </a:buClr>
              </a:pPr>
              <a:r>
                <a:rPr lang="de-DE" altLang="de-DE">
                  <a:solidFill>
                    <a:srgbClr val="003399"/>
                  </a:solidFill>
                </a:rPr>
                <a:t>Bank</a:t>
              </a:r>
            </a:p>
          </p:txBody>
        </p:sp>
      </p:grpSp>
      <p:sp>
        <p:nvSpPr>
          <p:cNvPr id="19463" name="Textfeld 2"/>
          <p:cNvSpPr txBox="1">
            <a:spLocks noChangeArrowheads="1"/>
          </p:cNvSpPr>
          <p:nvPr/>
        </p:nvSpPr>
        <p:spPr bwMode="auto">
          <a:xfrm>
            <a:off x="222250" y="4686300"/>
            <a:ext cx="2455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altLang="de-DE" b="1">
                <a:solidFill>
                  <a:srgbClr val="003399"/>
                </a:solidFill>
              </a:rPr>
              <a:t>The Eurosystem</a:t>
            </a:r>
          </a:p>
        </p:txBody>
      </p:sp>
    </p:spTree>
    <p:extLst>
      <p:ext uri="{BB962C8B-B14F-4D97-AF65-F5344CB8AC3E}">
        <p14:creationId xmlns:p14="http://schemas.microsoft.com/office/powerpoint/2010/main" val="2524148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55784" y="3733484"/>
            <a:ext cx="2288216" cy="2554604"/>
          </a:xfrm>
          <a:prstGeom prst="rect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1" r="-64436" b="-48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>
                <a:solidFill>
                  <a:srgbClr val="000000"/>
                </a:solidFill>
              </a:ln>
              <a:solidFill>
                <a:srgbClr val="E866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3050" y="660400"/>
            <a:ext cx="8594725" cy="628650"/>
          </a:xfrm>
        </p:spPr>
        <p:txBody>
          <a:bodyPr/>
          <a:lstStyle/>
          <a:p>
            <a:pPr eaLnBrk="1" hangingPunct="1">
              <a:tabLst>
                <a:tab pos="3767138" algn="l"/>
              </a:tabLst>
            </a:pPr>
            <a:r>
              <a:rPr lang="de-DE" altLang="de-DE" dirty="0">
                <a:ea typeface="Geneva" pitchFamily="125" charset="-128"/>
              </a:rPr>
              <a:t>Key </a:t>
            </a:r>
            <a:r>
              <a:rPr lang="de-DE" altLang="de-DE" dirty="0" err="1">
                <a:ea typeface="Geneva" pitchFamily="125" charset="-128"/>
              </a:rPr>
              <a:t>for</a:t>
            </a:r>
            <a:r>
              <a:rPr lang="de-DE" altLang="de-DE" dirty="0">
                <a:ea typeface="Geneva" pitchFamily="125" charset="-128"/>
              </a:rPr>
              <a:t> </a:t>
            </a:r>
            <a:r>
              <a:rPr lang="de-DE" altLang="de-DE" dirty="0" err="1">
                <a:ea typeface="Geneva" pitchFamily="125" charset="-128"/>
              </a:rPr>
              <a:t>subscription</a:t>
            </a:r>
            <a:r>
              <a:rPr lang="de-DE" altLang="de-DE" dirty="0">
                <a:ea typeface="Geneva" pitchFamily="125" charset="-128"/>
              </a:rPr>
              <a:t> </a:t>
            </a:r>
            <a:r>
              <a:rPr lang="de-DE" altLang="de-DE" dirty="0" err="1">
                <a:ea typeface="Geneva" pitchFamily="125" charset="-128"/>
              </a:rPr>
              <a:t>of</a:t>
            </a:r>
            <a:r>
              <a:rPr lang="de-DE" altLang="de-DE" dirty="0">
                <a:ea typeface="Geneva" pitchFamily="125" charset="-128"/>
              </a:rPr>
              <a:t> </a:t>
            </a:r>
            <a:r>
              <a:rPr lang="de-DE" altLang="de-DE" dirty="0" err="1">
                <a:ea typeface="Geneva" pitchFamily="125" charset="-128"/>
              </a:rPr>
              <a:t>the</a:t>
            </a:r>
            <a:r>
              <a:rPr lang="de-DE" altLang="de-DE" dirty="0">
                <a:ea typeface="Geneva" pitchFamily="125" charset="-128"/>
              </a:rPr>
              <a:t> ECB</a:t>
            </a:r>
            <a:r>
              <a:rPr lang="en-GB" altLang="de-DE" dirty="0">
                <a:solidFill>
                  <a:srgbClr val="003399"/>
                </a:solidFill>
                <a:ea typeface="Geneva" pitchFamily="125" charset="-128"/>
              </a:rPr>
              <a:t>’</a:t>
            </a:r>
            <a:r>
              <a:rPr lang="de-DE" altLang="ja-JP" dirty="0">
                <a:ea typeface="Geneva" pitchFamily="125" charset="-128"/>
              </a:rPr>
              <a:t>s </a:t>
            </a:r>
            <a:r>
              <a:rPr lang="de-DE" altLang="ja-JP" dirty="0" err="1">
                <a:ea typeface="Geneva" pitchFamily="125" charset="-128"/>
              </a:rPr>
              <a:t>capital</a:t>
            </a:r>
            <a:endParaRPr lang="de-DE" altLang="de-DE" dirty="0">
              <a:ea typeface="Geneva" pitchFamily="125" charset="-128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48219"/>
              </p:ext>
            </p:extLst>
          </p:nvPr>
        </p:nvGraphicFramePr>
        <p:xfrm>
          <a:off x="260350" y="1665286"/>
          <a:ext cx="2994025" cy="4535208"/>
        </p:xfrm>
        <a:graphic>
          <a:graphicData uri="http://schemas.openxmlformats.org/drawingml/2006/table">
            <a:tbl>
              <a:tblPr/>
              <a:tblGrid>
                <a:gridCol w="2178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59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926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Nationale Bank van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België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/ Banque Nationale de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Belgique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2.9630 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%</a:t>
                      </a:r>
                    </a:p>
                  </a:txBody>
                  <a:tcPr marL="71993" marR="71993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Deutsche Bundesbank</a:t>
                      </a: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21.4394 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%</a:t>
                      </a:r>
                    </a:p>
                  </a:txBody>
                  <a:tcPr marL="71993" marR="71993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9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Eesti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Pank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0.2291 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%</a:t>
                      </a:r>
                    </a:p>
                  </a:txBody>
                  <a:tcPr marL="71993" marR="71993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9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Central Bank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of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Ireland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1.3772 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%</a:t>
                      </a:r>
                    </a:p>
                  </a:txBody>
                  <a:tcPr marL="71993" marR="71993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9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Bank of Greece</a:t>
                      </a: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2.0117 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%</a:t>
                      </a:r>
                    </a:p>
                  </a:txBody>
                  <a:tcPr marL="71993" marR="71993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9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Banco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de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España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9.6981 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%</a:t>
                      </a:r>
                    </a:p>
                  </a:txBody>
                  <a:tcPr marL="71993" marR="71993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9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Banque de France</a:t>
                      </a: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16.6108 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%</a:t>
                      </a:r>
                    </a:p>
                  </a:txBody>
                  <a:tcPr marL="71993" marR="71993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9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Banca d</a:t>
                      </a:r>
                      <a:r>
                        <a:rPr kumimoji="0" lang="ja-JP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’</a:t>
                      </a:r>
                      <a:r>
                        <a:rPr kumimoji="0" lang="de-DE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Italia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13.8165 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%</a:t>
                      </a:r>
                    </a:p>
                  </a:txBody>
                  <a:tcPr marL="71993" marR="71993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9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Central Bank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of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Cyprus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0.1750 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%</a:t>
                      </a:r>
                    </a:p>
                  </a:txBody>
                  <a:tcPr marL="71993" marR="71993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9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Latvijas Banka</a:t>
                      </a: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0.3169 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%</a:t>
                      </a:r>
                    </a:p>
                  </a:txBody>
                  <a:tcPr marL="71993" marR="71993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9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100" dirty="0" err="1">
                          <a:solidFill>
                            <a:schemeClr val="tx1"/>
                          </a:solidFill>
                          <a:effectLst/>
                        </a:rPr>
                        <a:t>Lietuvos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tx1"/>
                          </a:solidFill>
                          <a:effectLst/>
                        </a:rPr>
                        <a:t>bankas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100" b="1" dirty="0" smtClean="0">
                          <a:solidFill>
                            <a:srgbClr val="003299"/>
                          </a:solidFill>
                          <a:effectLst/>
                          <a:latin typeface="Arial "/>
                        </a:rPr>
                        <a:t>0.4707 </a:t>
                      </a:r>
                      <a:r>
                        <a:rPr lang="en-GB" sz="1100" b="1" dirty="0">
                          <a:solidFill>
                            <a:srgbClr val="003299"/>
                          </a:solidFill>
                          <a:effectLst/>
                          <a:latin typeface="Arial "/>
                        </a:rPr>
                        <a:t>%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299"/>
                        </a:solidFill>
                        <a:effectLst/>
                        <a:latin typeface="Arial "/>
                        <a:ea typeface="ヒラギノ角ゴ Pro W3" pitchFamily="124" charset="-128"/>
                      </a:endParaRPr>
                    </a:p>
                  </a:txBody>
                  <a:tcPr marL="71993" marR="71993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9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Banque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centrale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du Luxembourg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0.2679 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%</a:t>
                      </a:r>
                    </a:p>
                  </a:txBody>
                  <a:tcPr marL="71993" marR="71993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Bank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Ċentrali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ta</a:t>
                      </a:r>
                      <a:r>
                        <a:rPr kumimoji="0" lang="ja-JP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’</a:t>
                      </a:r>
                      <a:r>
                        <a:rPr kumimoji="0" lang="de-DE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Malta/</a:t>
                      </a:r>
                      <a:br>
                        <a:rPr kumimoji="0" lang="de-DE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</a:b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Central Bank </a:t>
                      </a:r>
                      <a:r>
                        <a:rPr kumimoji="0" 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of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Malta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0.0853 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%</a:t>
                      </a:r>
                    </a:p>
                  </a:txBody>
                  <a:tcPr marL="71993" marR="71993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9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De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Nederlandsche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Bank</a:t>
                      </a: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4.7662 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%</a:t>
                      </a:r>
                    </a:p>
                  </a:txBody>
                  <a:tcPr marL="71993" marR="71993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79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Oesterreichische Nationalbank </a:t>
                      </a: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2.3804 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%</a:t>
                      </a:r>
                    </a:p>
                  </a:txBody>
                  <a:tcPr marL="71993" marR="71993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133581"/>
              </p:ext>
            </p:extLst>
          </p:nvPr>
        </p:nvGraphicFramePr>
        <p:xfrm>
          <a:off x="3581400" y="1665288"/>
          <a:ext cx="2879725" cy="1292400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1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0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1.9035 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%</a:t>
                      </a: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Banco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de Portugal</a:t>
                      </a:r>
                    </a:p>
                  </a:txBody>
                  <a:tcPr marL="71993" marR="71993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0.3916 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%</a:t>
                      </a: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Banka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Slovenije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1993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0.9314 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%</a:t>
                      </a: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Národná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banka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Slovenska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1993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1.4939 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%</a:t>
                      </a: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Suomen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Pankki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– Finnlands Bank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1993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el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8671"/>
              </p:ext>
            </p:extLst>
          </p:nvPr>
        </p:nvGraphicFramePr>
        <p:xfrm>
          <a:off x="3573463" y="3313113"/>
          <a:ext cx="2879725" cy="2527200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1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0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0.9832 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%</a:t>
                      </a: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Българска народна банка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1993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(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Bulgarian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National Bank)</a:t>
                      </a:r>
                    </a:p>
                  </a:txBody>
                  <a:tcPr marL="71993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1.8794 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%</a:t>
                      </a: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Česká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národní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banka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1993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1.7591 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%</a:t>
                      </a: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Danmarks Nationalbank</a:t>
                      </a:r>
                    </a:p>
                  </a:txBody>
                  <a:tcPr marL="71993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0.6595 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%</a:t>
                      </a: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Hrvatska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narodna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banka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1993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1.5488 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%</a:t>
                      </a: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Magyar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Nemzeti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Bank</a:t>
                      </a:r>
                    </a:p>
                  </a:txBody>
                  <a:tcPr marL="71993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6.0335 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%</a:t>
                      </a: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Narodowy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Bank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Polski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1993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2.8289 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%</a:t>
                      </a: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Banca Naţională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</a:t>
                      </a:r>
                      <a:r>
                        <a:rPr kumimoji="0" lang="vi-V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a României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1993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2.9790 </a:t>
                      </a: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%</a:t>
                      </a:r>
                    </a:p>
                  </a:txBody>
                  <a:tcPr marL="71993" marR="71993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Sveriges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Riksbank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1993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648" name="Rectangle 3"/>
          <p:cNvSpPr txBox="1">
            <a:spLocks noChangeArrowheads="1"/>
          </p:cNvSpPr>
          <p:nvPr/>
        </p:nvSpPr>
        <p:spPr bwMode="auto">
          <a:xfrm>
            <a:off x="301625" y="1358900"/>
            <a:ext cx="30765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r>
              <a:rPr lang="de-DE" altLang="de-DE" sz="1200" b="1" dirty="0">
                <a:solidFill>
                  <a:srgbClr val="003399"/>
                </a:solidFill>
              </a:rPr>
              <a:t>Euro </a:t>
            </a:r>
            <a:r>
              <a:rPr lang="de-DE" altLang="de-DE" sz="1200" b="1" dirty="0" err="1">
                <a:solidFill>
                  <a:srgbClr val="003399"/>
                </a:solidFill>
              </a:rPr>
              <a:t>area</a:t>
            </a:r>
            <a:r>
              <a:rPr lang="de-DE" altLang="de-DE" sz="1200" b="1" dirty="0">
                <a:solidFill>
                  <a:srgbClr val="003399"/>
                </a:solidFill>
              </a:rPr>
              <a:t> national </a:t>
            </a:r>
            <a:r>
              <a:rPr lang="de-DE" altLang="de-DE" sz="1200" b="1" dirty="0" err="1">
                <a:solidFill>
                  <a:srgbClr val="003399"/>
                </a:solidFill>
              </a:rPr>
              <a:t>central</a:t>
            </a:r>
            <a:r>
              <a:rPr lang="de-DE" altLang="de-DE" sz="1200" b="1" dirty="0">
                <a:solidFill>
                  <a:srgbClr val="003399"/>
                </a:solidFill>
              </a:rPr>
              <a:t> </a:t>
            </a:r>
            <a:r>
              <a:rPr lang="de-DE" altLang="de-DE" sz="1200" b="1" dirty="0" err="1">
                <a:solidFill>
                  <a:srgbClr val="003399"/>
                </a:solidFill>
              </a:rPr>
              <a:t>banks</a:t>
            </a:r>
            <a:r>
              <a:rPr lang="de-DE" altLang="de-DE" sz="1200" b="1" dirty="0">
                <a:solidFill>
                  <a:srgbClr val="003399"/>
                </a:solidFill>
              </a:rPr>
              <a:t> (NCBs)</a:t>
            </a:r>
          </a:p>
        </p:txBody>
      </p:sp>
      <p:sp>
        <p:nvSpPr>
          <p:cNvPr id="22649" name="Rectangle 3"/>
          <p:cNvSpPr txBox="1">
            <a:spLocks noChangeArrowheads="1"/>
          </p:cNvSpPr>
          <p:nvPr/>
        </p:nvSpPr>
        <p:spPr bwMode="auto">
          <a:xfrm>
            <a:off x="3636963" y="3065463"/>
            <a:ext cx="27527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r>
              <a:rPr lang="de-DE" altLang="de-DE" sz="1200" b="1">
                <a:solidFill>
                  <a:srgbClr val="003399"/>
                </a:solidFill>
              </a:rPr>
              <a:t>Non-euro area NCBs</a:t>
            </a:r>
          </a:p>
        </p:txBody>
      </p:sp>
    </p:spTree>
    <p:extLst>
      <p:ext uri="{BB962C8B-B14F-4D97-AF65-F5344CB8AC3E}">
        <p14:creationId xmlns:p14="http://schemas.microsoft.com/office/powerpoint/2010/main" val="607060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3050" y="660400"/>
            <a:ext cx="8594725" cy="628650"/>
          </a:xfrm>
        </p:spPr>
        <p:txBody>
          <a:bodyPr/>
          <a:lstStyle/>
          <a:p>
            <a:pPr eaLnBrk="1" hangingPunct="1"/>
            <a:r>
              <a:rPr lang="de-DE" altLang="de-DE" dirty="0">
                <a:ea typeface="Geneva" pitchFamily="125" charset="-128"/>
              </a:rPr>
              <a:t>Independence</a:t>
            </a:r>
          </a:p>
        </p:txBody>
      </p:sp>
      <p:sp>
        <p:nvSpPr>
          <p:cNvPr id="23555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688" y="1385888"/>
            <a:ext cx="8531225" cy="43021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858585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2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Article 130 </a:t>
            </a:r>
            <a:r>
              <a:rPr lang="en-US" sz="2200">
                <a:latin typeface="Arial" charset="0"/>
                <a:ea typeface="ヒラギノ角ゴ Pro W3" charset="0"/>
                <a:cs typeface="ヒラギノ角ゴ Pro W3" charset="0"/>
              </a:rPr>
              <a:t>of the Treaty on the Functioning of the European Union:</a:t>
            </a:r>
          </a:p>
        </p:txBody>
      </p:sp>
      <p:sp>
        <p:nvSpPr>
          <p:cNvPr id="23556" name="Inhaltsplatzhalter 2"/>
          <p:cNvSpPr txBox="1">
            <a:spLocks/>
          </p:cNvSpPr>
          <p:nvPr/>
        </p:nvSpPr>
        <p:spPr bwMode="auto">
          <a:xfrm>
            <a:off x="269875" y="1954213"/>
            <a:ext cx="855503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30000"/>
              </a:spcBef>
              <a:buClr>
                <a:schemeClr val="tx2"/>
              </a:buClr>
            </a:pPr>
            <a:r>
              <a:rPr lang="ja-JP" altLang="de-DE" sz="2000"/>
              <a:t>“</a:t>
            </a:r>
            <a:r>
              <a:rPr lang="de-DE" altLang="ja-JP" sz="2000"/>
              <a:t>When exercising the powers and carrying out the tasks and duties conferred upon them by the Treaties and the Statute of the ESCB and</a:t>
            </a:r>
            <a:br>
              <a:rPr lang="de-DE" altLang="ja-JP" sz="2000"/>
            </a:br>
            <a:r>
              <a:rPr lang="de-DE" altLang="ja-JP" sz="2000"/>
              <a:t>of the ECB,…</a:t>
            </a:r>
            <a:endParaRPr lang="en-US" altLang="de-DE" sz="2000"/>
          </a:p>
        </p:txBody>
      </p:sp>
      <p:sp>
        <p:nvSpPr>
          <p:cNvPr id="23557" name="Inhaltsplatzhalter 2"/>
          <p:cNvSpPr txBox="1">
            <a:spLocks/>
          </p:cNvSpPr>
          <p:nvPr/>
        </p:nvSpPr>
        <p:spPr bwMode="auto">
          <a:xfrm>
            <a:off x="292100" y="3290888"/>
            <a:ext cx="60229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30000"/>
              </a:spcBef>
              <a:buClr>
                <a:schemeClr val="tx2"/>
              </a:buClr>
            </a:pPr>
            <a:r>
              <a:rPr lang="de-DE" altLang="de-DE" sz="2000"/>
              <a:t>…neither the </a:t>
            </a:r>
            <a:r>
              <a:rPr lang="de-DE" altLang="de-DE" sz="2000" b="1">
                <a:solidFill>
                  <a:srgbClr val="003399"/>
                </a:solidFill>
              </a:rPr>
              <a:t>ECB, </a:t>
            </a:r>
            <a:r>
              <a:rPr lang="de-DE" altLang="de-DE" sz="2000"/>
              <a:t>nor a </a:t>
            </a:r>
            <a:r>
              <a:rPr lang="de-DE" altLang="de-DE" sz="2000" b="1">
                <a:solidFill>
                  <a:srgbClr val="003399"/>
                </a:solidFill>
              </a:rPr>
              <a:t>national central bank,</a:t>
            </a:r>
            <a:endParaRPr lang="en-US" altLang="de-DE" sz="2000"/>
          </a:p>
          <a:p>
            <a:pPr>
              <a:spcBef>
                <a:spcPct val="30000"/>
              </a:spcBef>
              <a:buClr>
                <a:schemeClr val="tx2"/>
              </a:buClr>
            </a:pPr>
            <a:endParaRPr lang="en-US" altLang="de-DE" sz="2000"/>
          </a:p>
        </p:txBody>
      </p:sp>
      <p:sp>
        <p:nvSpPr>
          <p:cNvPr id="23558" name="Inhaltsplatzhalter 2"/>
          <p:cNvSpPr txBox="1">
            <a:spLocks/>
          </p:cNvSpPr>
          <p:nvPr/>
        </p:nvSpPr>
        <p:spPr bwMode="auto">
          <a:xfrm>
            <a:off x="269875" y="3859213"/>
            <a:ext cx="6045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30000"/>
              </a:spcBef>
              <a:buClr>
                <a:schemeClr val="tx2"/>
              </a:buClr>
            </a:pPr>
            <a:r>
              <a:rPr lang="de-DE" altLang="de-DE" sz="2000"/>
              <a:t>nor any </a:t>
            </a:r>
            <a:r>
              <a:rPr lang="de-DE" altLang="de-DE" sz="2000" b="1">
                <a:solidFill>
                  <a:srgbClr val="003399"/>
                </a:solidFill>
              </a:rPr>
              <a:t>member of their decision-making bodies</a:t>
            </a:r>
          </a:p>
        </p:txBody>
      </p:sp>
      <p:sp>
        <p:nvSpPr>
          <p:cNvPr id="23559" name="Inhaltsplatzhalter 2"/>
          <p:cNvSpPr txBox="1">
            <a:spLocks/>
          </p:cNvSpPr>
          <p:nvPr/>
        </p:nvSpPr>
        <p:spPr bwMode="auto">
          <a:xfrm>
            <a:off x="292100" y="4887913"/>
            <a:ext cx="853281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30000"/>
              </a:spcBef>
              <a:buClr>
                <a:schemeClr val="tx2"/>
              </a:buClr>
            </a:pPr>
            <a:r>
              <a:rPr lang="de-DE" altLang="de-DE" sz="2000" b="1" dirty="0" err="1">
                <a:solidFill>
                  <a:srgbClr val="003399"/>
                </a:solidFill>
              </a:rPr>
              <a:t>shall</a:t>
            </a:r>
            <a:r>
              <a:rPr lang="de-DE" altLang="de-DE" sz="2000" b="1" dirty="0">
                <a:solidFill>
                  <a:srgbClr val="003399"/>
                </a:solidFill>
              </a:rPr>
              <a:t> </a:t>
            </a:r>
            <a:r>
              <a:rPr lang="de-DE" altLang="de-DE" sz="2000" b="1" dirty="0" err="1">
                <a:solidFill>
                  <a:srgbClr val="003399"/>
                </a:solidFill>
              </a:rPr>
              <a:t>seek</a:t>
            </a:r>
            <a:r>
              <a:rPr lang="de-DE" altLang="de-DE" sz="2000" b="1" dirty="0">
                <a:solidFill>
                  <a:srgbClr val="003399"/>
                </a:solidFill>
              </a:rPr>
              <a:t> </a:t>
            </a:r>
            <a:r>
              <a:rPr lang="de-DE" altLang="de-DE" sz="2000" b="1" dirty="0" err="1">
                <a:solidFill>
                  <a:srgbClr val="003399"/>
                </a:solidFill>
              </a:rPr>
              <a:t>or</a:t>
            </a:r>
            <a:r>
              <a:rPr lang="de-DE" altLang="de-DE" sz="2000" b="1" dirty="0">
                <a:solidFill>
                  <a:srgbClr val="003399"/>
                </a:solidFill>
              </a:rPr>
              <a:t> </a:t>
            </a:r>
            <a:r>
              <a:rPr lang="de-DE" altLang="de-DE" sz="2000" b="1" dirty="0" err="1">
                <a:solidFill>
                  <a:srgbClr val="003399"/>
                </a:solidFill>
              </a:rPr>
              <a:t>take</a:t>
            </a:r>
            <a:r>
              <a:rPr lang="de-DE" altLang="de-DE" sz="2000" b="1" dirty="0">
                <a:solidFill>
                  <a:srgbClr val="003399"/>
                </a:solidFill>
              </a:rPr>
              <a:t> </a:t>
            </a:r>
            <a:r>
              <a:rPr lang="de-DE" altLang="de-DE" sz="2000" b="1" dirty="0" err="1">
                <a:solidFill>
                  <a:srgbClr val="003399"/>
                </a:solidFill>
              </a:rPr>
              <a:t>instructions</a:t>
            </a:r>
            <a:r>
              <a:rPr lang="de-DE" altLang="de-DE" sz="2000" b="1" dirty="0">
                <a:solidFill>
                  <a:srgbClr val="003399"/>
                </a:solidFill>
              </a:rPr>
              <a:t> </a:t>
            </a:r>
            <a:r>
              <a:rPr lang="de-DE" altLang="de-DE" sz="2000" dirty="0"/>
              <a:t>from Union </a:t>
            </a:r>
            <a:r>
              <a:rPr lang="de-DE" altLang="de-DE" sz="2000" dirty="0" err="1"/>
              <a:t>institutions</a:t>
            </a:r>
            <a:r>
              <a:rPr lang="de-DE" altLang="de-DE" sz="2000" dirty="0"/>
              <a:t>, </a:t>
            </a:r>
            <a:r>
              <a:rPr lang="de-DE" altLang="de-DE" sz="2000" dirty="0" err="1"/>
              <a:t>bodies</a:t>
            </a:r>
            <a:r>
              <a:rPr lang="de-DE" altLang="de-DE" sz="2000" dirty="0"/>
              <a:t>, </a:t>
            </a:r>
            <a:r>
              <a:rPr lang="de-DE" altLang="de-DE" sz="2000" dirty="0" err="1"/>
              <a:t>offices</a:t>
            </a:r>
            <a:r>
              <a:rPr lang="de-DE" altLang="de-DE" sz="2000" dirty="0"/>
              <a:t> </a:t>
            </a:r>
            <a:r>
              <a:rPr lang="de-DE" altLang="de-DE" sz="2000" dirty="0" err="1"/>
              <a:t>or</a:t>
            </a:r>
            <a:r>
              <a:rPr lang="de-DE" altLang="de-DE" sz="2000" dirty="0"/>
              <a:t> </a:t>
            </a:r>
            <a:r>
              <a:rPr lang="de-DE" altLang="de-DE" sz="2000" dirty="0" err="1"/>
              <a:t>agencies</a:t>
            </a:r>
            <a:r>
              <a:rPr lang="de-DE" altLang="de-DE" sz="2000" dirty="0"/>
              <a:t>, from </a:t>
            </a:r>
            <a:r>
              <a:rPr lang="de-DE" altLang="de-DE" sz="2000" dirty="0" err="1"/>
              <a:t>any</a:t>
            </a:r>
            <a:r>
              <a:rPr lang="de-DE" altLang="de-DE" sz="2000" dirty="0"/>
              <a:t> </a:t>
            </a:r>
            <a:r>
              <a:rPr lang="de-DE" altLang="de-DE" sz="2000" dirty="0" err="1"/>
              <a:t>government</a:t>
            </a:r>
            <a:r>
              <a:rPr lang="de-DE" altLang="de-DE" sz="2000" dirty="0"/>
              <a:t> </a:t>
            </a:r>
            <a:r>
              <a:rPr lang="de-DE" altLang="de-DE" sz="2000" dirty="0" err="1"/>
              <a:t>of</a:t>
            </a:r>
            <a:r>
              <a:rPr lang="de-DE" altLang="de-DE" sz="2000" dirty="0"/>
              <a:t> a Member State </a:t>
            </a:r>
            <a:r>
              <a:rPr lang="de-DE" altLang="de-DE" sz="2000" dirty="0" err="1"/>
              <a:t>or</a:t>
            </a:r>
            <a:r>
              <a:rPr lang="de-DE" altLang="de-DE" sz="2000" dirty="0"/>
              <a:t> from </a:t>
            </a:r>
            <a:r>
              <a:rPr lang="de-DE" altLang="de-DE" sz="2000" dirty="0" err="1"/>
              <a:t>any</a:t>
            </a:r>
            <a:r>
              <a:rPr lang="de-DE" altLang="de-DE" sz="2000" dirty="0"/>
              <a:t> </a:t>
            </a:r>
            <a:r>
              <a:rPr lang="de-DE" altLang="de-DE" sz="2000" dirty="0" err="1"/>
              <a:t>other</a:t>
            </a:r>
            <a:r>
              <a:rPr lang="de-DE" altLang="de-DE" sz="2000" dirty="0"/>
              <a:t> </a:t>
            </a:r>
            <a:r>
              <a:rPr lang="de-DE" altLang="de-DE" sz="2000" dirty="0" err="1"/>
              <a:t>body</a:t>
            </a:r>
            <a:r>
              <a:rPr lang="de-DE" altLang="de-DE" sz="2000" dirty="0"/>
              <a:t>.</a:t>
            </a:r>
            <a:r>
              <a:rPr lang="ja-JP" altLang="de-DE" sz="2000" dirty="0"/>
              <a:t>”</a:t>
            </a:r>
            <a:endParaRPr lang="en-US" altLang="de-DE" sz="2000" dirty="0"/>
          </a:p>
        </p:txBody>
      </p:sp>
    </p:spTree>
    <p:extLst>
      <p:ext uri="{BB962C8B-B14F-4D97-AF65-F5344CB8AC3E}">
        <p14:creationId xmlns:p14="http://schemas.microsoft.com/office/powerpoint/2010/main" val="2963814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hteck 7"/>
          <p:cNvSpPr>
            <a:spLocks noChangeArrowheads="1"/>
          </p:cNvSpPr>
          <p:nvPr/>
        </p:nvSpPr>
        <p:spPr bwMode="auto">
          <a:xfrm>
            <a:off x="300038" y="4484688"/>
            <a:ext cx="8120062" cy="65881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Clr>
                <a:schemeClr val="tx2"/>
              </a:buClr>
              <a:buFont typeface="Arial" pitchFamily="34" charset="0"/>
              <a:buChar char="•"/>
            </a:pPr>
            <a:r>
              <a:rPr lang="de-DE" altLang="de-DE" sz="2200"/>
              <a:t>Public speeches &amp; interviews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3050" y="660400"/>
            <a:ext cx="8594725" cy="628650"/>
          </a:xfrm>
        </p:spPr>
        <p:txBody>
          <a:bodyPr/>
          <a:lstStyle/>
          <a:p>
            <a:pPr eaLnBrk="1" hangingPunct="1"/>
            <a:r>
              <a:rPr lang="de-DE" altLang="de-DE">
                <a:ea typeface="Geneva" pitchFamily="125" charset="-128"/>
              </a:rPr>
              <a:t>Accountability</a:t>
            </a:r>
          </a:p>
        </p:txBody>
      </p:sp>
      <p:sp>
        <p:nvSpPr>
          <p:cNvPr id="24580" name="Rechteck 7"/>
          <p:cNvSpPr>
            <a:spLocks noChangeArrowheads="1"/>
          </p:cNvSpPr>
          <p:nvPr/>
        </p:nvSpPr>
        <p:spPr bwMode="auto">
          <a:xfrm>
            <a:off x="300038" y="2259013"/>
            <a:ext cx="8120062" cy="65722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Clr>
                <a:schemeClr val="tx2"/>
              </a:buClr>
              <a:buFont typeface="Arial" pitchFamily="34" charset="0"/>
              <a:buChar char="•"/>
            </a:pPr>
            <a:r>
              <a:rPr lang="de-DE" altLang="de-DE" sz="2200"/>
              <a:t>Press conferences</a:t>
            </a:r>
          </a:p>
        </p:txBody>
      </p:sp>
      <p:sp>
        <p:nvSpPr>
          <p:cNvPr id="24581" name="Rechteck 7"/>
          <p:cNvSpPr>
            <a:spLocks noChangeArrowheads="1"/>
          </p:cNvSpPr>
          <p:nvPr/>
        </p:nvSpPr>
        <p:spPr bwMode="auto">
          <a:xfrm>
            <a:off x="300038" y="1530350"/>
            <a:ext cx="8120062" cy="6588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Clr>
                <a:schemeClr val="tx2"/>
              </a:buClr>
              <a:buFont typeface="Arial" pitchFamily="34" charset="0"/>
              <a:buChar char="•"/>
            </a:pPr>
            <a:r>
              <a:rPr lang="de-DE" altLang="de-DE" sz="2200"/>
              <a:t>Publications</a:t>
            </a:r>
          </a:p>
        </p:txBody>
      </p:sp>
      <p:sp>
        <p:nvSpPr>
          <p:cNvPr id="24582" name="Rechteck 7"/>
          <p:cNvSpPr>
            <a:spLocks noChangeArrowheads="1"/>
          </p:cNvSpPr>
          <p:nvPr/>
        </p:nvSpPr>
        <p:spPr bwMode="auto">
          <a:xfrm>
            <a:off x="300038" y="3744913"/>
            <a:ext cx="8120062" cy="65881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Clr>
                <a:schemeClr val="tx2"/>
              </a:buClr>
              <a:buFont typeface="Arial" pitchFamily="34" charset="0"/>
              <a:buChar char="•"/>
            </a:pPr>
            <a:r>
              <a:rPr lang="en-US" altLang="de-DE" sz="2200"/>
              <a:t>Testimonies</a:t>
            </a:r>
            <a:br>
              <a:rPr lang="en-US" altLang="de-DE" sz="2200"/>
            </a:br>
            <a:r>
              <a:rPr lang="en-US" altLang="de-DE" sz="1400"/>
              <a:t>before the European Parliament</a:t>
            </a:r>
          </a:p>
        </p:txBody>
      </p:sp>
      <p:sp>
        <p:nvSpPr>
          <p:cNvPr id="24583" name="Rechteck 7"/>
          <p:cNvSpPr>
            <a:spLocks noChangeArrowheads="1"/>
          </p:cNvSpPr>
          <p:nvPr/>
        </p:nvSpPr>
        <p:spPr bwMode="auto">
          <a:xfrm>
            <a:off x="300038" y="3000375"/>
            <a:ext cx="8120062" cy="65722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Clr>
                <a:schemeClr val="tx2"/>
              </a:buClr>
              <a:buFont typeface="Arial" pitchFamily="34" charset="0"/>
              <a:buChar char="•"/>
            </a:pPr>
            <a:r>
              <a:rPr lang="de-DE" altLang="de-DE" sz="2200"/>
              <a:t>Financial controls</a:t>
            </a:r>
          </a:p>
        </p:txBody>
      </p:sp>
      <p:pic>
        <p:nvPicPr>
          <p:cNvPr id="2458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5242" y="1530350"/>
            <a:ext cx="791924" cy="118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echteck 7"/>
          <p:cNvSpPr>
            <a:spLocks noChangeArrowheads="1"/>
          </p:cNvSpPr>
          <p:nvPr/>
        </p:nvSpPr>
        <p:spPr bwMode="auto">
          <a:xfrm>
            <a:off x="300038" y="5199063"/>
            <a:ext cx="8120062" cy="658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180000" anchor="ctr"/>
          <a:lstStyle/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200" dirty="0"/>
              <a:t>Accounts of monetary policy discussions</a:t>
            </a:r>
            <a:endParaRPr lang="de-DE" sz="2200" dirty="0"/>
          </a:p>
        </p:txBody>
      </p:sp>
      <p:pic>
        <p:nvPicPr>
          <p:cNvPr id="1026" name="Picture 2" descr="Christine Lagarde – Wikipedia">
            <a:extLst>
              <a:ext uri="{FF2B5EF4-FFF2-40B4-BE49-F238E27FC236}">
                <a16:creationId xmlns="" xmlns:a16="http://schemas.microsoft.com/office/drawing/2014/main" id="{1147FD06-F575-4598-8360-983439D8C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024" y="611187"/>
            <a:ext cx="1773128" cy="236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ZB-Präsident - Trichet: Schwerste Krise seit dem Krieg – HAZ –  Hannoversche Allgemeine">
            <a:extLst>
              <a:ext uri="{FF2B5EF4-FFF2-40B4-BE49-F238E27FC236}">
                <a16:creationId xmlns="" xmlns:a16="http://schemas.microsoft.com/office/drawing/2014/main" id="{0FFBBC99-AC22-4E1C-AE20-FF5EFB3AC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917" y="2059769"/>
            <a:ext cx="1589476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ücktritt als EZB-Chef: Duisenberg löst sein Versprechen ein - DER SPIEGEL">
            <a:extLst>
              <a:ext uri="{FF2B5EF4-FFF2-40B4-BE49-F238E27FC236}">
                <a16:creationId xmlns="" xmlns:a16="http://schemas.microsoft.com/office/drawing/2014/main" id="{078584E6-4CD9-4F4E-8F1A-9C117D75A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48" y="658594"/>
            <a:ext cx="1547156" cy="115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85DC731E-8814-4339-A225-639972C5B3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6627" y="3253250"/>
            <a:ext cx="1177335" cy="280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55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>
                <a:ea typeface="Geneva" pitchFamily="125" charset="-128"/>
              </a:rPr>
              <a:t>Tasks of the EUROSYSTEM (1/2)</a:t>
            </a:r>
          </a:p>
        </p:txBody>
      </p:sp>
      <p:sp>
        <p:nvSpPr>
          <p:cNvPr id="25603" name="Rechteck 1"/>
          <p:cNvSpPr>
            <a:spLocks noChangeArrowheads="1"/>
          </p:cNvSpPr>
          <p:nvPr/>
        </p:nvSpPr>
        <p:spPr bwMode="auto">
          <a:xfrm>
            <a:off x="2498725" y="2187575"/>
            <a:ext cx="1941513" cy="10842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4000" tIns="0" rIns="90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300" dirty="0" err="1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Monetary</a:t>
            </a:r>
            <a:r>
              <a:rPr lang="de-DE" sz="13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de-DE" sz="1300" dirty="0" err="1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policy</a:t>
            </a:r>
            <a:endParaRPr lang="de-DE" sz="1300" dirty="0">
              <a:solidFill>
                <a:schemeClr val="bg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4" name="Rechteck 34"/>
          <p:cNvSpPr>
            <a:spLocks noChangeArrowheads="1"/>
          </p:cNvSpPr>
          <p:nvPr/>
        </p:nvSpPr>
        <p:spPr bwMode="auto">
          <a:xfrm>
            <a:off x="307975" y="2187575"/>
            <a:ext cx="1941513" cy="10842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4000" tIns="0" rIns="90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3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Exchange operations</a:t>
            </a:r>
          </a:p>
        </p:txBody>
      </p:sp>
      <p:sp>
        <p:nvSpPr>
          <p:cNvPr id="25605" name="Rechteck 35"/>
          <p:cNvSpPr>
            <a:spLocks noChangeArrowheads="1"/>
          </p:cNvSpPr>
          <p:nvPr/>
        </p:nvSpPr>
        <p:spPr bwMode="auto">
          <a:xfrm>
            <a:off x="6865938" y="2187575"/>
            <a:ext cx="1941512" cy="10842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0" tIns="0" rIns="90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3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Foreign reserves</a:t>
            </a:r>
          </a:p>
        </p:txBody>
      </p:sp>
      <p:sp>
        <p:nvSpPr>
          <p:cNvPr id="25606" name="Rechteck 36"/>
          <p:cNvSpPr>
            <a:spLocks noChangeArrowheads="1"/>
          </p:cNvSpPr>
          <p:nvPr/>
        </p:nvSpPr>
        <p:spPr bwMode="auto">
          <a:xfrm>
            <a:off x="4683125" y="2187575"/>
            <a:ext cx="1941513" cy="10842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4000" tIns="0" rIns="90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3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Payment systems</a:t>
            </a:r>
          </a:p>
        </p:txBody>
      </p:sp>
      <p:sp>
        <p:nvSpPr>
          <p:cNvPr id="25607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688" y="1400175"/>
            <a:ext cx="8531225" cy="40163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858585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Basic tasks of the ECB and the EUROSYSTEM</a:t>
            </a:r>
            <a:endParaRPr lang="en-US" sz="20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5000" y="3744913"/>
            <a:ext cx="14541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>
                <a:solidFill>
                  <a:srgbClr val="585858"/>
                </a:solidFill>
              </a:rPr>
              <a:t>To conduct foreign exchange operations</a:t>
            </a:r>
          </a:p>
        </p:txBody>
      </p:sp>
      <p:sp>
        <p:nvSpPr>
          <p:cNvPr id="25609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01938" y="3748088"/>
            <a:ext cx="14525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>
                <a:solidFill>
                  <a:srgbClr val="585858"/>
                </a:solidFill>
              </a:rPr>
              <a:t>To define and implement monetary policy</a:t>
            </a:r>
          </a:p>
        </p:txBody>
      </p:sp>
      <p:sp>
        <p:nvSpPr>
          <p:cNvPr id="2561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70463" y="3762375"/>
            <a:ext cx="16367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>
                <a:solidFill>
                  <a:srgbClr val="585858"/>
                </a:solidFill>
              </a:rPr>
              <a:t>To promote the smooth operation of payment systems</a:t>
            </a:r>
          </a:p>
        </p:txBody>
      </p:sp>
      <p:sp>
        <p:nvSpPr>
          <p:cNvPr id="25611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37388" y="3767138"/>
            <a:ext cx="19208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>
                <a:solidFill>
                  <a:srgbClr val="585858"/>
                </a:solidFill>
              </a:rPr>
              <a:t>To hold and manage the official foreign reserves of the participating EU Member States</a:t>
            </a:r>
          </a:p>
        </p:txBody>
      </p:sp>
      <p:cxnSp>
        <p:nvCxnSpPr>
          <p:cNvPr id="25612" name="Gerade Verbindung 3"/>
          <p:cNvCxnSpPr>
            <a:cxnSpLocks noChangeShapeType="1"/>
          </p:cNvCxnSpPr>
          <p:nvPr/>
        </p:nvCxnSpPr>
        <p:spPr bwMode="auto">
          <a:xfrm>
            <a:off x="1247775" y="3427413"/>
            <a:ext cx="0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5613" name="Gerade Verbindung 3"/>
          <p:cNvCxnSpPr>
            <a:cxnSpLocks noChangeShapeType="1"/>
          </p:cNvCxnSpPr>
          <p:nvPr/>
        </p:nvCxnSpPr>
        <p:spPr bwMode="auto">
          <a:xfrm>
            <a:off x="3435350" y="3427413"/>
            <a:ext cx="0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5614" name="Gerade Verbindung 3"/>
          <p:cNvCxnSpPr>
            <a:cxnSpLocks noChangeShapeType="1"/>
          </p:cNvCxnSpPr>
          <p:nvPr/>
        </p:nvCxnSpPr>
        <p:spPr bwMode="auto">
          <a:xfrm>
            <a:off x="5668963" y="3432175"/>
            <a:ext cx="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5615" name="Gerade Verbindung 3"/>
          <p:cNvCxnSpPr>
            <a:cxnSpLocks noChangeShapeType="1"/>
          </p:cNvCxnSpPr>
          <p:nvPr/>
        </p:nvCxnSpPr>
        <p:spPr bwMode="auto">
          <a:xfrm>
            <a:off x="7842250" y="3432175"/>
            <a:ext cx="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1" name="Rectangle 40"/>
          <p:cNvSpPr/>
          <p:nvPr/>
        </p:nvSpPr>
        <p:spPr>
          <a:xfrm>
            <a:off x="0" y="3733484"/>
            <a:ext cx="2912965" cy="2554604"/>
          </a:xfrm>
          <a:prstGeom prst="rect">
            <a:avLst/>
          </a:prstGeom>
          <a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29170" b="-48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1724983" y="3733484"/>
            <a:ext cx="3762669" cy="2554604"/>
          </a:xfrm>
          <a:prstGeom prst="rect">
            <a:avLst/>
          </a:prstGeom>
          <a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b="-48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>
                <a:solidFill>
                  <a:srgbClr val="000000"/>
                </a:solidFill>
              </a:ln>
              <a:solidFill>
                <a:srgbClr val="E866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90383" y="3733484"/>
            <a:ext cx="3762669" cy="2554604"/>
          </a:xfrm>
          <a:prstGeom prst="rect">
            <a:avLst/>
          </a:prstGeom>
          <a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b="-48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>
                <a:solidFill>
                  <a:srgbClr val="000000"/>
                </a:solidFill>
              </a:ln>
              <a:solidFill>
                <a:srgbClr val="E866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55784" y="3733484"/>
            <a:ext cx="2288216" cy="2554604"/>
          </a:xfrm>
          <a:prstGeom prst="rect">
            <a:avLst/>
          </a:prstGeom>
          <a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1" r="-64436" b="-48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>
                <a:solidFill>
                  <a:srgbClr val="000000"/>
                </a:solidFill>
              </a:ln>
              <a:solidFill>
                <a:srgbClr val="E866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5628" name="Picture 1" descr="Tasks.e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1085850"/>
            <a:ext cx="14398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99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688" y="1400175"/>
            <a:ext cx="8501062" cy="40163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858585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Other tasks of the ECB and the EUROSYSTEM</a:t>
            </a:r>
            <a:endParaRPr lang="en-US" sz="20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27" name="Titel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>
                <a:ea typeface="Geneva" pitchFamily="125" charset="-128"/>
              </a:rPr>
              <a:t>Tasks of the EUROSYSTEM (2/2)</a:t>
            </a:r>
          </a:p>
        </p:txBody>
      </p:sp>
      <p:sp>
        <p:nvSpPr>
          <p:cNvPr id="26628" name="Rechteck 1"/>
          <p:cNvSpPr>
            <a:spLocks noChangeArrowheads="1"/>
          </p:cNvSpPr>
          <p:nvPr/>
        </p:nvSpPr>
        <p:spPr bwMode="auto">
          <a:xfrm>
            <a:off x="2484438" y="2292350"/>
            <a:ext cx="1941512" cy="10842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4000" tIns="0" rIns="90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3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Collection and compilation of statistics</a:t>
            </a:r>
          </a:p>
        </p:txBody>
      </p:sp>
      <p:sp>
        <p:nvSpPr>
          <p:cNvPr id="26629" name="Rechteck 34"/>
          <p:cNvSpPr>
            <a:spLocks noChangeArrowheads="1"/>
          </p:cNvSpPr>
          <p:nvPr/>
        </p:nvSpPr>
        <p:spPr bwMode="auto">
          <a:xfrm>
            <a:off x="293688" y="2292350"/>
            <a:ext cx="1941512" cy="10842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4000" tIns="0" rIns="90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3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Advisory functions</a:t>
            </a:r>
          </a:p>
        </p:txBody>
      </p:sp>
      <p:sp>
        <p:nvSpPr>
          <p:cNvPr id="26630" name="Rechteck 35"/>
          <p:cNvSpPr>
            <a:spLocks noChangeArrowheads="1"/>
          </p:cNvSpPr>
          <p:nvPr/>
        </p:nvSpPr>
        <p:spPr bwMode="auto">
          <a:xfrm>
            <a:off x="6853238" y="2292350"/>
            <a:ext cx="1941512" cy="10842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0" tIns="0" rIns="90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3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Issuance of banknotes</a:t>
            </a:r>
          </a:p>
        </p:txBody>
      </p:sp>
      <p:sp>
        <p:nvSpPr>
          <p:cNvPr id="26631" name="Rechteck 36"/>
          <p:cNvSpPr>
            <a:spLocks noChangeArrowheads="1"/>
          </p:cNvSpPr>
          <p:nvPr/>
        </p:nvSpPr>
        <p:spPr bwMode="auto">
          <a:xfrm>
            <a:off x="4668838" y="2292350"/>
            <a:ext cx="1941512" cy="10842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4000" tIns="0" rIns="90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3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International cooperation</a:t>
            </a:r>
          </a:p>
        </p:txBody>
      </p:sp>
      <p:sp>
        <p:nvSpPr>
          <p:cNvPr id="26632" name="Rechteck 1"/>
          <p:cNvSpPr>
            <a:spLocks noChangeArrowheads="1"/>
          </p:cNvSpPr>
          <p:nvPr/>
        </p:nvSpPr>
        <p:spPr bwMode="auto">
          <a:xfrm>
            <a:off x="1395413" y="3605213"/>
            <a:ext cx="1941512" cy="10826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4000" tIns="0" rIns="90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3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Contribution to prudential supervision and financial stability</a:t>
            </a:r>
          </a:p>
        </p:txBody>
      </p:sp>
      <p:sp>
        <p:nvSpPr>
          <p:cNvPr id="26633" name="Rechteck 36"/>
          <p:cNvSpPr>
            <a:spLocks noChangeArrowheads="1"/>
          </p:cNvSpPr>
          <p:nvPr/>
        </p:nvSpPr>
        <p:spPr bwMode="auto">
          <a:xfrm>
            <a:off x="5762625" y="3605213"/>
            <a:ext cx="1941513" cy="10826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4000" tIns="0" rIns="90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3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Banking </a:t>
            </a:r>
            <a:r>
              <a:rPr lang="de-DE" sz="1300" dirty="0" err="1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supervision</a:t>
            </a:r>
            <a:endParaRPr lang="de-DE" sz="1300" dirty="0">
              <a:solidFill>
                <a:schemeClr val="bg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733484"/>
            <a:ext cx="2912965" cy="2554604"/>
          </a:xfrm>
          <a:prstGeom prst="rect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29170" b="-48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724983" y="3733484"/>
            <a:ext cx="3762669" cy="2554604"/>
          </a:xfrm>
          <a:prstGeom prst="rect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b="-48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>
                <a:solidFill>
                  <a:srgbClr val="000000"/>
                </a:solidFill>
              </a:ln>
              <a:solidFill>
                <a:srgbClr val="E866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90383" y="3733484"/>
            <a:ext cx="3762669" cy="2554604"/>
          </a:xfrm>
          <a:prstGeom prst="rect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b="-48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>
                <a:solidFill>
                  <a:srgbClr val="000000"/>
                </a:solidFill>
              </a:ln>
              <a:solidFill>
                <a:srgbClr val="E866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5784" y="3733484"/>
            <a:ext cx="2288216" cy="2554604"/>
          </a:xfrm>
          <a:prstGeom prst="rect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1" r="-64436" b="-48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>
                <a:solidFill>
                  <a:srgbClr val="000000"/>
                </a:solidFill>
              </a:ln>
              <a:solidFill>
                <a:srgbClr val="E866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6646" name="Picture 18" descr="Tasks.e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1073150"/>
            <a:ext cx="14398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192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3733484"/>
            <a:ext cx="2912965" cy="2554604"/>
          </a:xfrm>
          <a:prstGeom prst="rect">
            <a:avLst/>
          </a:prstGeom>
          <a:blipFill>
            <a:blip r:embed="rId1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29170" b="-48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1724983" y="3733484"/>
            <a:ext cx="3762669" cy="2554604"/>
          </a:xfrm>
          <a:prstGeom prst="rect">
            <a:avLst/>
          </a:prstGeom>
          <a:blipFill>
            <a:blip r:embed="rId1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b="-48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>
                <a:solidFill>
                  <a:srgbClr val="000000"/>
                </a:solidFill>
              </a:ln>
              <a:solidFill>
                <a:srgbClr val="E866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6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3050" y="660400"/>
            <a:ext cx="8594725" cy="628650"/>
          </a:xfrm>
        </p:spPr>
        <p:txBody>
          <a:bodyPr/>
          <a:lstStyle/>
          <a:p>
            <a:pPr eaLnBrk="1" hangingPunct="1"/>
            <a:r>
              <a:rPr lang="de-DE" altLang="de-DE">
                <a:ea typeface="Geneva" pitchFamily="125" charset="-128"/>
              </a:rPr>
              <a:t>Tasks of the ECB (1/2)</a:t>
            </a:r>
          </a:p>
        </p:txBody>
      </p:sp>
      <p:sp>
        <p:nvSpPr>
          <p:cNvPr id="29700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26313" y="4075113"/>
            <a:ext cx="134143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  <a:t>Oversight of financial market infrastructures and payment instruments</a:t>
            </a:r>
          </a:p>
        </p:txBody>
      </p:sp>
      <p:sp>
        <p:nvSpPr>
          <p:cNvPr id="29701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50100" y="3303588"/>
            <a:ext cx="1069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  <a:t>Operation</a:t>
            </a:r>
            <a:b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</a:br>
            <a: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  <a:t>of systems</a:t>
            </a:r>
          </a:p>
        </p:txBody>
      </p:sp>
      <p:sp>
        <p:nvSpPr>
          <p:cNvPr id="29702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51525" y="4075113"/>
            <a:ext cx="13319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  <a:t>Intervention</a:t>
            </a:r>
            <a:b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</a:br>
            <a: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  <a:t>(sometimes</a:t>
            </a:r>
            <a:b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</a:br>
            <a: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  <a:t>jointly with</a:t>
            </a:r>
            <a:b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</a:br>
            <a: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  <a:t>individual NCBs)</a:t>
            </a:r>
          </a:p>
        </p:txBody>
      </p:sp>
      <p:sp>
        <p:nvSpPr>
          <p:cNvPr id="29703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86275" y="3322638"/>
            <a:ext cx="163036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  <a:t>Strategic planning, coordination and </a:t>
            </a:r>
            <a:r>
              <a:rPr lang="en-US" sz="1250" dirty="0" err="1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  <a:t>harmonisation</a:t>
            </a:r>
            <a:endParaRPr lang="en-US" sz="1250" dirty="0">
              <a:solidFill>
                <a:srgbClr val="585858"/>
              </a:solidFill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2970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38688" y="4832350"/>
            <a:ext cx="13319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  <a:t>Monitoring</a:t>
            </a:r>
          </a:p>
        </p:txBody>
      </p:sp>
      <p:sp>
        <p:nvSpPr>
          <p:cNvPr id="29705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16300" y="4092575"/>
            <a:ext cx="1295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  <a:t>Delegated</a:t>
            </a:r>
            <a:b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</a:br>
            <a: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  <a:t>by EU Council</a:t>
            </a:r>
          </a:p>
        </p:txBody>
      </p:sp>
      <p:sp>
        <p:nvSpPr>
          <p:cNvPr id="2970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97200" y="3303588"/>
            <a:ext cx="1333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  <a:t>Conferred</a:t>
            </a:r>
            <a:b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</a:br>
            <a: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  <a:t>by Treaty</a:t>
            </a:r>
          </a:p>
        </p:txBody>
      </p:sp>
      <p:sp>
        <p:nvSpPr>
          <p:cNvPr id="29707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325" y="4094163"/>
            <a:ext cx="941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  <a:t>Definition</a:t>
            </a:r>
          </a:p>
        </p:txBody>
      </p:sp>
      <p:sp>
        <p:nvSpPr>
          <p:cNvPr id="29708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33538" y="4122738"/>
            <a:ext cx="15367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  <a:t>Deciding,</a:t>
            </a:r>
            <a:b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</a:br>
            <a: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  <a:t>coordinating and </a:t>
            </a:r>
            <a:b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</a:br>
            <a: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  <a:t>monitoring</a:t>
            </a:r>
          </a:p>
        </p:txBody>
      </p:sp>
      <p:cxnSp>
        <p:nvCxnSpPr>
          <p:cNvPr id="27660" name="Gerade Verbindung 33"/>
          <p:cNvCxnSpPr>
            <a:cxnSpLocks noChangeShapeType="1"/>
          </p:cNvCxnSpPr>
          <p:nvPr/>
        </p:nvCxnSpPr>
        <p:spPr bwMode="auto">
          <a:xfrm>
            <a:off x="3479800" y="2770188"/>
            <a:ext cx="0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661" name="Gerade Verbindung 35"/>
          <p:cNvCxnSpPr>
            <a:cxnSpLocks noChangeShapeType="1"/>
          </p:cNvCxnSpPr>
          <p:nvPr/>
        </p:nvCxnSpPr>
        <p:spPr bwMode="auto">
          <a:xfrm>
            <a:off x="4176713" y="2770188"/>
            <a:ext cx="0" cy="1255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662" name="Gerade Verbindung 39"/>
          <p:cNvCxnSpPr>
            <a:cxnSpLocks noChangeShapeType="1"/>
          </p:cNvCxnSpPr>
          <p:nvPr/>
        </p:nvCxnSpPr>
        <p:spPr bwMode="auto">
          <a:xfrm>
            <a:off x="5305425" y="2770188"/>
            <a:ext cx="0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663" name="Gerade Verbindung 45"/>
          <p:cNvCxnSpPr>
            <a:cxnSpLocks noChangeShapeType="1"/>
          </p:cNvCxnSpPr>
          <p:nvPr/>
        </p:nvCxnSpPr>
        <p:spPr bwMode="auto">
          <a:xfrm>
            <a:off x="6627813" y="2798763"/>
            <a:ext cx="7937" cy="1227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664" name="Gerade Verbindung 47"/>
          <p:cNvCxnSpPr>
            <a:cxnSpLocks noChangeShapeType="1"/>
          </p:cNvCxnSpPr>
          <p:nvPr/>
        </p:nvCxnSpPr>
        <p:spPr bwMode="auto">
          <a:xfrm>
            <a:off x="7780338" y="2770188"/>
            <a:ext cx="4762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665" name="Gerade Verbindung 49"/>
          <p:cNvCxnSpPr>
            <a:cxnSpLocks noChangeShapeType="1"/>
          </p:cNvCxnSpPr>
          <p:nvPr/>
        </p:nvCxnSpPr>
        <p:spPr bwMode="auto">
          <a:xfrm>
            <a:off x="8202613" y="2770188"/>
            <a:ext cx="0" cy="1255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715" name="Rechteck 1"/>
          <p:cNvSpPr>
            <a:spLocks noChangeArrowheads="1"/>
          </p:cNvSpPr>
          <p:nvPr/>
        </p:nvSpPr>
        <p:spPr bwMode="auto">
          <a:xfrm>
            <a:off x="1722438" y="1776413"/>
            <a:ext cx="1295400" cy="8842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0" rIns="144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150" dirty="0" err="1">
                <a:solidFill>
                  <a:schemeClr val="bg1"/>
                </a:solidFill>
                <a:latin typeface="Arial" charset="0"/>
                <a:ea typeface="ヒラギノ角ゴ Pro W3" pitchFamily="48" charset="-128"/>
              </a:rPr>
              <a:t>Monetary</a:t>
            </a:r>
            <a:r>
              <a:rPr lang="de-DE" sz="1150" dirty="0">
                <a:solidFill>
                  <a:schemeClr val="bg1"/>
                </a:solidFill>
                <a:latin typeface="Arial" charset="0"/>
                <a:ea typeface="ヒラギノ角ゴ Pro W3" pitchFamily="48" charset="-128"/>
              </a:rPr>
              <a:t/>
            </a:r>
            <a:br>
              <a:rPr lang="de-DE" sz="1150" dirty="0">
                <a:solidFill>
                  <a:schemeClr val="bg1"/>
                </a:solidFill>
                <a:latin typeface="Arial" charset="0"/>
                <a:ea typeface="ヒラギノ角ゴ Pro W3" pitchFamily="48" charset="-128"/>
              </a:rPr>
            </a:br>
            <a:r>
              <a:rPr lang="de-DE" sz="1150" dirty="0" err="1">
                <a:solidFill>
                  <a:schemeClr val="bg1"/>
                </a:solidFill>
                <a:latin typeface="Arial" charset="0"/>
                <a:ea typeface="ヒラギノ角ゴ Pro W3" pitchFamily="48" charset="-128"/>
              </a:rPr>
              <a:t>policy</a:t>
            </a:r>
            <a:r>
              <a:rPr lang="de-DE" sz="1150" dirty="0">
                <a:solidFill>
                  <a:schemeClr val="bg1"/>
                </a:solidFill>
                <a:latin typeface="Arial" charset="0"/>
                <a:ea typeface="ヒラギノ角ゴ Pro W3" pitchFamily="48" charset="-128"/>
              </a:rPr>
              <a:t/>
            </a:r>
            <a:br>
              <a:rPr lang="de-DE" sz="1150" dirty="0">
                <a:solidFill>
                  <a:schemeClr val="bg1"/>
                </a:solidFill>
                <a:latin typeface="Arial" charset="0"/>
                <a:ea typeface="ヒラギノ角ゴ Pro W3" pitchFamily="48" charset="-128"/>
              </a:rPr>
            </a:br>
            <a:r>
              <a:rPr lang="de-DE" sz="1150" dirty="0" err="1">
                <a:solidFill>
                  <a:schemeClr val="bg1"/>
                </a:solidFill>
                <a:latin typeface="Arial" charset="0"/>
                <a:ea typeface="ヒラギノ角ゴ Pro W3" pitchFamily="48" charset="-128"/>
              </a:rPr>
              <a:t>operations</a:t>
            </a:r>
            <a:endParaRPr lang="de-DE" sz="1150" dirty="0">
              <a:solidFill>
                <a:schemeClr val="bg1"/>
              </a:solidFill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29716" name="Rechteck 34"/>
          <p:cNvSpPr>
            <a:spLocks noChangeArrowheads="1"/>
          </p:cNvSpPr>
          <p:nvPr/>
        </p:nvSpPr>
        <p:spPr bwMode="auto">
          <a:xfrm>
            <a:off x="273050" y="1776413"/>
            <a:ext cx="1295400" cy="8842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0" tIns="0" rIns="144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150" dirty="0">
                <a:solidFill>
                  <a:schemeClr val="bg1"/>
                </a:solidFill>
                <a:latin typeface="Arial" charset="0"/>
                <a:ea typeface="ヒラギノ角ゴ Pro W3" pitchFamily="48" charset="-128"/>
              </a:rPr>
              <a:t>Eurosystem </a:t>
            </a:r>
            <a:r>
              <a:rPr lang="de-DE" sz="1150" dirty="0" err="1">
                <a:solidFill>
                  <a:schemeClr val="bg1"/>
                </a:solidFill>
                <a:latin typeface="Arial" charset="0"/>
                <a:ea typeface="ヒラギノ角ゴ Pro W3" pitchFamily="48" charset="-128"/>
              </a:rPr>
              <a:t>policies</a:t>
            </a:r>
            <a:endParaRPr lang="de-DE" sz="1150" dirty="0">
              <a:solidFill>
                <a:schemeClr val="bg1"/>
              </a:solidFill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29717" name="Rechteck 35"/>
          <p:cNvSpPr>
            <a:spLocks noChangeArrowheads="1"/>
          </p:cNvSpPr>
          <p:nvPr/>
        </p:nvSpPr>
        <p:spPr bwMode="auto">
          <a:xfrm>
            <a:off x="4621213" y="1776413"/>
            <a:ext cx="1295400" cy="8842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0" rIns="144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150" dirty="0" err="1">
                <a:solidFill>
                  <a:schemeClr val="bg1"/>
                </a:solidFill>
                <a:latin typeface="Arial" charset="0"/>
                <a:ea typeface="ヒラギノ角ゴ Pro W3" pitchFamily="48" charset="-128"/>
              </a:rPr>
              <a:t>Banknotes</a:t>
            </a:r>
            <a:endParaRPr lang="de-DE" sz="1150" dirty="0">
              <a:solidFill>
                <a:schemeClr val="bg1"/>
              </a:solidFill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29718" name="Rechteck 36"/>
          <p:cNvSpPr>
            <a:spLocks noChangeArrowheads="1"/>
          </p:cNvSpPr>
          <p:nvPr/>
        </p:nvSpPr>
        <p:spPr bwMode="auto">
          <a:xfrm>
            <a:off x="3171825" y="1776413"/>
            <a:ext cx="1295400" cy="8842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16000" tIns="0" rIns="144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150" dirty="0">
                <a:solidFill>
                  <a:schemeClr val="bg1"/>
                </a:solidFill>
                <a:latin typeface="Arial" charset="0"/>
                <a:ea typeface="ヒラギノ角ゴ Pro W3" pitchFamily="48" charset="-128"/>
              </a:rPr>
              <a:t>Guidelines/</a:t>
            </a:r>
            <a:br>
              <a:rPr lang="de-DE" sz="1150" dirty="0">
                <a:solidFill>
                  <a:schemeClr val="bg1"/>
                </a:solidFill>
                <a:latin typeface="Arial" charset="0"/>
                <a:ea typeface="ヒラギノ角ゴ Pro W3" pitchFamily="48" charset="-128"/>
              </a:rPr>
            </a:br>
            <a:r>
              <a:rPr lang="de-DE" sz="1150" dirty="0" err="1">
                <a:solidFill>
                  <a:schemeClr val="bg1"/>
                </a:solidFill>
                <a:latin typeface="Arial" charset="0"/>
                <a:ea typeface="ヒラギノ角ゴ Pro W3" pitchFamily="48" charset="-128"/>
              </a:rPr>
              <a:t>instructions</a:t>
            </a:r>
            <a:endParaRPr lang="de-DE" sz="1150" dirty="0">
              <a:solidFill>
                <a:schemeClr val="bg1"/>
              </a:solidFill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29719" name="Rechteck 38"/>
          <p:cNvSpPr>
            <a:spLocks noChangeArrowheads="1"/>
          </p:cNvSpPr>
          <p:nvPr/>
        </p:nvSpPr>
        <p:spPr bwMode="auto">
          <a:xfrm>
            <a:off x="7519988" y="1776413"/>
            <a:ext cx="1295400" cy="8842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0" tIns="0" rIns="144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150" dirty="0">
                <a:solidFill>
                  <a:schemeClr val="bg1"/>
                </a:solidFill>
                <a:latin typeface="Arial" charset="0"/>
                <a:ea typeface="ヒラギノ角ゴ Pro W3" pitchFamily="48" charset="-128"/>
              </a:rPr>
              <a:t>Payment </a:t>
            </a:r>
            <a:r>
              <a:rPr lang="de-DE" sz="1150" dirty="0" err="1">
                <a:solidFill>
                  <a:schemeClr val="bg1"/>
                </a:solidFill>
                <a:latin typeface="Arial" charset="0"/>
                <a:ea typeface="ヒラギノ角ゴ Pro W3" pitchFamily="48" charset="-128"/>
              </a:rPr>
              <a:t>systems</a:t>
            </a:r>
            <a:endParaRPr lang="de-DE" sz="1150" dirty="0">
              <a:solidFill>
                <a:schemeClr val="bg1"/>
              </a:solidFill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29720" name="Rechteck 39"/>
          <p:cNvSpPr>
            <a:spLocks noChangeArrowheads="1"/>
          </p:cNvSpPr>
          <p:nvPr/>
        </p:nvSpPr>
        <p:spPr bwMode="auto">
          <a:xfrm>
            <a:off x="6070600" y="1776413"/>
            <a:ext cx="1295400" cy="8842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24000" tIns="0" rIns="144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150" dirty="0" err="1">
                <a:solidFill>
                  <a:schemeClr val="bg1"/>
                </a:solidFill>
                <a:latin typeface="Arial" charset="0"/>
                <a:ea typeface="ヒラギノ角ゴ Pro W3" pitchFamily="48" charset="-128"/>
              </a:rPr>
              <a:t>Forex</a:t>
            </a:r>
            <a:r>
              <a:rPr lang="de-DE" sz="1150" dirty="0">
                <a:solidFill>
                  <a:schemeClr val="bg1"/>
                </a:solidFill>
                <a:latin typeface="Arial" charset="0"/>
                <a:ea typeface="ヒラギノ角ゴ Pro W3" pitchFamily="48" charset="-128"/>
              </a:rPr>
              <a:t> </a:t>
            </a:r>
            <a:r>
              <a:rPr lang="de-DE" sz="1150" dirty="0" err="1">
                <a:solidFill>
                  <a:schemeClr val="bg1"/>
                </a:solidFill>
                <a:latin typeface="Arial" charset="0"/>
                <a:ea typeface="ヒラギノ角ゴ Pro W3" pitchFamily="48" charset="-128"/>
              </a:rPr>
              <a:t>markets</a:t>
            </a:r>
            <a:endParaRPr lang="de-DE" sz="1150" dirty="0">
              <a:solidFill>
                <a:schemeClr val="bg1"/>
              </a:solidFill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29721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53313" y="5411788"/>
            <a:ext cx="16906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  <a:t>Foster integration</a:t>
            </a:r>
            <a:b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</a:br>
            <a:r>
              <a:rPr lang="en-US" sz="1250" dirty="0">
                <a:solidFill>
                  <a:srgbClr val="585858"/>
                </a:solidFill>
                <a:latin typeface="Arial" charset="0"/>
                <a:ea typeface="ヒラギノ角ゴ Pro W3" pitchFamily="48" charset="-128"/>
              </a:rPr>
              <a:t>of financial market infrastructures and payment services</a:t>
            </a:r>
          </a:p>
        </p:txBody>
      </p:sp>
      <p:cxnSp>
        <p:nvCxnSpPr>
          <p:cNvPr id="27673" name="Gerade Verbindung 49"/>
          <p:cNvCxnSpPr>
            <a:cxnSpLocks noChangeShapeType="1"/>
          </p:cNvCxnSpPr>
          <p:nvPr/>
        </p:nvCxnSpPr>
        <p:spPr bwMode="auto">
          <a:xfrm>
            <a:off x="8613775" y="2771775"/>
            <a:ext cx="0" cy="261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674" name="Gerade Verbindung 49"/>
          <p:cNvCxnSpPr>
            <a:cxnSpLocks noChangeShapeType="1"/>
          </p:cNvCxnSpPr>
          <p:nvPr/>
        </p:nvCxnSpPr>
        <p:spPr bwMode="auto">
          <a:xfrm>
            <a:off x="5305425" y="4083050"/>
            <a:ext cx="0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675" name="Gerade Verbindung 35"/>
          <p:cNvCxnSpPr>
            <a:cxnSpLocks noChangeShapeType="1"/>
          </p:cNvCxnSpPr>
          <p:nvPr/>
        </p:nvCxnSpPr>
        <p:spPr bwMode="auto">
          <a:xfrm>
            <a:off x="2349500" y="2771775"/>
            <a:ext cx="0" cy="1255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676" name="Gerade Verbindung 35"/>
          <p:cNvCxnSpPr>
            <a:cxnSpLocks noChangeShapeType="1"/>
          </p:cNvCxnSpPr>
          <p:nvPr/>
        </p:nvCxnSpPr>
        <p:spPr bwMode="auto">
          <a:xfrm>
            <a:off x="917575" y="2771775"/>
            <a:ext cx="0" cy="1255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26011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>
                <a:ea typeface="Geneva" pitchFamily="125" charset="-128"/>
              </a:rPr>
              <a:t>Tasks of the ECB (2/2)</a:t>
            </a:r>
          </a:p>
        </p:txBody>
      </p:sp>
      <p:sp>
        <p:nvSpPr>
          <p:cNvPr id="28675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0988" y="3584575"/>
            <a:ext cx="13319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>
                <a:solidFill>
                  <a:srgbClr val="585858"/>
                </a:solidFill>
              </a:rPr>
              <a:t>International and European cooperation</a:t>
            </a:r>
          </a:p>
        </p:txBody>
      </p:sp>
      <p:sp>
        <p:nvSpPr>
          <p:cNvPr id="2867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38338" y="3581400"/>
            <a:ext cx="106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>
                <a:solidFill>
                  <a:srgbClr val="585858"/>
                </a:solidFill>
              </a:rPr>
              <a:t>Statutory reports</a:t>
            </a:r>
          </a:p>
        </p:txBody>
      </p:sp>
      <p:sp>
        <p:nvSpPr>
          <p:cNvPr id="28677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09938" y="4337050"/>
            <a:ext cx="1331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>
                <a:solidFill>
                  <a:srgbClr val="585858"/>
                </a:solidFill>
              </a:rPr>
              <a:t>Monitoring</a:t>
            </a:r>
          </a:p>
        </p:txBody>
      </p:sp>
      <p:sp>
        <p:nvSpPr>
          <p:cNvPr id="2867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29125" y="3582988"/>
            <a:ext cx="1331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>
                <a:solidFill>
                  <a:srgbClr val="585858"/>
                </a:solidFill>
              </a:rPr>
              <a:t>Community institutions</a:t>
            </a:r>
          </a:p>
        </p:txBody>
      </p:sp>
      <p:sp>
        <p:nvSpPr>
          <p:cNvPr id="28679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62688" y="3586163"/>
            <a:ext cx="1331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>
                <a:solidFill>
                  <a:srgbClr val="585858"/>
                </a:solidFill>
              </a:rPr>
              <a:t>IT systems</a:t>
            </a:r>
          </a:p>
        </p:txBody>
      </p:sp>
      <p:sp>
        <p:nvSpPr>
          <p:cNvPr id="2868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72075" y="4351338"/>
            <a:ext cx="1177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>
                <a:solidFill>
                  <a:srgbClr val="585858"/>
                </a:solidFill>
              </a:rPr>
              <a:t>National</a:t>
            </a:r>
            <a:br>
              <a:rPr lang="en-US" altLang="de-DE" sz="1400">
                <a:solidFill>
                  <a:srgbClr val="585858"/>
                </a:solidFill>
              </a:rPr>
            </a:br>
            <a:r>
              <a:rPr lang="en-US" altLang="de-DE" sz="1400">
                <a:solidFill>
                  <a:srgbClr val="585858"/>
                </a:solidFill>
              </a:rPr>
              <a:t>authorities</a:t>
            </a:r>
          </a:p>
        </p:txBody>
      </p:sp>
      <p:sp>
        <p:nvSpPr>
          <p:cNvPr id="28681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454900" y="4170363"/>
            <a:ext cx="1527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>
                <a:solidFill>
                  <a:srgbClr val="585858"/>
                </a:solidFill>
              </a:rPr>
              <a:t>Benchmarks for management by the NCBs</a:t>
            </a:r>
          </a:p>
        </p:txBody>
      </p:sp>
      <p:cxnSp>
        <p:nvCxnSpPr>
          <p:cNvPr id="28682" name="Gerade Verbindung 3"/>
          <p:cNvCxnSpPr>
            <a:cxnSpLocks noChangeShapeType="1"/>
          </p:cNvCxnSpPr>
          <p:nvPr/>
        </p:nvCxnSpPr>
        <p:spPr bwMode="auto">
          <a:xfrm>
            <a:off x="2352675" y="2770188"/>
            <a:ext cx="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8683" name="Gerade Verbindung 3"/>
          <p:cNvCxnSpPr>
            <a:cxnSpLocks noChangeShapeType="1"/>
          </p:cNvCxnSpPr>
          <p:nvPr/>
        </p:nvCxnSpPr>
        <p:spPr bwMode="auto">
          <a:xfrm>
            <a:off x="3814763" y="2770188"/>
            <a:ext cx="0" cy="155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8684" name="Gerade Verbindung 3"/>
          <p:cNvCxnSpPr>
            <a:cxnSpLocks noChangeShapeType="1"/>
          </p:cNvCxnSpPr>
          <p:nvPr/>
        </p:nvCxnSpPr>
        <p:spPr bwMode="auto">
          <a:xfrm>
            <a:off x="4951413" y="2770188"/>
            <a:ext cx="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8685" name="Gerade Verbindung 3"/>
          <p:cNvCxnSpPr>
            <a:cxnSpLocks noChangeShapeType="1"/>
          </p:cNvCxnSpPr>
          <p:nvPr/>
        </p:nvCxnSpPr>
        <p:spPr bwMode="auto">
          <a:xfrm>
            <a:off x="5645150" y="2770188"/>
            <a:ext cx="0" cy="1554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8686" name="Gerade Verbindung 3"/>
          <p:cNvCxnSpPr>
            <a:cxnSpLocks noChangeShapeType="1"/>
          </p:cNvCxnSpPr>
          <p:nvPr/>
        </p:nvCxnSpPr>
        <p:spPr bwMode="auto">
          <a:xfrm>
            <a:off x="6729413" y="2770188"/>
            <a:ext cx="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8687" name="Gerade Verbindung 3"/>
          <p:cNvCxnSpPr>
            <a:cxnSpLocks noChangeShapeType="1"/>
          </p:cNvCxnSpPr>
          <p:nvPr/>
        </p:nvCxnSpPr>
        <p:spPr bwMode="auto">
          <a:xfrm>
            <a:off x="8196263" y="2770188"/>
            <a:ext cx="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8688" name="Rechteck 1"/>
          <p:cNvSpPr>
            <a:spLocks noChangeArrowheads="1"/>
          </p:cNvSpPr>
          <p:nvPr/>
        </p:nvSpPr>
        <p:spPr bwMode="auto">
          <a:xfrm>
            <a:off x="1708150" y="1776413"/>
            <a:ext cx="1300163" cy="8842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0" tIns="0" rIns="144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3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Reporting</a:t>
            </a:r>
          </a:p>
        </p:txBody>
      </p:sp>
      <p:sp>
        <p:nvSpPr>
          <p:cNvPr id="28689" name="Rechteck 34"/>
          <p:cNvSpPr>
            <a:spLocks noChangeArrowheads="1"/>
          </p:cNvSpPr>
          <p:nvPr/>
        </p:nvSpPr>
        <p:spPr bwMode="auto">
          <a:xfrm>
            <a:off x="273050" y="1776413"/>
            <a:ext cx="1300163" cy="8842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0" tIns="0" rIns="144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3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Cooperation</a:t>
            </a:r>
          </a:p>
        </p:txBody>
      </p:sp>
      <p:sp>
        <p:nvSpPr>
          <p:cNvPr id="28690" name="Rechteck 35"/>
          <p:cNvSpPr>
            <a:spLocks noChangeArrowheads="1"/>
          </p:cNvSpPr>
          <p:nvPr/>
        </p:nvSpPr>
        <p:spPr bwMode="auto">
          <a:xfrm>
            <a:off x="4616450" y="1776413"/>
            <a:ext cx="1300163" cy="8842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0" tIns="0" rIns="144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3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Advisory </a:t>
            </a:r>
            <a:r>
              <a:rPr lang="de-DE" sz="1300" dirty="0" err="1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function</a:t>
            </a:r>
            <a:endParaRPr lang="de-DE" sz="1300" dirty="0">
              <a:solidFill>
                <a:schemeClr val="bg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8691" name="Rechteck 36"/>
          <p:cNvSpPr>
            <a:spLocks noChangeArrowheads="1"/>
          </p:cNvSpPr>
          <p:nvPr/>
        </p:nvSpPr>
        <p:spPr bwMode="auto">
          <a:xfrm>
            <a:off x="3154363" y="1776413"/>
            <a:ext cx="1300162" cy="8842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0" tIns="0" rIns="144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3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Financial risks</a:t>
            </a:r>
          </a:p>
        </p:txBody>
      </p:sp>
      <p:sp>
        <p:nvSpPr>
          <p:cNvPr id="28692" name="Rechteck 38"/>
          <p:cNvSpPr>
            <a:spLocks noChangeArrowheads="1"/>
          </p:cNvSpPr>
          <p:nvPr/>
        </p:nvSpPr>
        <p:spPr bwMode="auto">
          <a:xfrm>
            <a:off x="7524750" y="1776413"/>
            <a:ext cx="1300163" cy="8842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300" dirty="0">
                <a:solidFill>
                  <a:schemeClr val="bg1"/>
                </a:solidFill>
                <a:ea typeface="ヒラギノ角ゴ Pro W3" pitchFamily="124" charset="-128"/>
              </a:rPr>
              <a:t>ECB</a:t>
            </a:r>
            <a:r>
              <a:rPr lang="en-GB" sz="1400" dirty="0">
                <a:solidFill>
                  <a:schemeClr val="bg1"/>
                </a:solidFill>
                <a:ea typeface="ヒラギノ角ゴ Pro W3" pitchFamily="124" charset="-128"/>
              </a:rPr>
              <a:t>’</a:t>
            </a:r>
            <a:r>
              <a:rPr lang="de-DE" altLang="ja-JP" sz="1300" dirty="0">
                <a:solidFill>
                  <a:schemeClr val="bg1"/>
                </a:solidFill>
                <a:ea typeface="ヒラギノ角ゴ Pro W3" pitchFamily="124" charset="-128"/>
              </a:rPr>
              <a:t>s </a:t>
            </a:r>
            <a:r>
              <a:rPr lang="de-DE" altLang="ja-JP" sz="1300" dirty="0" err="1">
                <a:solidFill>
                  <a:schemeClr val="bg1"/>
                </a:solidFill>
                <a:ea typeface="ヒラギノ角ゴ Pro W3" pitchFamily="124" charset="-128"/>
              </a:rPr>
              <a:t>foreign</a:t>
            </a:r>
            <a:r>
              <a:rPr lang="de-DE" altLang="ja-JP" sz="1300" dirty="0">
                <a:solidFill>
                  <a:schemeClr val="bg1"/>
                </a:solidFill>
                <a:ea typeface="ヒラギノ角ゴ Pro W3" pitchFamily="124" charset="-128"/>
              </a:rPr>
              <a:t> </a:t>
            </a:r>
            <a:r>
              <a:rPr lang="de-DE" altLang="ja-JP" sz="1300" dirty="0" err="1">
                <a:solidFill>
                  <a:schemeClr val="bg1"/>
                </a:solidFill>
                <a:ea typeface="ヒラギノ角ゴ Pro W3" pitchFamily="124" charset="-128"/>
              </a:rPr>
              <a:t>reserve</a:t>
            </a:r>
            <a:r>
              <a:rPr lang="de-DE" altLang="ja-JP" sz="1300" dirty="0">
                <a:solidFill>
                  <a:schemeClr val="bg1"/>
                </a:solidFill>
                <a:ea typeface="ヒラギノ角ゴ Pro W3" pitchFamily="124" charset="-128"/>
              </a:rPr>
              <a:t> </a:t>
            </a:r>
            <a:r>
              <a:rPr lang="de-DE" altLang="ja-JP" sz="1300" dirty="0" err="1">
                <a:solidFill>
                  <a:schemeClr val="bg1"/>
                </a:solidFill>
                <a:ea typeface="ヒラギノ角ゴ Pro W3" pitchFamily="124" charset="-128"/>
              </a:rPr>
              <a:t>assets</a:t>
            </a:r>
            <a:endParaRPr lang="de-DE" sz="1300" dirty="0">
              <a:solidFill>
                <a:schemeClr val="bg1"/>
              </a:solidFill>
              <a:ea typeface="ヒラギノ角ゴ Pro W3" pitchFamily="124" charset="-128"/>
            </a:endParaRPr>
          </a:p>
        </p:txBody>
      </p:sp>
      <p:sp>
        <p:nvSpPr>
          <p:cNvPr id="28693" name="Rechteck 39"/>
          <p:cNvSpPr>
            <a:spLocks noChangeArrowheads="1"/>
          </p:cNvSpPr>
          <p:nvPr/>
        </p:nvSpPr>
        <p:spPr bwMode="auto">
          <a:xfrm>
            <a:off x="6072188" y="1776413"/>
            <a:ext cx="1300162" cy="8842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0" rIns="90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3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Operational hub </a:t>
            </a:r>
            <a:r>
              <a:rPr lang="de-DE" sz="1300" dirty="0" err="1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for</a:t>
            </a:r>
            <a:r>
              <a:rPr lang="de-DE" sz="13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“ESCB </a:t>
            </a:r>
            <a:r>
              <a:rPr lang="de-DE" sz="1300" dirty="0" err="1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systems</a:t>
            </a:r>
            <a:r>
              <a:rPr lang="de-DE" sz="13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</a:p>
        </p:txBody>
      </p:sp>
      <p:cxnSp>
        <p:nvCxnSpPr>
          <p:cNvPr id="28694" name="Gerade Verbindung 3"/>
          <p:cNvCxnSpPr>
            <a:cxnSpLocks noChangeShapeType="1"/>
          </p:cNvCxnSpPr>
          <p:nvPr/>
        </p:nvCxnSpPr>
        <p:spPr bwMode="auto">
          <a:xfrm>
            <a:off x="936625" y="2770188"/>
            <a:ext cx="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5" name="Rectangle 24"/>
          <p:cNvSpPr/>
          <p:nvPr/>
        </p:nvSpPr>
        <p:spPr>
          <a:xfrm>
            <a:off x="0" y="3733484"/>
            <a:ext cx="2912965" cy="2554604"/>
          </a:xfrm>
          <a:prstGeom prst="rect">
            <a:avLst/>
          </a:prstGeom>
          <a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29170" b="-48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1724983" y="3733484"/>
            <a:ext cx="3762669" cy="2554604"/>
          </a:xfrm>
          <a:prstGeom prst="rect">
            <a:avLst/>
          </a:prstGeom>
          <a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b="-48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>
                <a:solidFill>
                  <a:srgbClr val="000000"/>
                </a:solidFill>
              </a:ln>
              <a:solidFill>
                <a:srgbClr val="E866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90383" y="3733484"/>
            <a:ext cx="3762669" cy="2554604"/>
          </a:xfrm>
          <a:prstGeom prst="rect">
            <a:avLst/>
          </a:prstGeom>
          <a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b="-48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>
                <a:solidFill>
                  <a:srgbClr val="000000"/>
                </a:solidFill>
              </a:ln>
              <a:solidFill>
                <a:srgbClr val="E866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55784" y="3733484"/>
            <a:ext cx="2288216" cy="2554604"/>
          </a:xfrm>
          <a:prstGeom prst="rect">
            <a:avLst/>
          </a:prstGeom>
          <a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1" r="-64436" b="-48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>
                <a:solidFill>
                  <a:srgbClr val="000000"/>
                </a:solidFill>
              </a:ln>
              <a:solidFill>
                <a:srgbClr val="E866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214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>
                <a:ea typeface="Geneva" pitchFamily="125" charset="-128"/>
              </a:rPr>
              <a:t>Tasks of the NCBs</a:t>
            </a:r>
          </a:p>
        </p:txBody>
      </p:sp>
      <p:sp>
        <p:nvSpPr>
          <p:cNvPr id="29699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688" y="1400175"/>
            <a:ext cx="8531225" cy="40163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858585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Article 12.1 ESCB Statute:</a:t>
            </a:r>
            <a:endParaRPr lang="en-US" sz="20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Inhaltsplatzhalter 2"/>
          <p:cNvSpPr txBox="1">
            <a:spLocks/>
          </p:cNvSpPr>
          <p:nvPr/>
        </p:nvSpPr>
        <p:spPr bwMode="auto">
          <a:xfrm>
            <a:off x="269875" y="1962150"/>
            <a:ext cx="85550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30000"/>
              </a:spcBef>
              <a:buClr>
                <a:schemeClr val="tx2"/>
              </a:buClr>
            </a:pPr>
            <a:r>
              <a:rPr lang="ja-JP" altLang="de-DE"/>
              <a:t>“</a:t>
            </a:r>
            <a:r>
              <a:rPr lang="de-DE" altLang="ja-JP"/>
              <a:t>To the extent deemed possible and appropriate…the ECB shall have recourse to the national central banks to carry out operations which form part of the tasks of the ESCB [Eurosystem].</a:t>
            </a:r>
            <a:r>
              <a:rPr lang="ja-JP" altLang="de-DE"/>
              <a:t>”</a:t>
            </a:r>
            <a:endParaRPr lang="de-DE" altLang="ja-JP"/>
          </a:p>
          <a:p>
            <a:pPr>
              <a:spcBef>
                <a:spcPct val="30000"/>
              </a:spcBef>
              <a:buClr>
                <a:schemeClr val="tx2"/>
              </a:buClr>
            </a:pPr>
            <a:endParaRPr lang="en-US" altLang="de-DE" sz="2200"/>
          </a:p>
        </p:txBody>
      </p:sp>
      <p:sp>
        <p:nvSpPr>
          <p:cNvPr id="29701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9575" y="4289425"/>
            <a:ext cx="14541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 dirty="0">
                <a:solidFill>
                  <a:srgbClr val="585858"/>
                </a:solidFill>
              </a:rPr>
              <a:t>Execution of monetary policy operations</a:t>
            </a:r>
          </a:p>
        </p:txBody>
      </p:sp>
      <p:sp>
        <p:nvSpPr>
          <p:cNvPr id="29702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43138" y="4289425"/>
            <a:ext cx="1452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>
                <a:solidFill>
                  <a:srgbClr val="585858"/>
                </a:solidFill>
              </a:rPr>
              <a:t>Management</a:t>
            </a:r>
          </a:p>
        </p:txBody>
      </p:sp>
      <p:sp>
        <p:nvSpPr>
          <p:cNvPr id="29703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28850" y="5111750"/>
            <a:ext cx="72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>
                <a:solidFill>
                  <a:srgbClr val="585858"/>
                </a:solidFill>
              </a:rPr>
              <a:t>Own</a:t>
            </a:r>
          </a:p>
        </p:txBody>
      </p:sp>
      <p:sp>
        <p:nvSpPr>
          <p:cNvPr id="2970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25763" y="5111750"/>
            <a:ext cx="72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>
                <a:solidFill>
                  <a:srgbClr val="585858"/>
                </a:solidFill>
              </a:rPr>
              <a:t>ECB</a:t>
            </a:r>
          </a:p>
        </p:txBody>
      </p:sp>
      <p:sp>
        <p:nvSpPr>
          <p:cNvPr id="29705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08400" y="4289425"/>
            <a:ext cx="145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>
                <a:solidFill>
                  <a:srgbClr val="585858"/>
                </a:solidFill>
              </a:rPr>
              <a:t>Operation</a:t>
            </a:r>
            <a:br>
              <a:rPr lang="en-US" altLang="de-DE" sz="1400">
                <a:solidFill>
                  <a:srgbClr val="585858"/>
                </a:solidFill>
              </a:rPr>
            </a:br>
            <a:r>
              <a:rPr lang="en-US" altLang="de-DE" sz="1400">
                <a:solidFill>
                  <a:srgbClr val="585858"/>
                </a:solidFill>
              </a:rPr>
              <a:t>of systems</a:t>
            </a:r>
          </a:p>
        </p:txBody>
      </p:sp>
      <p:sp>
        <p:nvSpPr>
          <p:cNvPr id="2970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70338" y="5122863"/>
            <a:ext cx="2308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>
                <a:solidFill>
                  <a:srgbClr val="585858"/>
                </a:solidFill>
              </a:rPr>
              <a:t>Oversight of financial market infrastructures </a:t>
            </a:r>
            <a:br>
              <a:rPr lang="en-US" altLang="de-DE" sz="1400">
                <a:solidFill>
                  <a:srgbClr val="585858"/>
                </a:solidFill>
              </a:rPr>
            </a:br>
            <a:r>
              <a:rPr lang="en-US" altLang="de-DE" sz="1400">
                <a:solidFill>
                  <a:srgbClr val="585858"/>
                </a:solidFill>
              </a:rPr>
              <a:t>and payment instruments</a:t>
            </a:r>
          </a:p>
        </p:txBody>
      </p:sp>
      <p:sp>
        <p:nvSpPr>
          <p:cNvPr id="29707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99100" y="4289425"/>
            <a:ext cx="16049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>
                <a:solidFill>
                  <a:srgbClr val="585858"/>
                </a:solidFill>
              </a:rPr>
              <a:t>Management and supervision of cash operations</a:t>
            </a:r>
          </a:p>
        </p:txBody>
      </p:sp>
      <p:sp>
        <p:nvSpPr>
          <p:cNvPr id="29708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48563" y="4289425"/>
            <a:ext cx="1133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>
                <a:solidFill>
                  <a:srgbClr val="585858"/>
                </a:solidFill>
              </a:rPr>
              <a:t>Assistance</a:t>
            </a:r>
            <a:br>
              <a:rPr lang="en-US" altLang="de-DE" sz="1400">
                <a:solidFill>
                  <a:srgbClr val="585858"/>
                </a:solidFill>
              </a:rPr>
            </a:br>
            <a:r>
              <a:rPr lang="en-US" altLang="de-DE" sz="1400">
                <a:solidFill>
                  <a:srgbClr val="585858"/>
                </a:solidFill>
              </a:rPr>
              <a:t>to ECB</a:t>
            </a:r>
          </a:p>
        </p:txBody>
      </p:sp>
      <p:cxnSp>
        <p:nvCxnSpPr>
          <p:cNvPr id="29709" name="Gerade Verbindung 3"/>
          <p:cNvCxnSpPr>
            <a:cxnSpLocks noChangeShapeType="1"/>
          </p:cNvCxnSpPr>
          <p:nvPr/>
        </p:nvCxnSpPr>
        <p:spPr bwMode="auto">
          <a:xfrm>
            <a:off x="1081088" y="3994150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9710" name="Gerade Verbindung 3"/>
          <p:cNvCxnSpPr>
            <a:cxnSpLocks noChangeShapeType="1"/>
          </p:cNvCxnSpPr>
          <p:nvPr/>
        </p:nvCxnSpPr>
        <p:spPr bwMode="auto">
          <a:xfrm>
            <a:off x="2843213" y="3994150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9711" name="Gerade Verbindung 3"/>
          <p:cNvCxnSpPr>
            <a:cxnSpLocks noChangeShapeType="1"/>
          </p:cNvCxnSpPr>
          <p:nvPr/>
        </p:nvCxnSpPr>
        <p:spPr bwMode="auto">
          <a:xfrm>
            <a:off x="2517775" y="4597400"/>
            <a:ext cx="0" cy="525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9712" name="Gerade Verbindung 3"/>
          <p:cNvCxnSpPr>
            <a:cxnSpLocks noChangeShapeType="1"/>
          </p:cNvCxnSpPr>
          <p:nvPr/>
        </p:nvCxnSpPr>
        <p:spPr bwMode="auto">
          <a:xfrm>
            <a:off x="3175000" y="459740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9713" name="Gerade Verbindung 3"/>
          <p:cNvCxnSpPr>
            <a:cxnSpLocks noChangeShapeType="1"/>
          </p:cNvCxnSpPr>
          <p:nvPr/>
        </p:nvCxnSpPr>
        <p:spPr bwMode="auto">
          <a:xfrm>
            <a:off x="4935538" y="3994150"/>
            <a:ext cx="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714" name="Rechteck 1"/>
          <p:cNvSpPr>
            <a:spLocks noChangeArrowheads="1"/>
          </p:cNvSpPr>
          <p:nvPr/>
        </p:nvSpPr>
        <p:spPr bwMode="auto">
          <a:xfrm>
            <a:off x="1998663" y="2987675"/>
            <a:ext cx="1584325" cy="8842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4000" tIns="0" rIns="90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3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Foreign reserves</a:t>
            </a:r>
          </a:p>
        </p:txBody>
      </p:sp>
      <p:sp>
        <p:nvSpPr>
          <p:cNvPr id="29715" name="Rechteck 34"/>
          <p:cNvSpPr>
            <a:spLocks noChangeArrowheads="1"/>
          </p:cNvSpPr>
          <p:nvPr/>
        </p:nvSpPr>
        <p:spPr bwMode="auto">
          <a:xfrm>
            <a:off x="273050" y="2987675"/>
            <a:ext cx="1584325" cy="8842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4000" tIns="0" rIns="90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3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Monetary policy</a:t>
            </a:r>
          </a:p>
        </p:txBody>
      </p:sp>
      <p:sp>
        <p:nvSpPr>
          <p:cNvPr id="29716" name="Rechteck 35"/>
          <p:cNvSpPr>
            <a:spLocks noChangeArrowheads="1"/>
          </p:cNvSpPr>
          <p:nvPr/>
        </p:nvSpPr>
        <p:spPr bwMode="auto">
          <a:xfrm>
            <a:off x="5478463" y="2987675"/>
            <a:ext cx="1584325" cy="8842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0" tIns="0" rIns="90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3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Banknotes</a:t>
            </a:r>
          </a:p>
        </p:txBody>
      </p:sp>
      <p:sp>
        <p:nvSpPr>
          <p:cNvPr id="29717" name="Rechteck 36"/>
          <p:cNvSpPr>
            <a:spLocks noChangeArrowheads="1"/>
          </p:cNvSpPr>
          <p:nvPr/>
        </p:nvSpPr>
        <p:spPr bwMode="auto">
          <a:xfrm>
            <a:off x="3732213" y="2987675"/>
            <a:ext cx="1584325" cy="8842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4000" tIns="0" rIns="90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3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Payment systems</a:t>
            </a:r>
          </a:p>
        </p:txBody>
      </p:sp>
      <p:sp>
        <p:nvSpPr>
          <p:cNvPr id="29718" name="Rechteck 39"/>
          <p:cNvSpPr>
            <a:spLocks noChangeArrowheads="1"/>
          </p:cNvSpPr>
          <p:nvPr/>
        </p:nvSpPr>
        <p:spPr bwMode="auto">
          <a:xfrm>
            <a:off x="7227888" y="2987675"/>
            <a:ext cx="1584325" cy="8842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4000" tIns="0" rIns="9000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3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Collection of statistics</a:t>
            </a:r>
          </a:p>
        </p:txBody>
      </p:sp>
      <p:cxnSp>
        <p:nvCxnSpPr>
          <p:cNvPr id="29719" name="Gerade Verbindung 3"/>
          <p:cNvCxnSpPr>
            <a:cxnSpLocks noChangeShapeType="1"/>
          </p:cNvCxnSpPr>
          <p:nvPr/>
        </p:nvCxnSpPr>
        <p:spPr bwMode="auto">
          <a:xfrm>
            <a:off x="4214813" y="3994150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9720" name="Gerade Verbindung 3"/>
          <p:cNvCxnSpPr>
            <a:cxnSpLocks noChangeShapeType="1"/>
          </p:cNvCxnSpPr>
          <p:nvPr/>
        </p:nvCxnSpPr>
        <p:spPr bwMode="auto">
          <a:xfrm>
            <a:off x="6249988" y="3994150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9721" name="Gerade Verbindung 3"/>
          <p:cNvCxnSpPr>
            <a:cxnSpLocks noChangeShapeType="1"/>
          </p:cNvCxnSpPr>
          <p:nvPr/>
        </p:nvCxnSpPr>
        <p:spPr bwMode="auto">
          <a:xfrm>
            <a:off x="8020050" y="3994150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2" name="Rectangle 41"/>
          <p:cNvSpPr/>
          <p:nvPr/>
        </p:nvSpPr>
        <p:spPr>
          <a:xfrm>
            <a:off x="6855784" y="3733484"/>
            <a:ext cx="2288216" cy="2554604"/>
          </a:xfrm>
          <a:prstGeom prst="rect">
            <a:avLst/>
          </a:prstGeom>
          <a:blipFill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1" r="-64436" b="-48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>
                <a:solidFill>
                  <a:srgbClr val="000000"/>
                </a:solidFill>
              </a:ln>
              <a:solidFill>
                <a:srgbClr val="E866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9725" name="Picture 1" descr="NCAs.em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957263"/>
            <a:ext cx="13906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89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93813"/>
            <a:ext cx="1993900" cy="4605337"/>
          </a:xfrm>
        </p:spPr>
        <p:txBody>
          <a:bodyPr/>
          <a:lstStyle/>
          <a:p>
            <a:pPr marL="0" indent="0" defTabSz="627063" eaLnBrk="1" hangingPunct="1">
              <a:lnSpc>
                <a:spcPts val="1600"/>
              </a:lnSpc>
              <a:buFontTx/>
              <a:buNone/>
              <a:defRPr/>
            </a:pPr>
            <a:r>
              <a:rPr lang="en-US" sz="1400" b="1" dirty="0">
                <a:solidFill>
                  <a:schemeClr val="tx2"/>
                </a:solidFill>
                <a:ea typeface="+mn-ea"/>
              </a:rPr>
              <a:t>1952</a:t>
            </a:r>
            <a:r>
              <a:rPr lang="en-US" sz="1400" dirty="0">
                <a:solidFill>
                  <a:schemeClr val="tx2"/>
                </a:solidFill>
                <a:latin typeface="+mj-lt"/>
                <a:ea typeface="+mn-ea"/>
              </a:rPr>
              <a:t>	</a:t>
            </a:r>
            <a:r>
              <a:rPr lang="en-US" sz="1400" dirty="0">
                <a:solidFill>
                  <a:srgbClr val="585858"/>
                </a:solidFill>
                <a:ea typeface="+mn-ea"/>
              </a:rPr>
              <a:t>Belgium</a:t>
            </a:r>
          </a:p>
          <a:p>
            <a:pPr marL="0" indent="0" defTabSz="627063" eaLnBrk="1" hangingPunct="1">
              <a:lnSpc>
                <a:spcPts val="1600"/>
              </a:lnSpc>
              <a:buFontTx/>
              <a:buNone/>
              <a:defRPr/>
            </a:pPr>
            <a:r>
              <a:rPr lang="de-DE" sz="1400" dirty="0">
                <a:solidFill>
                  <a:srgbClr val="585858"/>
                </a:solidFill>
                <a:ea typeface="+mn-ea"/>
              </a:rPr>
              <a:t>	Germany</a:t>
            </a:r>
          </a:p>
          <a:p>
            <a:pPr marL="0" indent="0" defTabSz="627063" eaLnBrk="1" hangingPunct="1">
              <a:lnSpc>
                <a:spcPts val="1600"/>
              </a:lnSpc>
              <a:buFontTx/>
              <a:buNone/>
              <a:defRPr/>
            </a:pPr>
            <a:r>
              <a:rPr lang="de-DE" sz="1400" dirty="0">
                <a:solidFill>
                  <a:srgbClr val="585858"/>
                </a:solidFill>
                <a:ea typeface="+mn-ea"/>
              </a:rPr>
              <a:t>	France</a:t>
            </a:r>
          </a:p>
          <a:p>
            <a:pPr marL="0" indent="0" defTabSz="627063" eaLnBrk="1" hangingPunct="1">
              <a:lnSpc>
                <a:spcPts val="1600"/>
              </a:lnSpc>
              <a:buFontTx/>
              <a:buNone/>
              <a:defRPr/>
            </a:pPr>
            <a:r>
              <a:rPr lang="de-DE" sz="1400" dirty="0">
                <a:solidFill>
                  <a:srgbClr val="585858"/>
                </a:solidFill>
                <a:ea typeface="+mn-ea"/>
              </a:rPr>
              <a:t>	</a:t>
            </a:r>
            <a:r>
              <a:rPr lang="de-DE" sz="1400" dirty="0" err="1">
                <a:solidFill>
                  <a:srgbClr val="585858"/>
                </a:solidFill>
                <a:ea typeface="+mn-ea"/>
              </a:rPr>
              <a:t>Italy</a:t>
            </a:r>
            <a:endParaRPr lang="de-DE" sz="1400" dirty="0">
              <a:solidFill>
                <a:srgbClr val="585858"/>
              </a:solidFill>
              <a:ea typeface="+mn-ea"/>
            </a:endParaRPr>
          </a:p>
          <a:p>
            <a:pPr marL="0" indent="0" defTabSz="627063" eaLnBrk="1" hangingPunct="1">
              <a:lnSpc>
                <a:spcPts val="1600"/>
              </a:lnSpc>
              <a:buFontTx/>
              <a:buNone/>
              <a:defRPr/>
            </a:pPr>
            <a:r>
              <a:rPr lang="de-DE" sz="1400" dirty="0">
                <a:solidFill>
                  <a:srgbClr val="585858"/>
                </a:solidFill>
                <a:ea typeface="+mn-ea"/>
              </a:rPr>
              <a:t>	Luxembourg</a:t>
            </a:r>
          </a:p>
          <a:p>
            <a:pPr marL="0" indent="0" defTabSz="627063" eaLnBrk="1" hangingPunct="1">
              <a:lnSpc>
                <a:spcPts val="1600"/>
              </a:lnSpc>
              <a:buFontTx/>
              <a:buNone/>
              <a:defRPr/>
            </a:pPr>
            <a:r>
              <a:rPr lang="de-DE" sz="1400" dirty="0">
                <a:solidFill>
                  <a:srgbClr val="585858"/>
                </a:solidFill>
                <a:ea typeface="+mn-ea"/>
              </a:rPr>
              <a:t>	</a:t>
            </a:r>
            <a:r>
              <a:rPr lang="de-DE" sz="1400" dirty="0" err="1">
                <a:solidFill>
                  <a:srgbClr val="585858"/>
                </a:solidFill>
                <a:ea typeface="+mn-ea"/>
              </a:rPr>
              <a:t>Netherlands</a:t>
            </a:r>
            <a:endParaRPr lang="de-DE" sz="1400" dirty="0">
              <a:solidFill>
                <a:srgbClr val="585858"/>
              </a:solidFill>
              <a:ea typeface="+mn-ea"/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de-DE" sz="1400" dirty="0">
              <a:solidFill>
                <a:srgbClr val="585858"/>
              </a:solidFill>
              <a:ea typeface="+mn-ea"/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tabLst>
                <a:tab pos="627063" algn="l"/>
              </a:tabLst>
              <a:defRPr/>
            </a:pPr>
            <a:r>
              <a:rPr lang="en-US" sz="1400" b="1" dirty="0">
                <a:solidFill>
                  <a:schemeClr val="tx2"/>
                </a:solidFill>
                <a:ea typeface="+mn-ea"/>
              </a:rPr>
              <a:t>1973</a:t>
            </a:r>
            <a:r>
              <a:rPr lang="en-US" sz="1400" dirty="0">
                <a:solidFill>
                  <a:schemeClr val="tx2"/>
                </a:solidFill>
                <a:ea typeface="+mn-ea"/>
              </a:rPr>
              <a:t> 	</a:t>
            </a:r>
            <a:r>
              <a:rPr lang="de-DE" sz="1400" dirty="0" err="1">
                <a:solidFill>
                  <a:srgbClr val="585858"/>
                </a:solidFill>
                <a:ea typeface="+mn-ea"/>
              </a:rPr>
              <a:t>Denmark</a:t>
            </a:r>
            <a:endParaRPr lang="de-DE" sz="1400" dirty="0">
              <a:solidFill>
                <a:srgbClr val="585858"/>
              </a:solidFill>
              <a:ea typeface="+mn-ea"/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tabLst>
                <a:tab pos="627063" algn="l"/>
              </a:tabLst>
              <a:defRPr/>
            </a:pPr>
            <a:r>
              <a:rPr lang="de-DE" sz="1400" dirty="0">
                <a:solidFill>
                  <a:srgbClr val="585858"/>
                </a:solidFill>
                <a:ea typeface="+mn-ea"/>
              </a:rPr>
              <a:t>	</a:t>
            </a:r>
            <a:r>
              <a:rPr lang="de-DE" sz="1400" dirty="0" err="1">
                <a:solidFill>
                  <a:srgbClr val="585858"/>
                </a:solidFill>
                <a:ea typeface="+mn-ea"/>
              </a:rPr>
              <a:t>Ireland</a:t>
            </a:r>
            <a:endParaRPr lang="de-DE" sz="1400" dirty="0">
              <a:solidFill>
                <a:srgbClr val="585858"/>
              </a:solidFill>
              <a:ea typeface="+mn-ea"/>
            </a:endParaRPr>
          </a:p>
          <a:p>
            <a:pPr marL="0" indent="0" defTabSz="627063" eaLnBrk="1" hangingPunct="1">
              <a:lnSpc>
                <a:spcPts val="1600"/>
              </a:lnSpc>
              <a:buFontTx/>
              <a:buNone/>
              <a:defRPr/>
            </a:pPr>
            <a:r>
              <a:rPr lang="de-DE" sz="1400" dirty="0">
                <a:solidFill>
                  <a:srgbClr val="585858"/>
                </a:solidFill>
                <a:ea typeface="+mn-ea"/>
              </a:rPr>
              <a:t>	United Kingdom</a:t>
            </a:r>
            <a:br>
              <a:rPr lang="de-DE" sz="1400" dirty="0">
                <a:solidFill>
                  <a:srgbClr val="585858"/>
                </a:solidFill>
                <a:ea typeface="+mn-ea"/>
              </a:rPr>
            </a:br>
            <a:r>
              <a:rPr lang="de-DE" sz="1400" dirty="0">
                <a:solidFill>
                  <a:srgbClr val="585858"/>
                </a:solidFill>
                <a:ea typeface="+mn-ea"/>
              </a:rPr>
              <a:t>             </a:t>
            </a:r>
            <a:r>
              <a:rPr lang="de-DE" sz="1400" i="1" dirty="0">
                <a:solidFill>
                  <a:srgbClr val="585858"/>
                </a:solidFill>
                <a:ea typeface="+mn-ea"/>
              </a:rPr>
              <a:t>(</a:t>
            </a:r>
            <a:r>
              <a:rPr lang="de-DE" sz="1400" i="1" dirty="0" err="1">
                <a:solidFill>
                  <a:srgbClr val="585858"/>
                </a:solidFill>
                <a:ea typeface="+mn-ea"/>
              </a:rPr>
              <a:t>left</a:t>
            </a:r>
            <a:r>
              <a:rPr lang="de-DE" sz="1400" i="1" dirty="0">
                <a:solidFill>
                  <a:srgbClr val="585858"/>
                </a:solidFill>
                <a:ea typeface="+mn-ea"/>
              </a:rPr>
              <a:t> 2021)</a:t>
            </a: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de-DE" sz="1400" dirty="0">
              <a:solidFill>
                <a:srgbClr val="585858"/>
              </a:solidFill>
              <a:ea typeface="+mn-ea"/>
            </a:endParaRPr>
          </a:p>
          <a:p>
            <a:pPr marL="0" indent="0" defTabSz="627063" eaLnBrk="1" hangingPunct="1">
              <a:lnSpc>
                <a:spcPts val="1600"/>
              </a:lnSpc>
              <a:buFontTx/>
              <a:buNone/>
              <a:defRPr/>
            </a:pPr>
            <a:r>
              <a:rPr lang="en-US" sz="1400" b="1" dirty="0">
                <a:solidFill>
                  <a:schemeClr val="tx2"/>
                </a:solidFill>
                <a:ea typeface="+mn-ea"/>
              </a:rPr>
              <a:t>1981</a:t>
            </a:r>
            <a:r>
              <a:rPr lang="en-US" sz="1400" dirty="0">
                <a:solidFill>
                  <a:schemeClr val="tx2"/>
                </a:solidFill>
                <a:ea typeface="+mn-ea"/>
              </a:rPr>
              <a:t> 	</a:t>
            </a:r>
            <a:r>
              <a:rPr lang="de-DE" sz="1400" dirty="0" err="1">
                <a:solidFill>
                  <a:srgbClr val="585858"/>
                </a:solidFill>
                <a:ea typeface="+mn-ea"/>
              </a:rPr>
              <a:t>Greece</a:t>
            </a:r>
            <a:endParaRPr lang="de-DE" sz="1400" dirty="0">
              <a:solidFill>
                <a:srgbClr val="585858"/>
              </a:solidFill>
              <a:ea typeface="+mn-ea"/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de-DE" sz="1400" dirty="0">
              <a:solidFill>
                <a:srgbClr val="585858"/>
              </a:solidFill>
              <a:ea typeface="+mn-ea"/>
            </a:endParaRPr>
          </a:p>
          <a:p>
            <a:pPr marL="0" indent="0" defTabSz="627063" eaLnBrk="1" hangingPunct="1">
              <a:lnSpc>
                <a:spcPts val="1600"/>
              </a:lnSpc>
              <a:buFontTx/>
              <a:buNone/>
              <a:defRPr/>
            </a:pPr>
            <a:r>
              <a:rPr lang="en-US" sz="1400" b="1" dirty="0">
                <a:solidFill>
                  <a:schemeClr val="tx2"/>
                </a:solidFill>
                <a:ea typeface="+mn-ea"/>
              </a:rPr>
              <a:t>1986</a:t>
            </a:r>
            <a:r>
              <a:rPr lang="en-US" sz="1400" dirty="0">
                <a:solidFill>
                  <a:schemeClr val="tx2"/>
                </a:solidFill>
                <a:ea typeface="+mn-ea"/>
              </a:rPr>
              <a:t> </a:t>
            </a:r>
            <a:r>
              <a:rPr lang="de-DE" sz="1400" dirty="0">
                <a:solidFill>
                  <a:srgbClr val="585858"/>
                </a:solidFill>
                <a:ea typeface="+mn-ea"/>
              </a:rPr>
              <a:t>	Spain</a:t>
            </a:r>
          </a:p>
          <a:p>
            <a:pPr marL="0" indent="0" eaLnBrk="1" hangingPunct="1">
              <a:lnSpc>
                <a:spcPts val="1600"/>
              </a:lnSpc>
              <a:buFontTx/>
              <a:buNone/>
              <a:tabLst>
                <a:tab pos="627063" algn="l"/>
              </a:tabLst>
              <a:defRPr/>
            </a:pPr>
            <a:r>
              <a:rPr lang="de-DE" sz="1400" dirty="0">
                <a:solidFill>
                  <a:srgbClr val="585858"/>
                </a:solidFill>
                <a:ea typeface="+mn-ea"/>
              </a:rPr>
              <a:t>	Portugal</a:t>
            </a:r>
          </a:p>
          <a:p>
            <a:pPr marL="0" indent="0" eaLnBrk="1" hangingPunct="1">
              <a:lnSpc>
                <a:spcPts val="1600"/>
              </a:lnSpc>
              <a:buFontTx/>
              <a:buNone/>
              <a:tabLst>
                <a:tab pos="627063" algn="l"/>
              </a:tabLst>
              <a:defRPr/>
            </a:pPr>
            <a:endParaRPr lang="de-DE" sz="1400" dirty="0">
              <a:solidFill>
                <a:srgbClr val="585858"/>
              </a:solidFill>
              <a:ea typeface="+mn-ea"/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tabLst>
                <a:tab pos="627063" algn="l"/>
              </a:tabLst>
              <a:defRPr/>
            </a:pPr>
            <a:r>
              <a:rPr lang="de-DE" sz="1400" b="1" dirty="0">
                <a:solidFill>
                  <a:srgbClr val="003399"/>
                </a:solidFill>
                <a:ea typeface="+mn-ea"/>
              </a:rPr>
              <a:t>1995 </a:t>
            </a:r>
            <a:r>
              <a:rPr lang="de-DE" sz="1400" dirty="0">
                <a:solidFill>
                  <a:srgbClr val="585858"/>
                </a:solidFill>
                <a:ea typeface="+mn-ea"/>
              </a:rPr>
              <a:t>	Austria</a:t>
            </a:r>
          </a:p>
          <a:p>
            <a:pPr marL="0" indent="0" eaLnBrk="1" hangingPunct="1">
              <a:lnSpc>
                <a:spcPts val="1600"/>
              </a:lnSpc>
              <a:buFontTx/>
              <a:buNone/>
              <a:tabLst>
                <a:tab pos="627063" algn="l"/>
              </a:tabLst>
              <a:defRPr/>
            </a:pPr>
            <a:r>
              <a:rPr lang="de-DE" sz="1400" dirty="0">
                <a:solidFill>
                  <a:srgbClr val="585858"/>
                </a:solidFill>
                <a:ea typeface="+mn-ea"/>
              </a:rPr>
              <a:t>	</a:t>
            </a:r>
            <a:r>
              <a:rPr lang="de-DE" sz="1400" dirty="0" err="1">
                <a:solidFill>
                  <a:srgbClr val="585858"/>
                </a:solidFill>
                <a:ea typeface="+mn-ea"/>
              </a:rPr>
              <a:t>Finland</a:t>
            </a:r>
            <a:endParaRPr lang="de-DE" sz="1400" dirty="0">
              <a:solidFill>
                <a:srgbClr val="585858"/>
              </a:solidFill>
              <a:ea typeface="+mn-ea"/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tabLst>
                <a:tab pos="627063" algn="l"/>
              </a:tabLst>
              <a:defRPr/>
            </a:pPr>
            <a:r>
              <a:rPr lang="de-DE" sz="1400" dirty="0">
                <a:solidFill>
                  <a:srgbClr val="585858"/>
                </a:solidFill>
                <a:ea typeface="+mn-ea"/>
              </a:rPr>
              <a:t>	</a:t>
            </a:r>
            <a:r>
              <a:rPr lang="de-DE" sz="1400" dirty="0" err="1">
                <a:solidFill>
                  <a:srgbClr val="585858"/>
                </a:solidFill>
                <a:ea typeface="+mn-ea"/>
              </a:rPr>
              <a:t>Sweden</a:t>
            </a:r>
            <a:endParaRPr lang="de-DE" sz="1400" dirty="0">
              <a:solidFill>
                <a:srgbClr val="585858"/>
              </a:solidFill>
              <a:ea typeface="+mn-ea"/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r>
              <a:rPr lang="de-DE" sz="1600" dirty="0">
                <a:solidFill>
                  <a:srgbClr val="585858"/>
                </a:solidFill>
                <a:ea typeface="+mn-ea"/>
              </a:rPr>
              <a:t>	</a:t>
            </a: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r>
              <a:rPr lang="de-DE" sz="1800" dirty="0">
                <a:solidFill>
                  <a:srgbClr val="585858"/>
                </a:solidFill>
                <a:ea typeface="+mn-ea"/>
              </a:rPr>
              <a:t>	</a:t>
            </a: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r>
              <a:rPr lang="de-DE" sz="1800" dirty="0">
                <a:solidFill>
                  <a:srgbClr val="585858"/>
                </a:solidFill>
                <a:ea typeface="+mn-ea"/>
              </a:rPr>
              <a:t>	</a:t>
            </a:r>
            <a:endParaRPr lang="de-DE" sz="1200" dirty="0">
              <a:solidFill>
                <a:srgbClr val="585858"/>
              </a:solidFill>
              <a:ea typeface="+mn-ea"/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de-DE" sz="1800" dirty="0">
              <a:solidFill>
                <a:srgbClr val="585858"/>
              </a:solidFill>
              <a:ea typeface="+mn-ea"/>
            </a:endParaRPr>
          </a:p>
          <a:p>
            <a:pPr marL="342900" indent="-342900" eaLnBrk="1" hangingPunct="1">
              <a:lnSpc>
                <a:spcPts val="1600"/>
              </a:lnSpc>
              <a:buFontTx/>
              <a:buAutoNum type="arabicPlain" startAt="1998"/>
              <a:defRPr/>
            </a:pPr>
            <a:endParaRPr lang="en-US" sz="1800" b="1" dirty="0">
              <a:solidFill>
                <a:srgbClr val="F6D000"/>
              </a:solidFill>
              <a:ea typeface="+mn-ea"/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de-DE" sz="1800" dirty="0">
              <a:solidFill>
                <a:srgbClr val="585858"/>
              </a:solidFill>
              <a:ea typeface="+mn-ea"/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de-DE" sz="1800" dirty="0">
              <a:solidFill>
                <a:srgbClr val="585858"/>
              </a:solidFill>
              <a:ea typeface="+mn-ea"/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de-DE" sz="1800" dirty="0">
              <a:solidFill>
                <a:srgbClr val="585858"/>
              </a:solidFill>
              <a:ea typeface="+mn-ea"/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en-US" sz="1800" dirty="0">
              <a:solidFill>
                <a:srgbClr val="585858"/>
              </a:solidFill>
              <a:ea typeface="+mn-ea"/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de-DE" sz="1800" dirty="0">
              <a:solidFill>
                <a:srgbClr val="585858"/>
              </a:solidFill>
              <a:ea typeface="+mn-ea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660400"/>
            <a:ext cx="8594725" cy="628650"/>
          </a:xfrm>
        </p:spPr>
        <p:txBody>
          <a:bodyPr/>
          <a:lstStyle/>
          <a:p>
            <a:pPr eaLnBrk="1" hangingPunct="1"/>
            <a:r>
              <a:rPr lang="de-DE" altLang="de-DE">
                <a:ea typeface="Geneva" pitchFamily="125" charset="-128"/>
              </a:rPr>
              <a:t>Enlargement of the European Union</a:t>
            </a:r>
          </a:p>
        </p:txBody>
      </p:sp>
      <p:sp>
        <p:nvSpPr>
          <p:cNvPr id="18437" name="Rectangle 3"/>
          <p:cNvSpPr txBox="1">
            <a:spLocks noChangeArrowheads="1"/>
          </p:cNvSpPr>
          <p:nvPr/>
        </p:nvSpPr>
        <p:spPr bwMode="auto">
          <a:xfrm>
            <a:off x="2332038" y="1279525"/>
            <a:ext cx="1706562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1pPr>
            <a:lvl2pPr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2pPr>
            <a:lvl3pPr marL="1143000" indent="-228600"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3pPr>
            <a:lvl4pPr marL="1600200" indent="-228600"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4pPr>
            <a:lvl5pPr marL="2057400" indent="-228600"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tx2"/>
              </a:buClr>
              <a:defRPr/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2004</a:t>
            </a:r>
            <a:r>
              <a:rPr lang="en-US" sz="1400" dirty="0">
                <a:solidFill>
                  <a:schemeClr val="tx2"/>
                </a:solidFill>
              </a:rPr>
              <a:t> 	</a:t>
            </a:r>
            <a:r>
              <a:rPr lang="en-US" sz="1400" dirty="0">
                <a:solidFill>
                  <a:srgbClr val="585858"/>
                </a:solidFill>
              </a:rPr>
              <a:t>Czech Rep</a:t>
            </a:r>
            <a:r>
              <a:rPr lang="en-US" sz="1400" dirty="0">
                <a:solidFill>
                  <a:schemeClr val="tx2"/>
                </a:solidFill>
              </a:rPr>
              <a:t>.</a:t>
            </a:r>
            <a:endParaRPr lang="de-DE" sz="1400" dirty="0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defRPr/>
            </a:pPr>
            <a:r>
              <a:rPr lang="de-DE" sz="1400" dirty="0">
                <a:solidFill>
                  <a:srgbClr val="585858"/>
                </a:solidFill>
              </a:rPr>
              <a:t>	Estonia</a:t>
            </a: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defRPr/>
            </a:pPr>
            <a:r>
              <a:rPr lang="de-DE" sz="1400" dirty="0">
                <a:solidFill>
                  <a:srgbClr val="585858"/>
                </a:solidFill>
              </a:rPr>
              <a:t>	</a:t>
            </a:r>
            <a:r>
              <a:rPr lang="de-DE" sz="1400" dirty="0" err="1">
                <a:solidFill>
                  <a:srgbClr val="585858"/>
                </a:solidFill>
              </a:rPr>
              <a:t>Cyprus</a:t>
            </a:r>
            <a:endParaRPr lang="de-DE" sz="1400" dirty="0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defRPr/>
            </a:pPr>
            <a:r>
              <a:rPr lang="de-DE" sz="1400" dirty="0">
                <a:solidFill>
                  <a:srgbClr val="585858"/>
                </a:solidFill>
              </a:rPr>
              <a:t>	</a:t>
            </a:r>
            <a:r>
              <a:rPr lang="de-DE" sz="1400" dirty="0" err="1">
                <a:solidFill>
                  <a:srgbClr val="585858"/>
                </a:solidFill>
              </a:rPr>
              <a:t>Latvia</a:t>
            </a:r>
            <a:endParaRPr lang="de-DE" sz="1400" dirty="0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defRPr/>
            </a:pPr>
            <a:r>
              <a:rPr lang="de-DE" sz="1400" dirty="0">
                <a:solidFill>
                  <a:srgbClr val="585858"/>
                </a:solidFill>
              </a:rPr>
              <a:t>	</a:t>
            </a:r>
            <a:r>
              <a:rPr lang="de-DE" sz="1400" dirty="0" err="1">
                <a:solidFill>
                  <a:srgbClr val="585858"/>
                </a:solidFill>
              </a:rPr>
              <a:t>Lithuania</a:t>
            </a:r>
            <a:endParaRPr lang="de-DE" sz="1400" dirty="0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defRPr/>
            </a:pPr>
            <a:r>
              <a:rPr lang="de-DE" sz="1400" dirty="0">
                <a:solidFill>
                  <a:srgbClr val="585858"/>
                </a:solidFill>
              </a:rPr>
              <a:t>	</a:t>
            </a:r>
            <a:r>
              <a:rPr lang="de-DE" sz="1400" dirty="0" err="1">
                <a:solidFill>
                  <a:srgbClr val="585858"/>
                </a:solidFill>
              </a:rPr>
              <a:t>Hungary</a:t>
            </a:r>
            <a:endParaRPr lang="de-DE" sz="1400" dirty="0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defRPr/>
            </a:pPr>
            <a:r>
              <a:rPr lang="de-DE" sz="1400" dirty="0">
                <a:solidFill>
                  <a:srgbClr val="585858"/>
                </a:solidFill>
              </a:rPr>
              <a:t>	Malta</a:t>
            </a: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defRPr/>
            </a:pPr>
            <a:r>
              <a:rPr lang="de-DE" sz="1400" dirty="0">
                <a:solidFill>
                  <a:srgbClr val="585858"/>
                </a:solidFill>
              </a:rPr>
              <a:t>	</a:t>
            </a:r>
            <a:r>
              <a:rPr lang="de-DE" sz="1400" dirty="0" err="1">
                <a:solidFill>
                  <a:srgbClr val="585858"/>
                </a:solidFill>
              </a:rPr>
              <a:t>Poland</a:t>
            </a:r>
            <a:endParaRPr lang="de-DE" sz="1400" dirty="0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defRPr/>
            </a:pPr>
            <a:r>
              <a:rPr lang="de-DE" sz="1400" dirty="0">
                <a:solidFill>
                  <a:srgbClr val="585858"/>
                </a:solidFill>
              </a:rPr>
              <a:t>	</a:t>
            </a:r>
            <a:r>
              <a:rPr lang="de-DE" sz="1400" dirty="0" err="1">
                <a:solidFill>
                  <a:srgbClr val="585858"/>
                </a:solidFill>
              </a:rPr>
              <a:t>Slovenia</a:t>
            </a:r>
            <a:endParaRPr lang="de-DE" sz="1400" dirty="0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defRPr/>
            </a:pPr>
            <a:r>
              <a:rPr lang="de-DE" sz="1400" dirty="0">
                <a:solidFill>
                  <a:srgbClr val="585858"/>
                </a:solidFill>
              </a:rPr>
              <a:t>	</a:t>
            </a:r>
            <a:r>
              <a:rPr lang="de-DE" sz="1400" dirty="0" err="1">
                <a:solidFill>
                  <a:srgbClr val="585858"/>
                </a:solidFill>
              </a:rPr>
              <a:t>Slovakia</a:t>
            </a:r>
            <a:endParaRPr lang="de-DE" sz="1400" dirty="0">
              <a:solidFill>
                <a:srgbClr val="585858"/>
              </a:solidFill>
            </a:endParaRPr>
          </a:p>
          <a:p>
            <a:pPr eaLnBrk="1" hangingPunct="1">
              <a:spcBef>
                <a:spcPct val="30000"/>
              </a:spcBef>
              <a:buClr>
                <a:schemeClr val="tx2"/>
              </a:buClr>
              <a:defRPr/>
            </a:pPr>
            <a:endParaRPr lang="de-DE" sz="1400" dirty="0">
              <a:solidFill>
                <a:srgbClr val="585858"/>
              </a:solidFill>
            </a:endParaRPr>
          </a:p>
          <a:p>
            <a:pPr eaLnBrk="1" hangingPunct="1">
              <a:spcBef>
                <a:spcPct val="30000"/>
              </a:spcBef>
              <a:buClr>
                <a:schemeClr val="tx2"/>
              </a:buClr>
              <a:defRPr/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2007</a:t>
            </a:r>
            <a:r>
              <a:rPr lang="en-US" sz="1400" dirty="0">
                <a:solidFill>
                  <a:schemeClr val="tx2"/>
                </a:solidFill>
              </a:rPr>
              <a:t> 	</a:t>
            </a:r>
            <a:r>
              <a:rPr lang="en-US" sz="1400" dirty="0">
                <a:solidFill>
                  <a:srgbClr val="585858"/>
                </a:solidFill>
              </a:rPr>
              <a:t>Bulgaria</a:t>
            </a:r>
            <a:endParaRPr lang="de-DE" sz="1400" dirty="0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defRPr/>
            </a:pP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de-DE" sz="1400" dirty="0">
                <a:solidFill>
                  <a:srgbClr val="585858"/>
                </a:solidFill>
              </a:rPr>
              <a:t>	Romania</a:t>
            </a: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defRPr/>
            </a:pPr>
            <a:endParaRPr lang="de-DE" sz="1400" dirty="0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defRPr/>
            </a:pPr>
            <a:r>
              <a:rPr lang="en-US" sz="1400" b="1" dirty="0">
                <a:solidFill>
                  <a:schemeClr val="tx2"/>
                </a:solidFill>
              </a:rPr>
              <a:t>2013</a:t>
            </a:r>
            <a:r>
              <a:rPr lang="de-DE" sz="1400" dirty="0">
                <a:solidFill>
                  <a:srgbClr val="585858"/>
                </a:solidFill>
              </a:rPr>
              <a:t>	</a:t>
            </a:r>
            <a:r>
              <a:rPr lang="de-DE" sz="1400" dirty="0" err="1">
                <a:solidFill>
                  <a:srgbClr val="585858"/>
                </a:solidFill>
              </a:rPr>
              <a:t>Croatia</a:t>
            </a:r>
            <a:endParaRPr lang="de-DE" dirty="0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buFontTx/>
              <a:buAutoNum type="arabicPlain" startAt="1998"/>
              <a:defRPr/>
            </a:pPr>
            <a:endParaRPr lang="en-US" b="1" dirty="0">
              <a:solidFill>
                <a:srgbClr val="F6D000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defRPr/>
            </a:pPr>
            <a:endParaRPr lang="de-DE" dirty="0">
              <a:solidFill>
                <a:srgbClr val="585858"/>
              </a:solidFill>
            </a:endParaRPr>
          </a:p>
        </p:txBody>
      </p:sp>
      <p:sp>
        <p:nvSpPr>
          <p:cNvPr id="18438" name="Rechteck 1"/>
          <p:cNvSpPr>
            <a:spLocks noChangeArrowheads="1"/>
          </p:cNvSpPr>
          <p:nvPr/>
        </p:nvSpPr>
        <p:spPr bwMode="auto">
          <a:xfrm>
            <a:off x="315913" y="1582738"/>
            <a:ext cx="144462" cy="1444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Rechteck 11"/>
          <p:cNvSpPr>
            <a:spLocks noChangeArrowheads="1"/>
          </p:cNvSpPr>
          <p:nvPr/>
        </p:nvSpPr>
        <p:spPr bwMode="auto">
          <a:xfrm>
            <a:off x="325438" y="3460750"/>
            <a:ext cx="144462" cy="144463"/>
          </a:xfrm>
          <a:prstGeom prst="rect">
            <a:avLst/>
          </a:prstGeom>
          <a:solidFill>
            <a:srgbClr val="407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n-US" altLang="de-DE"/>
          </a:p>
        </p:txBody>
      </p:sp>
      <p:sp>
        <p:nvSpPr>
          <p:cNvPr id="18439" name="Rechteck 12"/>
          <p:cNvSpPr>
            <a:spLocks noChangeArrowheads="1"/>
          </p:cNvSpPr>
          <p:nvPr/>
        </p:nvSpPr>
        <p:spPr bwMode="auto">
          <a:xfrm>
            <a:off x="325438" y="4535488"/>
            <a:ext cx="144462" cy="144462"/>
          </a:xfrm>
          <a:prstGeom prst="rect">
            <a:avLst/>
          </a:prstGeom>
          <a:solidFill>
            <a:srgbClr val="BEB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n-US" altLang="de-DE"/>
          </a:p>
        </p:txBody>
      </p:sp>
      <p:sp>
        <p:nvSpPr>
          <p:cNvPr id="18440" name="Rechteck 13"/>
          <p:cNvSpPr>
            <a:spLocks noChangeArrowheads="1"/>
          </p:cNvSpPr>
          <p:nvPr/>
        </p:nvSpPr>
        <p:spPr bwMode="auto">
          <a:xfrm>
            <a:off x="315913" y="5330825"/>
            <a:ext cx="144462" cy="144463"/>
          </a:xfrm>
          <a:prstGeom prst="rect">
            <a:avLst/>
          </a:prstGeom>
          <a:solidFill>
            <a:srgbClr val="82A6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n-US" altLang="de-DE"/>
          </a:p>
        </p:txBody>
      </p:sp>
      <p:sp>
        <p:nvSpPr>
          <p:cNvPr id="18441" name="Rechteck 15"/>
          <p:cNvSpPr>
            <a:spLocks noChangeArrowheads="1"/>
          </p:cNvSpPr>
          <p:nvPr/>
        </p:nvSpPr>
        <p:spPr bwMode="auto">
          <a:xfrm>
            <a:off x="2357438" y="1582738"/>
            <a:ext cx="144462" cy="144462"/>
          </a:xfrm>
          <a:prstGeom prst="rect">
            <a:avLst/>
          </a:prstGeom>
          <a:solidFill>
            <a:srgbClr val="6EB3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n-US" altLang="de-DE"/>
          </a:p>
        </p:txBody>
      </p:sp>
      <p:sp>
        <p:nvSpPr>
          <p:cNvPr id="18442" name="Rechteck 16"/>
          <p:cNvSpPr>
            <a:spLocks noChangeArrowheads="1"/>
          </p:cNvSpPr>
          <p:nvPr/>
        </p:nvSpPr>
        <p:spPr bwMode="auto">
          <a:xfrm>
            <a:off x="2357438" y="4525963"/>
            <a:ext cx="144462" cy="144462"/>
          </a:xfrm>
          <a:prstGeom prst="rect">
            <a:avLst/>
          </a:prstGeom>
          <a:solidFill>
            <a:srgbClr val="F6D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n-US" altLang="de-DE"/>
          </a:p>
        </p:txBody>
      </p:sp>
      <p:sp>
        <p:nvSpPr>
          <p:cNvPr id="18443" name="Rechteck 14"/>
          <p:cNvSpPr>
            <a:spLocks noChangeArrowheads="1"/>
          </p:cNvSpPr>
          <p:nvPr/>
        </p:nvSpPr>
        <p:spPr bwMode="auto">
          <a:xfrm>
            <a:off x="330200" y="6134100"/>
            <a:ext cx="144463" cy="144463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n-US" altLang="de-DE"/>
          </a:p>
        </p:txBody>
      </p:sp>
      <p:sp>
        <p:nvSpPr>
          <p:cNvPr id="18444" name="Rechteck 15"/>
          <p:cNvSpPr>
            <a:spLocks noChangeArrowheads="1"/>
          </p:cNvSpPr>
          <p:nvPr/>
        </p:nvSpPr>
        <p:spPr bwMode="auto">
          <a:xfrm>
            <a:off x="2376488" y="5329238"/>
            <a:ext cx="144462" cy="144462"/>
          </a:xfrm>
          <a:prstGeom prst="rect">
            <a:avLst/>
          </a:prstGeom>
          <a:solidFill>
            <a:srgbClr val="00A2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n-US" altLang="de-DE"/>
          </a:p>
        </p:txBody>
      </p:sp>
      <p:grpSp>
        <p:nvGrpSpPr>
          <p:cNvPr id="18445" name="Group 3"/>
          <p:cNvGrpSpPr>
            <a:grpSpLocks/>
          </p:cNvGrpSpPr>
          <p:nvPr/>
        </p:nvGrpSpPr>
        <p:grpSpPr bwMode="auto">
          <a:xfrm>
            <a:off x="3825875" y="438150"/>
            <a:ext cx="5300663" cy="6234113"/>
            <a:chOff x="3826089" y="438053"/>
            <a:chExt cx="5300860" cy="6234210"/>
          </a:xfrm>
        </p:grpSpPr>
        <p:pic>
          <p:nvPicPr>
            <p:cNvPr id="18446" name="Picture 2" descr="C:\Users\fernanc\Desktop\Vector map\Map_Of_Europe_Master-EI-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089" y="438053"/>
              <a:ext cx="5300860" cy="6234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47" name="Group 2"/>
            <p:cNvGrpSpPr>
              <a:grpSpLocks/>
            </p:cNvGrpSpPr>
            <p:nvPr/>
          </p:nvGrpSpPr>
          <p:grpSpPr bwMode="auto">
            <a:xfrm>
              <a:off x="4043898" y="1763713"/>
              <a:ext cx="4389261" cy="4743661"/>
              <a:chOff x="4043898" y="1763713"/>
              <a:chExt cx="4389261" cy="4743661"/>
            </a:xfrm>
          </p:grpSpPr>
          <p:sp>
            <p:nvSpPr>
              <p:cNvPr id="5" name="Textfeld 4"/>
              <p:cNvSpPr txBox="1"/>
              <p:nvPr/>
            </p:nvSpPr>
            <p:spPr>
              <a:xfrm>
                <a:off x="7194889" y="1763637"/>
                <a:ext cx="463567" cy="2460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>
                    <a:solidFill>
                      <a:schemeClr val="bg1"/>
                    </a:solidFill>
                    <a:latin typeface="+mn-lt"/>
                    <a:ea typeface="ヒラギノ角ゴ Pro W3" pitchFamily="-64" charset="-128"/>
                  </a:rPr>
                  <a:t>FI</a:t>
                </a:r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5170752" y="4349714"/>
                <a:ext cx="463567" cy="2476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n-lt"/>
                    <a:ea typeface="ヒラギノ角ゴ Pro W3" pitchFamily="-64" charset="-128"/>
                  </a:rPr>
                  <a:t>BE</a:t>
                </a:r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5393010" y="4476716"/>
                <a:ext cx="463567" cy="24606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n-lt"/>
                    <a:ea typeface="ヒラギノ角ゴ Pro W3" pitchFamily="-64" charset="-128"/>
                  </a:rPr>
                  <a:t>LU</a:t>
                </a:r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5162814" y="3954421"/>
                <a:ext cx="463567" cy="2460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latin typeface="+mn-lt"/>
                    <a:ea typeface="ヒラギノ角ゴ Pro W3" pitchFamily="-64" charset="-128"/>
                  </a:rPr>
                  <a:t>NL</a:t>
                </a: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5677183" y="4241763"/>
                <a:ext cx="465155" cy="24606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n-lt"/>
                    <a:ea typeface="ヒラギノ角ゴ Pro W3" pitchFamily="-64" charset="-128"/>
                  </a:rPr>
                  <a:t>DE</a:t>
                </a:r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4970719" y="4886298"/>
                <a:ext cx="463567" cy="24606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n-lt"/>
                    <a:ea typeface="ヒラギノ角ゴ Pro W3" pitchFamily="-64" charset="-128"/>
                  </a:rPr>
                  <a:t>FR</a:t>
                </a:r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4418249" y="5662598"/>
                <a:ext cx="463567" cy="2460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n-lt"/>
                    <a:ea typeface="ヒラギノ角ゴ Pro W3" pitchFamily="-64" charset="-128"/>
                  </a:rPr>
                  <a:t>ES</a:t>
                </a:r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4043585" y="5661010"/>
                <a:ext cx="463567" cy="24606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n-lt"/>
                    <a:ea typeface="ヒラギノ角ゴ Pro W3" pitchFamily="-64" charset="-128"/>
                  </a:rPr>
                  <a:t>PT</a:t>
                </a:r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6712271" y="5773725"/>
                <a:ext cx="463567" cy="2460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n-lt"/>
                    <a:ea typeface="ヒラギノ角ゴ Pro W3" pitchFamily="-64" charset="-128"/>
                  </a:rPr>
                  <a:t>GR</a:t>
                </a:r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5737510" y="5121251"/>
                <a:ext cx="463567" cy="24606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n-lt"/>
                    <a:ea typeface="ヒラギノ角ゴ Pro W3" pitchFamily="-64" charset="-128"/>
                  </a:rPr>
                  <a:t>IT</a:t>
                </a:r>
              </a:p>
            </p:txBody>
          </p:sp>
          <p:sp>
            <p:nvSpPr>
              <p:cNvPr id="29" name="Textfeld 28"/>
              <p:cNvSpPr txBox="1"/>
              <p:nvPr/>
            </p:nvSpPr>
            <p:spPr>
              <a:xfrm>
                <a:off x="6080423" y="4778346"/>
                <a:ext cx="463567" cy="24606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n-lt"/>
                    <a:ea typeface="ヒラギノ角ゴ Pro W3" pitchFamily="-64" charset="-128"/>
                  </a:rPr>
                  <a:t>AT</a:t>
                </a:r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6091536" y="4978374"/>
                <a:ext cx="530245" cy="24606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n-lt"/>
                    <a:ea typeface="ヒラギノ角ゴ Pro W3" pitchFamily="-64" charset="-128"/>
                  </a:rPr>
                  <a:t>SL</a:t>
                </a:r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5866103" y="6256332"/>
                <a:ext cx="463567" cy="2460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rgbClr val="585858"/>
                    </a:solidFill>
                    <a:latin typeface="+mn-lt"/>
                    <a:ea typeface="ヒラギノ角ゴ Pro W3" pitchFamily="-64" charset="-128"/>
                  </a:rPr>
                  <a:t>MT</a:t>
                </a:r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7050422" y="5414944"/>
                <a:ext cx="463567" cy="2460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n-lt"/>
                    <a:ea typeface="ヒラギノ角ゴ Pro W3" pitchFamily="-64" charset="-128"/>
                  </a:rPr>
                  <a:t>BG</a:t>
                </a:r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6991681" y="5008538"/>
                <a:ext cx="463567" cy="2460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n-lt"/>
                    <a:ea typeface="ヒラギノ角ゴ Pro W3" pitchFamily="-64" charset="-128"/>
                  </a:rPr>
                  <a:t>RO</a:t>
                </a:r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6518589" y="4859310"/>
                <a:ext cx="463567" cy="2460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n-lt"/>
                    <a:ea typeface="ヒラギノ角ゴ Pro W3" pitchFamily="-64" charset="-128"/>
                  </a:rPr>
                  <a:t>HU</a:t>
                </a:r>
              </a:p>
            </p:txBody>
          </p:sp>
          <p:sp>
            <p:nvSpPr>
              <p:cNvPr id="35" name="Textfeld 34"/>
              <p:cNvSpPr txBox="1"/>
              <p:nvPr/>
            </p:nvSpPr>
            <p:spPr>
              <a:xfrm>
                <a:off x="6678933" y="3973471"/>
                <a:ext cx="463567" cy="2460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n-lt"/>
                    <a:ea typeface="ヒラギノ角ゴ Pro W3" pitchFamily="-64" charset="-128"/>
                  </a:rPr>
                  <a:t>PL</a:t>
                </a:r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6101061" y="4487829"/>
                <a:ext cx="463567" cy="2460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n-lt"/>
                    <a:ea typeface="ヒラギノ角ゴ Pro W3" pitchFamily="-64" charset="-128"/>
                  </a:rPr>
                  <a:t>CZ</a:t>
                </a:r>
              </a:p>
            </p:txBody>
          </p:sp>
          <p:sp>
            <p:nvSpPr>
              <p:cNvPr id="37" name="Textfeld 36"/>
              <p:cNvSpPr txBox="1"/>
              <p:nvPr/>
            </p:nvSpPr>
            <p:spPr>
              <a:xfrm>
                <a:off x="6477312" y="4640232"/>
                <a:ext cx="463567" cy="24447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n-lt"/>
                    <a:ea typeface="ヒラギノ角ゴ Pro W3" pitchFamily="-64" charset="-128"/>
                  </a:rPr>
                  <a:t>SK</a:t>
                </a:r>
              </a:p>
            </p:txBody>
          </p:sp>
          <p:sp>
            <p:nvSpPr>
              <p:cNvPr id="38" name="Textfeld 37"/>
              <p:cNvSpPr txBox="1"/>
              <p:nvPr/>
            </p:nvSpPr>
            <p:spPr>
              <a:xfrm>
                <a:off x="7110749" y="3127320"/>
                <a:ext cx="463567" cy="24606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n-lt"/>
                    <a:ea typeface="ヒラギノ角ゴ Pro W3" pitchFamily="-64" charset="-128"/>
                  </a:rPr>
                  <a:t>EE</a:t>
                </a:r>
              </a:p>
            </p:txBody>
          </p:sp>
          <p:sp>
            <p:nvSpPr>
              <p:cNvPr id="39" name="Textfeld 38"/>
              <p:cNvSpPr txBox="1"/>
              <p:nvPr/>
            </p:nvSpPr>
            <p:spPr>
              <a:xfrm>
                <a:off x="7082173" y="3440063"/>
                <a:ext cx="463567" cy="2460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n-lt"/>
                    <a:ea typeface="ヒラギノ角ゴ Pro W3" pitchFamily="-64" charset="-128"/>
                  </a:rPr>
                  <a:t>LV</a:t>
                </a:r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6944055" y="3644853"/>
                <a:ext cx="463567" cy="24606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n-lt"/>
                    <a:ea typeface="ヒラギノ角ゴ Pro W3" pitchFamily="-64" charset="-128"/>
                  </a:rPr>
                  <a:t>LT</a:t>
                </a:r>
              </a:p>
            </p:txBody>
          </p:sp>
          <p:sp>
            <p:nvSpPr>
              <p:cNvPr id="41" name="Textfeld 40"/>
              <p:cNvSpPr txBox="1"/>
              <p:nvPr/>
            </p:nvSpPr>
            <p:spPr>
              <a:xfrm>
                <a:off x="6145513" y="2322446"/>
                <a:ext cx="465154" cy="2460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n-lt"/>
                    <a:ea typeface="ヒラギノ角ゴ Pro W3" pitchFamily="-64" charset="-128"/>
                  </a:rPr>
                  <a:t>SE</a:t>
                </a:r>
              </a:p>
            </p:txBody>
          </p:sp>
          <p:sp>
            <p:nvSpPr>
              <p:cNvPr id="42" name="Textfeld 41"/>
              <p:cNvSpPr txBox="1"/>
              <p:nvPr/>
            </p:nvSpPr>
            <p:spPr>
              <a:xfrm>
                <a:off x="5381897" y="3490864"/>
                <a:ext cx="463567" cy="2460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latin typeface="+mn-lt"/>
                    <a:ea typeface="ヒラギノ角ゴ Pro W3" pitchFamily="-64" charset="-128"/>
                  </a:rPr>
                  <a:t>DK</a:t>
                </a:r>
              </a:p>
            </p:txBody>
          </p:sp>
          <p:sp>
            <p:nvSpPr>
              <p:cNvPr id="43" name="Textfeld 42"/>
              <p:cNvSpPr txBox="1"/>
              <p:nvPr/>
            </p:nvSpPr>
            <p:spPr>
              <a:xfrm>
                <a:off x="4618281" y="4132224"/>
                <a:ext cx="463567" cy="2460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n-lt"/>
                    <a:ea typeface="ヒラギノ角ゴ Pro W3" pitchFamily="-64" charset="-128"/>
                  </a:rPr>
                  <a:t>UK</a:t>
                </a:r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4065811" y="3995697"/>
                <a:ext cx="463567" cy="2460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n-lt"/>
                    <a:ea typeface="ヒラギノ角ゴ Pro W3" pitchFamily="-64" charset="-128"/>
                  </a:rPr>
                  <a:t>IE</a:t>
                </a:r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7969618" y="6261094"/>
                <a:ext cx="463567" cy="24606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rgbClr val="585858"/>
                    </a:solidFill>
                    <a:latin typeface="+mn-lt"/>
                    <a:ea typeface="ヒラギノ角ゴ Pro W3" pitchFamily="-64" charset="-128"/>
                  </a:rPr>
                  <a:t>CY</a:t>
                </a:r>
              </a:p>
            </p:txBody>
          </p:sp>
          <p:sp>
            <p:nvSpPr>
              <p:cNvPr id="49" name="Textfeld 27"/>
              <p:cNvSpPr txBox="1"/>
              <p:nvPr/>
            </p:nvSpPr>
            <p:spPr>
              <a:xfrm>
                <a:off x="6310619" y="5045050"/>
                <a:ext cx="463567" cy="24606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+mn-lt"/>
                    <a:ea typeface="ヒラギノ角ゴ Pro W3" pitchFamily="-64" charset="-128"/>
                  </a:rPr>
                  <a:t>HR</a:t>
                </a: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3050" y="660400"/>
            <a:ext cx="8594725" cy="628650"/>
          </a:xfrm>
        </p:spPr>
        <p:txBody>
          <a:bodyPr/>
          <a:lstStyle/>
          <a:p>
            <a:pPr eaLnBrk="1" hangingPunct="1"/>
            <a:r>
              <a:rPr lang="de-DE" altLang="de-DE">
                <a:ea typeface="Geneva" pitchFamily="125" charset="-128"/>
              </a:rPr>
              <a:t>Decision-making bodies of the ECB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909763" y="4130675"/>
            <a:ext cx="22367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1pPr>
            <a:lvl2pPr marL="742950" indent="-285750"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2pPr>
            <a:lvl3pPr marL="1143000" indent="-228600"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3pPr>
            <a:lvl4pPr marL="1600200" indent="-228600"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4pPr>
            <a:lvl5pPr marL="2057400" indent="-228600"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9pPr>
          </a:lstStyle>
          <a:p>
            <a:pPr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defRPr/>
            </a:pPr>
            <a:r>
              <a:rPr lang="de-DE" sz="1400">
                <a:solidFill>
                  <a:schemeClr val="bg1"/>
                </a:solidFill>
                <a:latin typeface="+mj-lt"/>
              </a:rPr>
              <a:t>General Council</a:t>
            </a:r>
          </a:p>
        </p:txBody>
      </p:sp>
      <p:sp>
        <p:nvSpPr>
          <p:cNvPr id="30724" name="Rectangle 3"/>
          <p:cNvSpPr txBox="1">
            <a:spLocks noChangeArrowheads="1"/>
          </p:cNvSpPr>
          <p:nvPr/>
        </p:nvSpPr>
        <p:spPr bwMode="auto">
          <a:xfrm>
            <a:off x="385763" y="2066925"/>
            <a:ext cx="85217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>
              <a:spcBef>
                <a:spcPts val="788"/>
              </a:spcBef>
              <a:buClr>
                <a:schemeClr val="tx2"/>
              </a:buClr>
              <a:defRPr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25" name="Rectangle 3"/>
          <p:cNvSpPr txBox="1">
            <a:spLocks noChangeArrowheads="1"/>
          </p:cNvSpPr>
          <p:nvPr/>
        </p:nvSpPr>
        <p:spPr bwMode="auto">
          <a:xfrm>
            <a:off x="377825" y="3449638"/>
            <a:ext cx="85486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tx2"/>
              </a:buClr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26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3050" y="1754188"/>
            <a:ext cx="8531225" cy="1027112"/>
          </a:xfrm>
          <a:prstGeom prst="rect">
            <a:avLst/>
          </a:prstGeom>
          <a:noFill/>
          <a:ln>
            <a:noFill/>
          </a:ln>
          <a:effectLst/>
        </p:spPr>
        <p:txBody>
          <a:bodyPr rIns="0" anchor="ctr">
            <a:spAutoFit/>
          </a:bodyPr>
          <a:lstStyle/>
          <a:p>
            <a:pPr>
              <a:spcBef>
                <a:spcPts val="788"/>
              </a:spcBef>
              <a:buClr>
                <a:schemeClr val="tx2"/>
              </a:buClr>
              <a:defRPr/>
            </a:pPr>
            <a:r>
              <a:rPr lang="en-US" dirty="0">
                <a:solidFill>
                  <a:srgbClr val="585858"/>
                </a:solidFill>
                <a:latin typeface="Arial" charset="0"/>
                <a:ea typeface="ヒラギノ角ゴ Pro W3" charset="0"/>
                <a:cs typeface="ヒラギノ角ゴ Pro W3" charset="0"/>
              </a:rPr>
              <a:t>The </a:t>
            </a:r>
            <a:r>
              <a:rPr lang="en-US" b="1" dirty="0">
                <a:solidFill>
                  <a:srgbClr val="003399"/>
                </a:solidFill>
                <a:latin typeface="Arial" charset="0"/>
                <a:ea typeface="ヒラギノ角ゴ Pro W3" charset="0"/>
                <a:cs typeface="ヒラギノ角ゴ Pro W3" charset="0"/>
              </a:rPr>
              <a:t>Governing Council</a:t>
            </a:r>
            <a:r>
              <a:rPr lang="en-US" dirty="0">
                <a:solidFill>
                  <a:srgbClr val="585858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is the main decision-making body of the ECB. </a:t>
            </a:r>
          </a:p>
          <a:p>
            <a:pPr>
              <a:spcBef>
                <a:spcPts val="788"/>
              </a:spcBef>
              <a:buClr>
                <a:schemeClr val="tx2"/>
              </a:buClr>
              <a:defRPr/>
            </a:pPr>
            <a:r>
              <a:rPr lang="en-US" dirty="0">
                <a:solidFill>
                  <a:srgbClr val="585858"/>
                </a:solidFill>
                <a:latin typeface="Arial" charset="0"/>
                <a:ea typeface="ヒラギノ角ゴ Pro W3" charset="0"/>
                <a:cs typeface="ヒラギノ角ゴ Pro W3" charset="0"/>
              </a:rPr>
              <a:t>It consists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ヒラギノ角ゴ Pro W3" pitchFamily="124" charset="-128"/>
              </a:rPr>
              <a:t>of the six members of the Executive Board, plus the governors of the national central banks of the 18 euro area countries.</a:t>
            </a:r>
            <a:endParaRPr lang="en-US" dirty="0">
              <a:solidFill>
                <a:srgbClr val="585858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27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3050" y="4157663"/>
            <a:ext cx="8531225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 rIns="0" anchor="ctr">
            <a:spAutoFit/>
          </a:bodyPr>
          <a:lstStyle/>
          <a:p>
            <a:pPr>
              <a:spcBef>
                <a:spcPts val="788"/>
              </a:spcBef>
              <a:buClr>
                <a:schemeClr val="tx2"/>
              </a:buClr>
              <a:defRPr/>
            </a:pPr>
            <a:r>
              <a:rPr lang="en-US" dirty="0">
                <a:solidFill>
                  <a:srgbClr val="585858"/>
                </a:solidFill>
                <a:latin typeface="Arial" charset="0"/>
                <a:ea typeface="ヒラギノ角ゴ Pro W3" charset="0"/>
                <a:cs typeface="ヒラギノ角ゴ Pro W3" charset="0"/>
              </a:rPr>
              <a:t>The </a:t>
            </a:r>
            <a:r>
              <a:rPr lang="en-US" b="1" dirty="0">
                <a:solidFill>
                  <a:srgbClr val="003399"/>
                </a:solidFill>
                <a:latin typeface="Arial" charset="0"/>
                <a:ea typeface="ヒラギノ角ゴ Pro W3" charset="0"/>
                <a:cs typeface="ヒラギノ角ゴ Pro W3" charset="0"/>
              </a:rPr>
              <a:t>General Council</a:t>
            </a:r>
            <a:r>
              <a:rPr lang="en-US" dirty="0">
                <a:solidFill>
                  <a:srgbClr val="585858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comprises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ヒラギノ角ゴ Pro W3" pitchFamily="124" charset="-128"/>
              </a:rPr>
              <a:t>the President of the ECB, the Vice-President and the governors of the national central banks (NCBs) of the 28 EU Member States.</a:t>
            </a:r>
            <a:endParaRPr lang="en-US" dirty="0">
              <a:solidFill>
                <a:srgbClr val="585858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050" y="3146425"/>
            <a:ext cx="8531225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 r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rgbClr val="585858"/>
                </a:solidFill>
                <a:latin typeface="Arial" charset="0"/>
                <a:ea typeface="ヒラギノ角ゴ Pro W3" charset="0"/>
                <a:cs typeface="ヒラギノ角ゴ Pro W3" charset="0"/>
              </a:rPr>
              <a:t>The </a:t>
            </a:r>
            <a:r>
              <a:rPr lang="en-US" b="1" dirty="0">
                <a:solidFill>
                  <a:srgbClr val="003399"/>
                </a:solidFill>
                <a:latin typeface="Arial" charset="0"/>
                <a:ea typeface="ヒラギノ角ゴ Pro W3" charset="0"/>
                <a:cs typeface="ヒラギノ角ゴ Pro W3" charset="0"/>
              </a:rPr>
              <a:t>Executive Board</a:t>
            </a:r>
            <a:r>
              <a:rPr lang="en-US" dirty="0">
                <a:solidFill>
                  <a:srgbClr val="585858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consists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ヒラギノ角ゴ Pro W3" pitchFamily="124" charset="-128"/>
              </a:rPr>
              <a:t>of the President of the ECB, the Vice-President and four other members.</a:t>
            </a:r>
          </a:p>
        </p:txBody>
      </p:sp>
      <p:sp>
        <p:nvSpPr>
          <p:cNvPr id="30729" name="Rectangle 3"/>
          <p:cNvSpPr txBox="1">
            <a:spLocks noChangeArrowheads="1"/>
          </p:cNvSpPr>
          <p:nvPr/>
        </p:nvSpPr>
        <p:spPr bwMode="auto">
          <a:xfrm>
            <a:off x="385763" y="4613275"/>
            <a:ext cx="85217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>
              <a:spcBef>
                <a:spcPts val="788"/>
              </a:spcBef>
              <a:buClr>
                <a:schemeClr val="tx2"/>
              </a:buClr>
              <a:defRPr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3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3050" y="5168900"/>
            <a:ext cx="8531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/>
          <a:p>
            <a:pPr>
              <a:spcBef>
                <a:spcPts val="788"/>
              </a:spcBef>
              <a:buClr>
                <a:schemeClr val="tx2"/>
              </a:buCl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b="1" dirty="0">
                <a:solidFill>
                  <a:srgbClr val="003299"/>
                </a:solidFill>
              </a:rPr>
              <a:t>Supervisory Board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comprises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 Chair, a Vice-Chair, four ECB representatives and representatives of national supervisors.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31" name="Rectangle 3"/>
          <p:cNvSpPr txBox="1">
            <a:spLocks noChangeArrowheads="1"/>
          </p:cNvSpPr>
          <p:nvPr/>
        </p:nvSpPr>
        <p:spPr bwMode="auto">
          <a:xfrm>
            <a:off x="377825" y="5880100"/>
            <a:ext cx="84804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n-US" altLang="de-DE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02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3050" y="660400"/>
            <a:ext cx="8594725" cy="628650"/>
          </a:xfrm>
        </p:spPr>
        <p:txBody>
          <a:bodyPr/>
          <a:lstStyle/>
          <a:p>
            <a:pPr eaLnBrk="1" hangingPunct="1"/>
            <a:r>
              <a:rPr lang="de-DE" altLang="de-DE">
                <a:ea typeface="Geneva" pitchFamily="125" charset="-128"/>
              </a:rPr>
              <a:t>Governing Council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76238" y="3773488"/>
            <a:ext cx="22367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1pPr>
            <a:lvl2pPr marL="742950" indent="-285750"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2pPr>
            <a:lvl3pPr marL="1143000" indent="-228600"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3pPr>
            <a:lvl4pPr marL="1600200" indent="-228600"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4pPr>
            <a:lvl5pPr marL="2057400" indent="-228600"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9pPr>
          </a:lstStyle>
          <a:p>
            <a:pPr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defRPr/>
            </a:pPr>
            <a:r>
              <a:rPr lang="de-DE" sz="1400">
                <a:solidFill>
                  <a:schemeClr val="bg1"/>
                </a:solidFill>
                <a:latin typeface="+mj-lt"/>
              </a:rPr>
              <a:t>Governing Council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5646738" y="3786188"/>
            <a:ext cx="22367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1pPr>
            <a:lvl2pPr marL="742950" indent="-285750"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2pPr>
            <a:lvl3pPr marL="1143000" indent="-228600"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3pPr>
            <a:lvl4pPr marL="1600200" indent="-228600"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4pPr>
            <a:lvl5pPr marL="2057400" indent="-228600"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9pPr>
          </a:lstStyle>
          <a:p>
            <a:pPr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defRPr/>
            </a:pPr>
            <a:r>
              <a:rPr lang="de-DE" sz="1400">
                <a:solidFill>
                  <a:schemeClr val="bg1"/>
                </a:solidFill>
                <a:latin typeface="+mj-lt"/>
              </a:rPr>
              <a:t>Genera Council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73050" y="1485900"/>
            <a:ext cx="3805238" cy="31003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298450" indent="-298450"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9pPr>
          </a:lstStyle>
          <a:p>
            <a:pPr>
              <a:spcBef>
                <a:spcPct val="3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000" b="1" dirty="0">
                <a:solidFill>
                  <a:srgbClr val="003299"/>
                </a:solidFill>
              </a:rPr>
              <a:t>Adopts guidelines and</a:t>
            </a:r>
            <a:br>
              <a:rPr lang="en-US" sz="2000" b="1" dirty="0">
                <a:solidFill>
                  <a:srgbClr val="003299"/>
                </a:solidFill>
              </a:rPr>
            </a:br>
            <a:r>
              <a:rPr lang="en-US" sz="2000" b="1" dirty="0">
                <a:solidFill>
                  <a:srgbClr val="003299"/>
                </a:solidFill>
              </a:rPr>
              <a:t>decisions to ensure the</a:t>
            </a:r>
            <a:br>
              <a:rPr lang="en-US" sz="2000" b="1" dirty="0">
                <a:solidFill>
                  <a:srgbClr val="003299"/>
                </a:solidFill>
              </a:rPr>
            </a:br>
            <a:r>
              <a:rPr lang="en-US" sz="2000" b="1" dirty="0">
                <a:solidFill>
                  <a:srgbClr val="003299"/>
                </a:solidFill>
              </a:rPr>
              <a:t>tasks of the </a:t>
            </a:r>
            <a:r>
              <a:rPr lang="en-US" sz="2000" b="1" dirty="0" err="1">
                <a:solidFill>
                  <a:srgbClr val="003299"/>
                </a:solidFill>
              </a:rPr>
              <a:t>Eurosystem</a:t>
            </a:r>
            <a:r>
              <a:rPr lang="en-US" sz="2000" b="1" dirty="0">
                <a:solidFill>
                  <a:srgbClr val="003299"/>
                </a:solidFill>
              </a:rPr>
              <a:t> </a:t>
            </a:r>
            <a:br>
              <a:rPr lang="en-US" sz="2000" b="1" dirty="0">
                <a:solidFill>
                  <a:srgbClr val="003299"/>
                </a:solidFill>
              </a:rPr>
            </a:br>
            <a:r>
              <a:rPr lang="en-US" sz="2000" b="1" dirty="0">
                <a:solidFill>
                  <a:srgbClr val="003299"/>
                </a:solidFill>
              </a:rPr>
              <a:t>are performed</a:t>
            </a:r>
            <a:r>
              <a:rPr lang="en-US" sz="2000" dirty="0">
                <a:solidFill>
                  <a:srgbClr val="003299"/>
                </a:solidFill>
              </a:rPr>
              <a:t/>
            </a:r>
            <a:br>
              <a:rPr lang="en-US" sz="2000" dirty="0">
                <a:solidFill>
                  <a:srgbClr val="003299"/>
                </a:solidFill>
              </a:rPr>
            </a:br>
            <a:endParaRPr lang="en-US" sz="2000" dirty="0">
              <a:solidFill>
                <a:srgbClr val="003299"/>
              </a:solidFill>
            </a:endParaRPr>
          </a:p>
          <a:p>
            <a:pPr>
              <a:spcBef>
                <a:spcPct val="3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000" b="1" dirty="0">
                <a:solidFill>
                  <a:srgbClr val="003299"/>
                </a:solidFill>
              </a:rPr>
              <a:t>Formulates </a:t>
            </a:r>
            <a:r>
              <a:rPr lang="en-US" sz="2000" b="1" dirty="0">
                <a:solidFill>
                  <a:srgbClr val="003399"/>
                </a:solidFill>
              </a:rPr>
              <a:t/>
            </a:r>
            <a:br>
              <a:rPr lang="en-US" sz="2000" b="1" dirty="0">
                <a:solidFill>
                  <a:srgbClr val="003399"/>
                </a:solidFill>
              </a:rPr>
            </a:br>
            <a:r>
              <a:rPr lang="en-US" sz="2000" b="1" dirty="0">
                <a:solidFill>
                  <a:srgbClr val="003399"/>
                </a:solidFill>
              </a:rPr>
              <a:t>monetary policy</a:t>
            </a:r>
          </a:p>
          <a:p>
            <a:pPr marL="628650" lvl="1" indent="-358775">
              <a:spcBef>
                <a:spcPct val="30000"/>
              </a:spcBef>
              <a:buClr>
                <a:srgbClr val="585858"/>
              </a:buClr>
              <a:buFont typeface="Arial" pitchFamily="34" charset="0"/>
              <a:buChar char="•"/>
              <a:defRPr/>
            </a:pPr>
            <a:r>
              <a:rPr lang="en-US" sz="2000" dirty="0"/>
              <a:t>Key ECB interest rates</a:t>
            </a:r>
          </a:p>
          <a:p>
            <a:pPr marL="628650" indent="-354013">
              <a:spcBef>
                <a:spcPct val="30000"/>
              </a:spcBef>
              <a:buClr>
                <a:srgbClr val="585858"/>
              </a:buClr>
              <a:buFont typeface="Arial" pitchFamily="34" charset="0"/>
              <a:buChar char="•"/>
              <a:defRPr/>
            </a:pPr>
            <a:r>
              <a:rPr lang="en-US" sz="2000" dirty="0"/>
              <a:t>Liquidity</a:t>
            </a:r>
          </a:p>
        </p:txBody>
      </p:sp>
      <p:pic>
        <p:nvPicPr>
          <p:cNvPr id="31750" name="Picture 8" descr="\\gimecb01\data\Business Area\DGC Data\Multimedia Collection\Photo\ECB Photo\Photography 2014\2014_12\20141218 Governing Council group photo\Selection\Governing Council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485900"/>
            <a:ext cx="49149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496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3050" y="660400"/>
            <a:ext cx="8594725" cy="628650"/>
          </a:xfrm>
        </p:spPr>
        <p:txBody>
          <a:bodyPr/>
          <a:lstStyle/>
          <a:p>
            <a:pPr eaLnBrk="1" hangingPunct="1"/>
            <a:r>
              <a:rPr lang="de-DE" altLang="de-DE" dirty="0">
                <a:ea typeface="Geneva" pitchFamily="125" charset="-128"/>
              </a:rPr>
              <a:t>Executive Board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76238" y="3773488"/>
            <a:ext cx="22367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1pPr>
            <a:lvl2pPr marL="742950" indent="-285750"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2pPr>
            <a:lvl3pPr marL="1143000" indent="-228600"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3pPr>
            <a:lvl4pPr marL="1600200" indent="-228600"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4pPr>
            <a:lvl5pPr marL="2057400" indent="-228600"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9pPr>
          </a:lstStyle>
          <a:p>
            <a:pPr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defRPr/>
            </a:pPr>
            <a:r>
              <a:rPr lang="de-DE" sz="1400">
                <a:solidFill>
                  <a:schemeClr val="bg1"/>
                </a:solidFill>
                <a:latin typeface="+mj-lt"/>
              </a:rPr>
              <a:t>Governing Council</a:t>
            </a:r>
          </a:p>
        </p:txBody>
      </p:sp>
      <p:sp>
        <p:nvSpPr>
          <p:cNvPr id="32772" name="Rectangle 3"/>
          <p:cNvSpPr txBox="1">
            <a:spLocks noChangeArrowheads="1"/>
          </p:cNvSpPr>
          <p:nvPr/>
        </p:nvSpPr>
        <p:spPr bwMode="auto">
          <a:xfrm>
            <a:off x="273050" y="1256507"/>
            <a:ext cx="51308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98450" indent="-2984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tx2"/>
              </a:buClr>
              <a:buFontTx/>
              <a:buChar char="•"/>
            </a:pPr>
            <a:r>
              <a:rPr lang="en-US" altLang="de-DE" sz="2000" b="1" dirty="0">
                <a:solidFill>
                  <a:srgbClr val="003299"/>
                </a:solidFill>
              </a:rPr>
              <a:t>Implements the monetary policy of the ECB</a:t>
            </a:r>
            <a:br>
              <a:rPr lang="en-US" altLang="de-DE" sz="2000" b="1" dirty="0">
                <a:solidFill>
                  <a:srgbClr val="003299"/>
                </a:solidFill>
              </a:rPr>
            </a:br>
            <a:endParaRPr lang="en-US" altLang="de-DE" sz="2000" b="1" dirty="0">
              <a:solidFill>
                <a:srgbClr val="003299"/>
              </a:solidFill>
            </a:endParaRPr>
          </a:p>
          <a:p>
            <a:pPr eaLnBrk="1" hangingPunct="1">
              <a:spcBef>
                <a:spcPct val="30000"/>
              </a:spcBef>
              <a:buClr>
                <a:schemeClr val="tx2"/>
              </a:buClr>
              <a:buFontTx/>
              <a:buChar char="•"/>
            </a:pPr>
            <a:r>
              <a:rPr lang="en-US" altLang="de-DE" sz="2000" b="1" dirty="0">
                <a:solidFill>
                  <a:srgbClr val="003299"/>
                </a:solidFill>
              </a:rPr>
              <a:t>Prepares meetings of the Governing Council</a:t>
            </a:r>
            <a:br>
              <a:rPr lang="en-US" altLang="de-DE" sz="2000" b="1" dirty="0">
                <a:solidFill>
                  <a:srgbClr val="003299"/>
                </a:solidFill>
              </a:rPr>
            </a:br>
            <a:endParaRPr lang="en-US" altLang="de-DE" sz="2000" b="1" dirty="0">
              <a:solidFill>
                <a:srgbClr val="003299"/>
              </a:solidFill>
            </a:endParaRPr>
          </a:p>
          <a:p>
            <a:pPr eaLnBrk="1" hangingPunct="1">
              <a:spcBef>
                <a:spcPct val="30000"/>
              </a:spcBef>
              <a:buClr>
                <a:schemeClr val="tx2"/>
              </a:buClr>
              <a:buFontTx/>
              <a:buChar char="•"/>
            </a:pPr>
            <a:r>
              <a:rPr lang="en-US" altLang="de-DE" sz="2000" b="1" dirty="0">
                <a:solidFill>
                  <a:srgbClr val="003299"/>
                </a:solidFill>
              </a:rPr>
              <a:t>Conducts the day-to-day business</a:t>
            </a:r>
            <a:br>
              <a:rPr lang="en-US" altLang="de-DE" sz="2000" b="1" dirty="0">
                <a:solidFill>
                  <a:srgbClr val="003299"/>
                </a:solidFill>
              </a:rPr>
            </a:br>
            <a:r>
              <a:rPr lang="en-US" altLang="de-DE" sz="2000" b="1" dirty="0">
                <a:solidFill>
                  <a:srgbClr val="003299"/>
                </a:solidFill>
              </a:rPr>
              <a:t>of the ECB</a:t>
            </a:r>
            <a:br>
              <a:rPr lang="en-US" altLang="de-DE" sz="2000" b="1" dirty="0">
                <a:solidFill>
                  <a:srgbClr val="003299"/>
                </a:solidFill>
              </a:rPr>
            </a:br>
            <a:endParaRPr lang="en-US" altLang="de-DE" sz="2000" b="1" dirty="0">
              <a:solidFill>
                <a:srgbClr val="003299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4035425"/>
            <a:ext cx="4191585" cy="265784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49" y="660399"/>
            <a:ext cx="3463925" cy="50226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823" y="3278082"/>
            <a:ext cx="1262223" cy="228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13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382" y="4305300"/>
            <a:ext cx="4773880" cy="2552700"/>
          </a:xfrm>
          <a:prstGeom prst="rect">
            <a:avLst/>
          </a:prstGeom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3050" y="660400"/>
            <a:ext cx="8594725" cy="628650"/>
          </a:xfrm>
        </p:spPr>
        <p:txBody>
          <a:bodyPr/>
          <a:lstStyle/>
          <a:p>
            <a:pPr eaLnBrk="1" hangingPunct="1"/>
            <a:r>
              <a:rPr lang="de-DE" altLang="de-DE">
                <a:ea typeface="Geneva" pitchFamily="125" charset="-128"/>
              </a:rPr>
              <a:t>General Council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76238" y="3773488"/>
            <a:ext cx="22367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1pPr>
            <a:lvl2pPr marL="742950" indent="-285750"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2pPr>
            <a:lvl3pPr marL="1143000" indent="-228600"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3pPr>
            <a:lvl4pPr marL="1600200" indent="-228600"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4pPr>
            <a:lvl5pPr marL="2057400" indent="-228600"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9pPr>
          </a:lstStyle>
          <a:p>
            <a:pPr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defRPr/>
            </a:pPr>
            <a:r>
              <a:rPr lang="de-DE" sz="1400">
                <a:solidFill>
                  <a:schemeClr val="bg1"/>
                </a:solidFill>
                <a:latin typeface="+mj-lt"/>
              </a:rPr>
              <a:t>Governing Council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73049" y="1225550"/>
            <a:ext cx="4303713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98450" indent="-298450"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9pPr>
          </a:lstStyle>
          <a:p>
            <a:pPr>
              <a:spcBef>
                <a:spcPct val="3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000" b="1" dirty="0">
                <a:solidFill>
                  <a:srgbClr val="003399"/>
                </a:solidFill>
              </a:rPr>
              <a:t>Reports on convergence</a:t>
            </a:r>
          </a:p>
          <a:p>
            <a:pPr>
              <a:spcBef>
                <a:spcPct val="3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000" b="1" dirty="0">
                <a:solidFill>
                  <a:srgbClr val="003399"/>
                </a:solidFill>
              </a:rPr>
              <a:t>Contributes to</a:t>
            </a:r>
          </a:p>
          <a:p>
            <a:pPr marL="630238" lvl="1" indent="-355600">
              <a:spcBef>
                <a:spcPct val="30000"/>
              </a:spcBef>
              <a:buClr>
                <a:srgbClr val="585858"/>
              </a:buClr>
              <a:buFont typeface="Arial" pitchFamily="34" charset="0"/>
              <a:buChar char="•"/>
              <a:defRPr/>
            </a:pPr>
            <a:r>
              <a:rPr lang="en-US" dirty="0"/>
              <a:t>the advisory functions of the ECB</a:t>
            </a:r>
          </a:p>
          <a:p>
            <a:pPr marL="630238" indent="-355600">
              <a:spcBef>
                <a:spcPct val="30000"/>
              </a:spcBef>
              <a:buClr>
                <a:srgbClr val="585858"/>
              </a:buClr>
              <a:buFont typeface="Arial" pitchFamily="34" charset="0"/>
              <a:buChar char="•"/>
              <a:defRPr/>
            </a:pPr>
            <a:r>
              <a:rPr lang="en-US" dirty="0"/>
              <a:t>the collection of statistical data</a:t>
            </a:r>
          </a:p>
          <a:p>
            <a:pPr marL="630238" indent="-355600">
              <a:spcBef>
                <a:spcPct val="30000"/>
              </a:spcBef>
              <a:buClr>
                <a:srgbClr val="585858"/>
              </a:buClr>
              <a:buFont typeface="Arial" pitchFamily="34" charset="0"/>
              <a:buChar char="•"/>
              <a:defRPr/>
            </a:pPr>
            <a:r>
              <a:rPr lang="en-US" dirty="0"/>
              <a:t>the reporting activities of the ECB</a:t>
            </a:r>
          </a:p>
          <a:p>
            <a:pPr marL="630238" indent="-355600">
              <a:spcBef>
                <a:spcPct val="30000"/>
              </a:spcBef>
              <a:buClr>
                <a:srgbClr val="585858"/>
              </a:buClr>
              <a:buFont typeface="Arial" pitchFamily="34" charset="0"/>
              <a:buChar char="•"/>
              <a:defRPr/>
            </a:pPr>
            <a:r>
              <a:rPr lang="en-US" dirty="0"/>
              <a:t>the laying-down of the conditions of employment of the staff of the ECB</a:t>
            </a:r>
          </a:p>
        </p:txBody>
      </p:sp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9410700" y="5130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de-DE"/>
          </a:p>
        </p:txBody>
      </p:sp>
      <p:pic>
        <p:nvPicPr>
          <p:cNvPr id="33799" name="Picture 8" descr="\\gimecb01\data\Business Area\DGC Data\Multimedia Collection\Photo\ECB Photo\Photography 2014\2014_12\20141218 General Council group photo\Selection\General Council074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59644"/>
            <a:ext cx="39957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533400" y="3793476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General Council comprises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President of the ECB;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Vice-President of the ECB;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governors of the national central banks (NCBs) of the 27 EU Member States. </a:t>
            </a:r>
          </a:p>
        </p:txBody>
      </p:sp>
    </p:spTree>
    <p:extLst>
      <p:ext uri="{BB962C8B-B14F-4D97-AF65-F5344CB8AC3E}">
        <p14:creationId xmlns:p14="http://schemas.microsoft.com/office/powerpoint/2010/main" val="3351977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>
                <a:ea typeface="Geneva" pitchFamily="125" charset="-128"/>
              </a:rPr>
              <a:t>Price stability </a:t>
            </a:r>
            <a:r>
              <a:rPr lang="en-US" altLang="de-DE">
                <a:ea typeface="Geneva" pitchFamily="125" charset="-128"/>
              </a:rPr>
              <a:t>– Objective of the Eurosystem</a:t>
            </a:r>
            <a:r>
              <a:rPr lang="de-DE" altLang="de-DE">
                <a:ea typeface="Geneva" pitchFamily="125" charset="-128"/>
              </a:rPr>
              <a:t> </a:t>
            </a:r>
          </a:p>
        </p:txBody>
      </p:sp>
      <p:sp>
        <p:nvSpPr>
          <p:cNvPr id="18435" name="Rectangle 8">
            <a:hlinkClick r:id="" action="ppaction://noaction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688" y="1377950"/>
            <a:ext cx="8551862" cy="4318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en-US" altLang="de-DE" sz="2200" b="1">
                <a:solidFill>
                  <a:schemeClr val="tx2"/>
                </a:solidFill>
              </a:rPr>
              <a:t>Article 127 </a:t>
            </a:r>
            <a:r>
              <a:rPr lang="en-US" altLang="de-DE" sz="2200"/>
              <a:t>of the Treaty on the Functioning of the European Union:</a:t>
            </a:r>
          </a:p>
        </p:txBody>
      </p:sp>
      <p:sp>
        <p:nvSpPr>
          <p:cNvPr id="18436" name="Inhaltsplatzhalter 2"/>
          <p:cNvSpPr txBox="1">
            <a:spLocks/>
          </p:cNvSpPr>
          <p:nvPr/>
        </p:nvSpPr>
        <p:spPr bwMode="auto">
          <a:xfrm>
            <a:off x="365125" y="2070100"/>
            <a:ext cx="8555038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30000"/>
              </a:spcBef>
              <a:buClr>
                <a:schemeClr val="tx2"/>
              </a:buClr>
            </a:pPr>
            <a:r>
              <a:rPr lang="en-US" altLang="en-US" sz="2200" b="1">
                <a:solidFill>
                  <a:schemeClr val="tx2"/>
                </a:solidFill>
              </a:rPr>
              <a:t>“</a:t>
            </a:r>
            <a:r>
              <a:rPr lang="en-US" altLang="de-DE" sz="2200" b="1">
                <a:solidFill>
                  <a:schemeClr val="tx2"/>
                </a:solidFill>
              </a:rPr>
              <a:t>1. The primary objective of the ESCB [Eurosystem] shall be</a:t>
            </a:r>
            <a:br>
              <a:rPr lang="en-US" altLang="de-DE" sz="2200" b="1">
                <a:solidFill>
                  <a:schemeClr val="tx2"/>
                </a:solidFill>
              </a:rPr>
            </a:br>
            <a:r>
              <a:rPr lang="en-US" altLang="de-DE" sz="2200" b="1">
                <a:solidFill>
                  <a:schemeClr val="tx2"/>
                </a:solidFill>
              </a:rPr>
              <a:t>to maintain price stability.</a:t>
            </a:r>
            <a:br>
              <a:rPr lang="en-US" altLang="de-DE" sz="2200" b="1">
                <a:solidFill>
                  <a:schemeClr val="tx2"/>
                </a:solidFill>
              </a:rPr>
            </a:br>
            <a:r>
              <a:rPr lang="en-US" altLang="de-DE" sz="2200" b="1">
                <a:solidFill>
                  <a:schemeClr val="tx2"/>
                </a:solidFill>
              </a:rPr>
              <a:t/>
            </a:r>
            <a:br>
              <a:rPr lang="en-US" altLang="de-DE" sz="2200" b="1">
                <a:solidFill>
                  <a:schemeClr val="tx2"/>
                </a:solidFill>
              </a:rPr>
            </a:br>
            <a:r>
              <a:rPr lang="en-US" altLang="de-DE" sz="2200"/>
              <a:t>Without prejudice to the objective of </a:t>
            </a:r>
            <a:r>
              <a:rPr lang="en-US" altLang="de-DE" sz="2200" b="1">
                <a:solidFill>
                  <a:schemeClr val="tx2"/>
                </a:solidFill>
              </a:rPr>
              <a:t>price stability</a:t>
            </a:r>
            <a:r>
              <a:rPr lang="en-US" altLang="de-DE" sz="2200"/>
              <a:t>, the </a:t>
            </a:r>
            <a:r>
              <a:rPr lang="en-US" altLang="de-DE" sz="2200" b="1">
                <a:solidFill>
                  <a:schemeClr val="tx2"/>
                </a:solidFill>
              </a:rPr>
              <a:t>ESCB [Eurosystem] </a:t>
            </a:r>
            <a:r>
              <a:rPr lang="en-US" altLang="de-DE" sz="2200"/>
              <a:t>shall support the general economic policies in</a:t>
            </a:r>
            <a:br>
              <a:rPr lang="en-US" altLang="de-DE" sz="2200"/>
            </a:br>
            <a:r>
              <a:rPr lang="en-US" altLang="de-DE" sz="2200"/>
              <a:t>the Union with a view to contributing to the achievement of the objectives of the Union as laid down in Article 3 of the Treaty</a:t>
            </a:r>
            <a:br>
              <a:rPr lang="en-US" altLang="de-DE" sz="2200"/>
            </a:br>
            <a:r>
              <a:rPr lang="en-US" altLang="de-DE" sz="2200"/>
              <a:t>on European Union.</a:t>
            </a:r>
            <a:r>
              <a:rPr lang="en-US" altLang="en-US" sz="2200"/>
              <a:t>”</a:t>
            </a:r>
            <a:endParaRPr lang="de-DE" altLang="ja-JP" sz="2200"/>
          </a:p>
          <a:p>
            <a:pPr>
              <a:spcBef>
                <a:spcPct val="30000"/>
              </a:spcBef>
              <a:buClr>
                <a:schemeClr val="tx2"/>
              </a:buClr>
            </a:pPr>
            <a:endParaRPr lang="en-US" altLang="de-DE" sz="2200"/>
          </a:p>
        </p:txBody>
      </p:sp>
      <p:sp>
        <p:nvSpPr>
          <p:cNvPr id="7" name="Rectangle 6"/>
          <p:cNvSpPr/>
          <p:nvPr/>
        </p:nvSpPr>
        <p:spPr>
          <a:xfrm>
            <a:off x="0" y="3733484"/>
            <a:ext cx="2912965" cy="2554604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29170" b="-48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724983" y="3733484"/>
            <a:ext cx="3762669" cy="2554604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b="-48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>
                <a:solidFill>
                  <a:srgbClr val="000000"/>
                </a:solidFill>
              </a:ln>
              <a:solidFill>
                <a:srgbClr val="E866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90383" y="3733484"/>
            <a:ext cx="3762669" cy="2554604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b="-48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>
                <a:solidFill>
                  <a:srgbClr val="000000"/>
                </a:solidFill>
              </a:ln>
              <a:solidFill>
                <a:srgbClr val="E866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5784" y="3733484"/>
            <a:ext cx="2288216" cy="2554604"/>
          </a:xfrm>
          <a:prstGeom prst="rect">
            <a:avLst/>
          </a:prstGeom>
          <a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1" r="-64436" b="-48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>
                <a:solidFill>
                  <a:srgbClr val="000000"/>
                </a:solidFill>
              </a:ln>
              <a:solidFill>
                <a:srgbClr val="E866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9114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B3AE8240-6402-4625-9D52-17DC32AEB319}"/>
              </a:ext>
            </a:extLst>
          </p:cNvPr>
          <p:cNvSpPr/>
          <p:nvPr/>
        </p:nvSpPr>
        <p:spPr bwMode="auto">
          <a:xfrm>
            <a:off x="269875" y="4172606"/>
            <a:ext cx="4444015" cy="16343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>
                <a:ea typeface="Geneva" pitchFamily="125" charset="-128"/>
              </a:rPr>
              <a:t>Price stability </a:t>
            </a:r>
            <a:r>
              <a:rPr lang="en-US" altLang="de-DE">
                <a:ea typeface="Geneva" pitchFamily="125" charset="-128"/>
              </a:rPr>
              <a:t>– Definition</a:t>
            </a:r>
            <a:endParaRPr lang="de-DE" altLang="de-DE">
              <a:ea typeface="Geneva" pitchFamily="125" charset="-128"/>
            </a:endParaRPr>
          </a:p>
        </p:txBody>
      </p:sp>
      <p:sp>
        <p:nvSpPr>
          <p:cNvPr id="19459" name="Inhaltsplatzhalter 2"/>
          <p:cNvSpPr>
            <a:spLocks noGrp="1"/>
          </p:cNvSpPr>
          <p:nvPr>
            <p:ph idx="1"/>
          </p:nvPr>
        </p:nvSpPr>
        <p:spPr>
          <a:xfrm>
            <a:off x="328613" y="1952625"/>
            <a:ext cx="8575675" cy="39909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>
                <a:ea typeface="Geneva" pitchFamily="125" charset="-128"/>
              </a:rPr>
              <a:t>“</a:t>
            </a:r>
            <a:r>
              <a:rPr lang="en-US" altLang="de-DE" dirty="0">
                <a:ea typeface="Geneva" pitchFamily="125" charset="-128"/>
              </a:rPr>
              <a:t>Price stability shall be defined as</a:t>
            </a:r>
            <a:br>
              <a:rPr lang="en-US" altLang="de-DE" dirty="0">
                <a:ea typeface="Geneva" pitchFamily="125" charset="-128"/>
              </a:rPr>
            </a:br>
            <a:r>
              <a:rPr lang="en-US" altLang="de-DE" dirty="0">
                <a:ea typeface="Geneva" pitchFamily="125" charset="-128"/>
              </a:rPr>
              <a:t>a year-on-year increase in the</a:t>
            </a:r>
            <a:br>
              <a:rPr lang="en-US" altLang="de-DE" dirty="0">
                <a:ea typeface="Geneva" pitchFamily="125" charset="-128"/>
              </a:rPr>
            </a:br>
            <a:r>
              <a:rPr lang="en-US" altLang="de-DE" dirty="0" err="1">
                <a:ea typeface="Geneva" pitchFamily="125" charset="-128"/>
              </a:rPr>
              <a:t>Harmonised</a:t>
            </a:r>
            <a:r>
              <a:rPr lang="en-US" altLang="de-DE" dirty="0">
                <a:ea typeface="Geneva" pitchFamily="125" charset="-128"/>
              </a:rPr>
              <a:t> Index of Consumer</a:t>
            </a:r>
            <a:br>
              <a:rPr lang="en-US" altLang="de-DE" dirty="0">
                <a:ea typeface="Geneva" pitchFamily="125" charset="-128"/>
              </a:rPr>
            </a:br>
            <a:r>
              <a:rPr lang="en-US" altLang="de-DE" dirty="0">
                <a:ea typeface="Geneva" pitchFamily="125" charset="-128"/>
              </a:rPr>
              <a:t>Prices (HICP) for the euro area</a:t>
            </a:r>
            <a:br>
              <a:rPr lang="en-US" altLang="de-DE" dirty="0">
                <a:ea typeface="Geneva" pitchFamily="125" charset="-128"/>
              </a:rPr>
            </a:br>
            <a:r>
              <a:rPr lang="en-US" altLang="de-DE" dirty="0">
                <a:ea typeface="Geneva" pitchFamily="125" charset="-128"/>
              </a:rPr>
              <a:t>of below 2%. Price stability is to be</a:t>
            </a:r>
            <a:br>
              <a:rPr lang="en-US" altLang="de-DE" dirty="0">
                <a:ea typeface="Geneva" pitchFamily="125" charset="-128"/>
              </a:rPr>
            </a:br>
            <a:r>
              <a:rPr lang="en-US" altLang="de-DE" dirty="0">
                <a:ea typeface="Geneva" pitchFamily="125" charset="-128"/>
              </a:rPr>
              <a:t>maintained over the medium term.</a:t>
            </a:r>
            <a:r>
              <a:rPr lang="en-US" altLang="en-US" dirty="0">
                <a:ea typeface="Geneva" pitchFamily="125" charset="-128"/>
              </a:rPr>
              <a:t>”</a:t>
            </a:r>
            <a:r>
              <a:rPr lang="en-US" altLang="de-DE" dirty="0">
                <a:ea typeface="Geneva" pitchFamily="125" charset="-128"/>
              </a:rPr>
              <a:t/>
            </a:r>
            <a:br>
              <a:rPr lang="en-US" altLang="de-DE" dirty="0">
                <a:ea typeface="Geneva" pitchFamily="125" charset="-128"/>
              </a:rPr>
            </a:br>
            <a:r>
              <a:rPr lang="en-US" altLang="de-DE" dirty="0">
                <a:ea typeface="Geneva" pitchFamily="125" charset="-128"/>
              </a:rPr>
              <a:t/>
            </a:r>
            <a:br>
              <a:rPr lang="en-US" altLang="de-DE" dirty="0">
                <a:ea typeface="Geneva" pitchFamily="125" charset="-128"/>
              </a:rPr>
            </a:br>
            <a:r>
              <a:rPr lang="en-US" altLang="de-DE" dirty="0">
                <a:ea typeface="Geneva" pitchFamily="125" charset="-128"/>
              </a:rPr>
              <a:t>The Governing Council aims</a:t>
            </a:r>
            <a:br>
              <a:rPr lang="en-US" altLang="de-DE" dirty="0">
                <a:ea typeface="Geneva" pitchFamily="125" charset="-128"/>
              </a:rPr>
            </a:br>
            <a:r>
              <a:rPr lang="en-US" altLang="de-DE" dirty="0">
                <a:solidFill>
                  <a:schemeClr val="tx2"/>
                </a:solidFill>
                <a:ea typeface="Geneva" pitchFamily="125" charset="-128"/>
              </a:rPr>
              <a:t>to maintain inflation rates at levels</a:t>
            </a:r>
            <a:br>
              <a:rPr lang="en-US" altLang="de-DE" dirty="0">
                <a:solidFill>
                  <a:schemeClr val="tx2"/>
                </a:solidFill>
                <a:ea typeface="Geneva" pitchFamily="125" charset="-128"/>
              </a:rPr>
            </a:br>
            <a:r>
              <a:rPr lang="en-US" altLang="de-DE" dirty="0">
                <a:solidFill>
                  <a:schemeClr val="tx2"/>
                </a:solidFill>
                <a:ea typeface="Geneva" pitchFamily="125" charset="-128"/>
              </a:rPr>
              <a:t>below, but close to, 2% over</a:t>
            </a:r>
            <a:br>
              <a:rPr lang="en-US" altLang="de-DE" dirty="0">
                <a:solidFill>
                  <a:schemeClr val="tx2"/>
                </a:solidFill>
                <a:ea typeface="Geneva" pitchFamily="125" charset="-128"/>
              </a:rPr>
            </a:br>
            <a:r>
              <a:rPr lang="en-US" altLang="de-DE" dirty="0">
                <a:solidFill>
                  <a:schemeClr val="tx2"/>
                </a:solidFill>
                <a:ea typeface="Geneva" pitchFamily="125" charset="-128"/>
              </a:rPr>
              <a:t>the medium term.</a:t>
            </a:r>
            <a:endParaRPr lang="de-DE" altLang="de-DE" dirty="0">
              <a:solidFill>
                <a:schemeClr val="tx2"/>
              </a:solidFill>
              <a:ea typeface="Geneva" pitchFamily="125" charset="-128"/>
            </a:endParaRPr>
          </a:p>
        </p:txBody>
      </p:sp>
      <p:sp>
        <p:nvSpPr>
          <p:cNvPr id="19460" name="Textfeld 1"/>
          <p:cNvSpPr txBox="1">
            <a:spLocks noChangeArrowheads="1"/>
          </p:cNvSpPr>
          <p:nvPr/>
        </p:nvSpPr>
        <p:spPr bwMode="auto">
          <a:xfrm>
            <a:off x="192088" y="1371600"/>
            <a:ext cx="53657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en-US" altLang="de-DE" sz="2200" b="1" dirty="0">
                <a:solidFill>
                  <a:schemeClr val="tx2"/>
                </a:solidFill>
              </a:rPr>
              <a:t>Governing Council in October 1998:</a:t>
            </a:r>
          </a:p>
        </p:txBody>
      </p:sp>
      <p:pic>
        <p:nvPicPr>
          <p:cNvPr id="19461" name="Picture 6" descr="C:\Users\fernanc\Desktop\Vector map\Map_Of_Europe_Master-MP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817563"/>
            <a:ext cx="4519612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524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>
                <a:ea typeface="Geneva" pitchFamily="125" charset="-128"/>
              </a:rPr>
              <a:t>Benefits of price stability</a:t>
            </a:r>
          </a:p>
        </p:txBody>
      </p:sp>
      <p:sp>
        <p:nvSpPr>
          <p:cNvPr id="20483" name="Rectangle 8">
            <a:hlinkClick r:id="" action="ppaction://noaction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2738" y="2847975"/>
            <a:ext cx="8551862" cy="4318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de-DE" sz="2200" b="1">
                <a:solidFill>
                  <a:schemeClr val="tx2"/>
                </a:solidFill>
              </a:rPr>
              <a:t>Price stability contributes to</a:t>
            </a:r>
            <a:endParaRPr lang="en-US" altLang="de-DE" sz="2200"/>
          </a:p>
        </p:txBody>
      </p:sp>
      <p:sp>
        <p:nvSpPr>
          <p:cNvPr id="20484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7225" y="3832225"/>
            <a:ext cx="1957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en-US" altLang="de-DE" sz="1400">
                <a:solidFill>
                  <a:srgbClr val="585858"/>
                </a:solidFill>
              </a:rPr>
              <a:t>Recognising changes in relative prices</a:t>
            </a:r>
          </a:p>
        </p:txBody>
      </p:sp>
      <p:sp>
        <p:nvSpPr>
          <p:cNvPr id="20485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12938" y="4652963"/>
            <a:ext cx="1957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en-US" altLang="de-DE" sz="1400">
                <a:solidFill>
                  <a:srgbClr val="585858"/>
                </a:solidFill>
              </a:rPr>
              <a:t>Avoiding </a:t>
            </a:r>
            <a:r>
              <a:rPr lang="en-US" altLang="en-US" sz="1400">
                <a:solidFill>
                  <a:srgbClr val="585858"/>
                </a:solidFill>
              </a:rPr>
              <a:t>“</a:t>
            </a:r>
            <a:r>
              <a:rPr lang="en-US" altLang="de-DE" sz="1400">
                <a:solidFill>
                  <a:srgbClr val="585858"/>
                </a:solidFill>
              </a:rPr>
              <a:t>inflation</a:t>
            </a:r>
            <a:br>
              <a:rPr lang="en-US" altLang="de-DE" sz="1400">
                <a:solidFill>
                  <a:srgbClr val="585858"/>
                </a:solidFill>
              </a:rPr>
            </a:br>
            <a:r>
              <a:rPr lang="en-US" altLang="de-DE" sz="1400">
                <a:solidFill>
                  <a:srgbClr val="585858"/>
                </a:solidFill>
              </a:rPr>
              <a:t>risk premium</a:t>
            </a:r>
            <a:r>
              <a:rPr lang="en-US" altLang="en-US" sz="1400">
                <a:solidFill>
                  <a:srgbClr val="585858"/>
                </a:solidFill>
              </a:rPr>
              <a:t>”</a:t>
            </a:r>
            <a:endParaRPr lang="en-US" altLang="de-DE" sz="1400">
              <a:solidFill>
                <a:srgbClr val="585858"/>
              </a:solidFill>
            </a:endParaRPr>
          </a:p>
        </p:txBody>
      </p:sp>
      <p:sp>
        <p:nvSpPr>
          <p:cNvPr id="2048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84538" y="3836988"/>
            <a:ext cx="1957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en-US" altLang="de-DE" sz="1400">
                <a:solidFill>
                  <a:srgbClr val="585858"/>
                </a:solidFill>
              </a:rPr>
              <a:t>The productive use</a:t>
            </a:r>
            <a:br>
              <a:rPr lang="en-US" altLang="de-DE" sz="1400">
                <a:solidFill>
                  <a:srgbClr val="585858"/>
                </a:solidFill>
              </a:rPr>
            </a:br>
            <a:r>
              <a:rPr lang="en-US" altLang="de-DE" sz="1400">
                <a:solidFill>
                  <a:srgbClr val="585858"/>
                </a:solidFill>
              </a:rPr>
              <a:t>of resources</a:t>
            </a:r>
          </a:p>
        </p:txBody>
      </p:sp>
      <p:sp>
        <p:nvSpPr>
          <p:cNvPr id="20487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83075" y="4652963"/>
            <a:ext cx="27019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en-US" altLang="de-DE" sz="1400">
                <a:solidFill>
                  <a:srgbClr val="585858"/>
                </a:solidFill>
              </a:rPr>
              <a:t>Reducing the distortionary</a:t>
            </a:r>
            <a:br>
              <a:rPr lang="en-US" altLang="de-DE" sz="1400">
                <a:solidFill>
                  <a:srgbClr val="585858"/>
                </a:solidFill>
              </a:rPr>
            </a:br>
            <a:r>
              <a:rPr lang="en-US" altLang="de-DE" sz="1400">
                <a:solidFill>
                  <a:srgbClr val="585858"/>
                </a:solidFill>
              </a:rPr>
              <a:t>impact of tax and</a:t>
            </a:r>
            <a:br>
              <a:rPr lang="en-US" altLang="de-DE" sz="1400">
                <a:solidFill>
                  <a:srgbClr val="585858"/>
                </a:solidFill>
              </a:rPr>
            </a:br>
            <a:r>
              <a:rPr lang="en-US" altLang="de-DE" sz="1400">
                <a:solidFill>
                  <a:srgbClr val="585858"/>
                </a:solidFill>
              </a:rPr>
              <a:t>social security systems</a:t>
            </a:r>
          </a:p>
        </p:txBody>
      </p:sp>
      <p:sp>
        <p:nvSpPr>
          <p:cNvPr id="20488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75338" y="3832225"/>
            <a:ext cx="1957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en-US" altLang="de-DE" sz="1400">
                <a:solidFill>
                  <a:srgbClr val="585858"/>
                </a:solidFill>
              </a:rPr>
              <a:t>Maintaining social</a:t>
            </a:r>
            <a:br>
              <a:rPr lang="en-US" altLang="de-DE" sz="1400">
                <a:solidFill>
                  <a:srgbClr val="585858"/>
                </a:solidFill>
              </a:rPr>
            </a:br>
            <a:r>
              <a:rPr lang="en-US" altLang="de-DE" sz="1400">
                <a:solidFill>
                  <a:srgbClr val="585858"/>
                </a:solidFill>
              </a:rPr>
              <a:t>cohesion and stability</a:t>
            </a:r>
          </a:p>
        </p:txBody>
      </p:sp>
      <p:sp>
        <p:nvSpPr>
          <p:cNvPr id="20489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37450" y="4652963"/>
            <a:ext cx="1227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en-US" altLang="de-DE" sz="1400">
                <a:solidFill>
                  <a:srgbClr val="585858"/>
                </a:solidFill>
              </a:rPr>
              <a:t>Financial</a:t>
            </a:r>
            <a:br>
              <a:rPr lang="en-US" altLang="de-DE" sz="1400">
                <a:solidFill>
                  <a:srgbClr val="585858"/>
                </a:solidFill>
              </a:rPr>
            </a:br>
            <a:r>
              <a:rPr lang="en-US" altLang="de-DE" sz="1400">
                <a:solidFill>
                  <a:srgbClr val="585858"/>
                </a:solidFill>
              </a:rPr>
              <a:t>stability</a:t>
            </a:r>
          </a:p>
        </p:txBody>
      </p:sp>
      <p:cxnSp>
        <p:nvCxnSpPr>
          <p:cNvPr id="20490" name="Gerade Verbindung 35"/>
          <p:cNvCxnSpPr>
            <a:cxnSpLocks noChangeShapeType="1"/>
          </p:cNvCxnSpPr>
          <p:nvPr/>
        </p:nvCxnSpPr>
        <p:spPr bwMode="auto">
          <a:xfrm>
            <a:off x="1293813" y="3394075"/>
            <a:ext cx="0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Gerade Verbindung 35"/>
          <p:cNvCxnSpPr>
            <a:cxnSpLocks noChangeShapeType="1"/>
          </p:cNvCxnSpPr>
          <p:nvPr/>
        </p:nvCxnSpPr>
        <p:spPr bwMode="auto">
          <a:xfrm>
            <a:off x="2614613" y="3409950"/>
            <a:ext cx="3175" cy="1243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2" name="Gerade Verbindung 35"/>
          <p:cNvCxnSpPr>
            <a:cxnSpLocks noChangeShapeType="1"/>
          </p:cNvCxnSpPr>
          <p:nvPr/>
        </p:nvCxnSpPr>
        <p:spPr bwMode="auto">
          <a:xfrm>
            <a:off x="5378450" y="3432175"/>
            <a:ext cx="0" cy="1220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3" name="Gerade Verbindung 35"/>
          <p:cNvCxnSpPr>
            <a:cxnSpLocks noChangeShapeType="1"/>
          </p:cNvCxnSpPr>
          <p:nvPr/>
        </p:nvCxnSpPr>
        <p:spPr bwMode="auto">
          <a:xfrm>
            <a:off x="7942263" y="3454400"/>
            <a:ext cx="0" cy="1198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4" name="Gerade Verbindung 35"/>
          <p:cNvCxnSpPr>
            <a:cxnSpLocks noChangeShapeType="1"/>
          </p:cNvCxnSpPr>
          <p:nvPr/>
        </p:nvCxnSpPr>
        <p:spPr bwMode="auto">
          <a:xfrm>
            <a:off x="4094163" y="3409950"/>
            <a:ext cx="0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5" name="Gerade Verbindung 35"/>
          <p:cNvCxnSpPr>
            <a:cxnSpLocks noChangeShapeType="1"/>
          </p:cNvCxnSpPr>
          <p:nvPr/>
        </p:nvCxnSpPr>
        <p:spPr bwMode="auto">
          <a:xfrm>
            <a:off x="6683375" y="3432175"/>
            <a:ext cx="0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496" name="Picture 17" descr="Monetary Policy.em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1546225"/>
            <a:ext cx="1219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03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hlinkClick r:id="" action="ppaction://noaction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49650" y="4389438"/>
            <a:ext cx="20510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de-DE" sz="1400">
                <a:solidFill>
                  <a:srgbClr val="585858"/>
                </a:solidFill>
              </a:rPr>
              <a:t>cross-checking</a:t>
            </a:r>
          </a:p>
        </p:txBody>
      </p:sp>
      <p:sp>
        <p:nvSpPr>
          <p:cNvPr id="2150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>
                <a:ea typeface="Geneva" pitchFamily="125" charset="-128"/>
              </a:rPr>
              <a:t>The ECB</a:t>
            </a:r>
            <a:r>
              <a:rPr lang="de-DE" altLang="en-US">
                <a:ea typeface="Geneva" pitchFamily="125" charset="-128"/>
              </a:rPr>
              <a:t>’</a:t>
            </a:r>
            <a:r>
              <a:rPr lang="de-DE" altLang="de-DE">
                <a:ea typeface="Geneva" pitchFamily="125" charset="-128"/>
              </a:rPr>
              <a:t>s monetary policy strategy</a:t>
            </a:r>
            <a:br>
              <a:rPr lang="de-DE" altLang="de-DE">
                <a:ea typeface="Geneva" pitchFamily="125" charset="-128"/>
              </a:rPr>
            </a:br>
            <a:endParaRPr lang="de-DE" altLang="de-DE">
              <a:ea typeface="Geneva" pitchFamily="125" charset="-128"/>
            </a:endParaRPr>
          </a:p>
        </p:txBody>
      </p:sp>
      <p:sp>
        <p:nvSpPr>
          <p:cNvPr id="21508" name="Rectangle 8">
            <a:hlinkClick r:id="" action="ppaction://noaction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9875" y="1371600"/>
            <a:ext cx="8551863" cy="4318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de-DE" sz="2200" b="1" dirty="0">
                <a:solidFill>
                  <a:schemeClr val="tx2"/>
                </a:solidFill>
              </a:rPr>
              <a:t>Primary objective: price stability</a:t>
            </a:r>
            <a:endParaRPr lang="en-US" altLang="de-DE" sz="2200" b="1" dirty="0"/>
          </a:p>
        </p:txBody>
      </p:sp>
      <p:sp>
        <p:nvSpPr>
          <p:cNvPr id="21509" name="Rectangle 8">
            <a:hlinkClick r:id="" action="ppaction://noaction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15975" y="4478338"/>
            <a:ext cx="2051050" cy="331787"/>
          </a:xfrm>
          <a:prstGeom prst="rect">
            <a:avLst/>
          </a:prstGeom>
          <a:solidFill>
            <a:srgbClr val="407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0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de-DE" sz="1600">
                <a:solidFill>
                  <a:schemeClr val="bg1"/>
                </a:solidFill>
              </a:rPr>
              <a:t>Economic analysis</a:t>
            </a:r>
          </a:p>
        </p:txBody>
      </p:sp>
      <p:sp>
        <p:nvSpPr>
          <p:cNvPr id="21510" name="Rectangle 8">
            <a:hlinkClick r:id="" action="ppaction://noaction"/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15975" y="4892675"/>
            <a:ext cx="20510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de-DE" sz="1400">
                <a:solidFill>
                  <a:srgbClr val="585858"/>
                </a:solidFill>
              </a:rPr>
              <a:t>Analysis of economic</a:t>
            </a:r>
            <a:br>
              <a:rPr lang="en-US" altLang="de-DE" sz="1400">
                <a:solidFill>
                  <a:srgbClr val="585858"/>
                </a:solidFill>
              </a:rPr>
            </a:br>
            <a:r>
              <a:rPr lang="en-US" altLang="de-DE" sz="1400">
                <a:solidFill>
                  <a:srgbClr val="585858"/>
                </a:solidFill>
              </a:rPr>
              <a:t>dynamics and shocks</a:t>
            </a:r>
          </a:p>
        </p:txBody>
      </p:sp>
      <p:sp>
        <p:nvSpPr>
          <p:cNvPr id="21511" name="Rectangle 8">
            <a:hlinkClick r:id="" action="ppaction://noaction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80163" y="4489450"/>
            <a:ext cx="2051050" cy="330200"/>
          </a:xfrm>
          <a:prstGeom prst="rect">
            <a:avLst/>
          </a:prstGeom>
          <a:solidFill>
            <a:srgbClr val="407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0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de-DE" sz="1600">
                <a:solidFill>
                  <a:schemeClr val="bg1"/>
                </a:solidFill>
              </a:rPr>
              <a:t>Monetary analysis</a:t>
            </a:r>
          </a:p>
        </p:txBody>
      </p:sp>
      <p:sp>
        <p:nvSpPr>
          <p:cNvPr id="21512" name="Rectangle 8">
            <a:hlinkClick r:id="" action="ppaction://noaction"/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380163" y="4903788"/>
            <a:ext cx="20510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de-DE" sz="1400">
                <a:solidFill>
                  <a:srgbClr val="585858"/>
                </a:solidFill>
              </a:rPr>
              <a:t>Analysis of </a:t>
            </a:r>
            <a:br>
              <a:rPr lang="en-US" altLang="de-DE" sz="1400">
                <a:solidFill>
                  <a:srgbClr val="585858"/>
                </a:solidFill>
              </a:rPr>
            </a:br>
            <a:r>
              <a:rPr lang="en-US" altLang="de-DE" sz="1400">
                <a:solidFill>
                  <a:srgbClr val="585858"/>
                </a:solidFill>
              </a:rPr>
              <a:t>monetary trends</a:t>
            </a:r>
          </a:p>
        </p:txBody>
      </p:sp>
      <p:sp>
        <p:nvSpPr>
          <p:cNvPr id="21513" name="Rectangle 8">
            <a:hlinkClick r:id="" action="ppaction://noaction"/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15975" y="5872163"/>
            <a:ext cx="7615238" cy="282575"/>
          </a:xfrm>
          <a:prstGeom prst="rect">
            <a:avLst/>
          </a:prstGeom>
          <a:solidFill>
            <a:srgbClr val="407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0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de-DE" sz="1400">
                <a:solidFill>
                  <a:schemeClr val="bg1"/>
                </a:solidFill>
              </a:rPr>
              <a:t>Full set of information</a:t>
            </a:r>
          </a:p>
        </p:txBody>
      </p:sp>
      <p:sp>
        <p:nvSpPr>
          <p:cNvPr id="21514" name="Rectangle 8">
            <a:hlinkClick r:id="" action="ppaction://noaction"/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36950" y="3201988"/>
            <a:ext cx="2051050" cy="333375"/>
          </a:xfrm>
          <a:prstGeom prst="rect">
            <a:avLst/>
          </a:prstGeom>
          <a:solidFill>
            <a:srgbClr val="407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de-DE" sz="1600">
                <a:solidFill>
                  <a:schemeClr val="bg1"/>
                </a:solidFill>
              </a:rPr>
              <a:t>Governing Council</a:t>
            </a:r>
          </a:p>
        </p:txBody>
      </p:sp>
      <p:sp>
        <p:nvSpPr>
          <p:cNvPr id="21515" name="Rectangle 8">
            <a:hlinkClick r:id="" action="ppaction://noaction"/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59125" y="3592513"/>
            <a:ext cx="280035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de-DE" sz="1400">
                <a:solidFill>
                  <a:srgbClr val="585858"/>
                </a:solidFill>
              </a:rPr>
              <a:t>takes monetary policy decisions</a:t>
            </a:r>
            <a:br>
              <a:rPr lang="en-US" altLang="de-DE" sz="1400">
                <a:solidFill>
                  <a:srgbClr val="585858"/>
                </a:solidFill>
              </a:rPr>
            </a:br>
            <a:r>
              <a:rPr lang="en-US" altLang="de-DE" sz="1400">
                <a:solidFill>
                  <a:srgbClr val="585858"/>
                </a:solidFill>
              </a:rPr>
              <a:t>based on an overall assessment</a:t>
            </a:r>
            <a:br>
              <a:rPr lang="en-US" altLang="de-DE" sz="1400">
                <a:solidFill>
                  <a:srgbClr val="585858"/>
                </a:solidFill>
              </a:rPr>
            </a:br>
            <a:r>
              <a:rPr lang="en-US" altLang="de-DE" sz="1400">
                <a:solidFill>
                  <a:srgbClr val="585858"/>
                </a:solidFill>
              </a:rPr>
              <a:t>of the risks to price stability</a:t>
            </a:r>
          </a:p>
        </p:txBody>
      </p:sp>
      <p:grpSp>
        <p:nvGrpSpPr>
          <p:cNvPr id="21516" name="Gruppieren 27"/>
          <p:cNvGrpSpPr>
            <a:grpSpLocks/>
          </p:cNvGrpSpPr>
          <p:nvPr/>
        </p:nvGrpSpPr>
        <p:grpSpPr bwMode="auto">
          <a:xfrm>
            <a:off x="7359650" y="5410200"/>
            <a:ext cx="90488" cy="384175"/>
            <a:chOff x="7359219" y="5410034"/>
            <a:chExt cx="90324" cy="384055"/>
          </a:xfrm>
        </p:grpSpPr>
        <p:sp>
          <p:nvSpPr>
            <p:cNvPr id="21525" name="Gleichschenkliges Dreieck 6"/>
            <p:cNvSpPr>
              <a:spLocks noChangeArrowheads="1"/>
            </p:cNvSpPr>
            <p:nvPr/>
          </p:nvSpPr>
          <p:spPr bwMode="auto">
            <a:xfrm>
              <a:off x="7359219" y="5410034"/>
              <a:ext cx="90324" cy="124035"/>
            </a:xfrm>
            <a:prstGeom prst="triangle">
              <a:avLst>
                <a:gd name="adj" fmla="val 50000"/>
              </a:avLst>
            </a:prstGeom>
            <a:solidFill>
              <a:srgbClr val="003399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cxnSp>
          <p:nvCxnSpPr>
            <p:cNvPr id="21526" name="Gerade Verbindung 24"/>
            <p:cNvCxnSpPr>
              <a:cxnSpLocks noChangeShapeType="1"/>
              <a:stCxn id="21525" idx="3"/>
            </p:cNvCxnSpPr>
            <p:nvPr/>
          </p:nvCxnSpPr>
          <p:spPr bwMode="auto">
            <a:xfrm>
              <a:off x="7405174" y="5533820"/>
              <a:ext cx="0" cy="26026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517" name="Gruppieren 31"/>
          <p:cNvGrpSpPr>
            <a:grpSpLocks/>
          </p:cNvGrpSpPr>
          <p:nvPr/>
        </p:nvGrpSpPr>
        <p:grpSpPr bwMode="auto">
          <a:xfrm>
            <a:off x="1733550" y="5419725"/>
            <a:ext cx="90488" cy="384175"/>
            <a:chOff x="7359219" y="5410034"/>
            <a:chExt cx="90324" cy="384055"/>
          </a:xfrm>
        </p:grpSpPr>
        <p:sp>
          <p:nvSpPr>
            <p:cNvPr id="21523" name="Gleichschenkliges Dreieck 32"/>
            <p:cNvSpPr>
              <a:spLocks noChangeArrowheads="1"/>
            </p:cNvSpPr>
            <p:nvPr/>
          </p:nvSpPr>
          <p:spPr bwMode="auto">
            <a:xfrm>
              <a:off x="7359219" y="5410034"/>
              <a:ext cx="90324" cy="124035"/>
            </a:xfrm>
            <a:prstGeom prst="triangle">
              <a:avLst>
                <a:gd name="adj" fmla="val 50000"/>
              </a:avLst>
            </a:prstGeom>
            <a:solidFill>
              <a:srgbClr val="003399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endParaRPr lang="en-US" altLang="de-DE"/>
            </a:p>
          </p:txBody>
        </p:sp>
        <p:cxnSp>
          <p:nvCxnSpPr>
            <p:cNvPr id="21524" name="Gerade Verbindung 33"/>
            <p:cNvCxnSpPr>
              <a:cxnSpLocks noChangeShapeType="1"/>
              <a:stCxn id="21523" idx="3"/>
            </p:cNvCxnSpPr>
            <p:nvPr/>
          </p:nvCxnSpPr>
          <p:spPr bwMode="auto">
            <a:xfrm>
              <a:off x="7405174" y="5533820"/>
              <a:ext cx="0" cy="26026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" name="Gleichschenkliges Dreieck 35"/>
          <p:cNvSpPr/>
          <p:nvPr/>
        </p:nvSpPr>
        <p:spPr bwMode="auto">
          <a:xfrm>
            <a:off x="2968625" y="4578007"/>
            <a:ext cx="90462" cy="124048"/>
          </a:xfrm>
          <a:prstGeom prst="triangle">
            <a:avLst/>
          </a:prstGeom>
          <a:solidFill>
            <a:srgbClr val="003399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anchor="ctr">
            <a:spAutoFit/>
          </a:bodyPr>
          <a:lstStyle/>
          <a:p>
            <a:pPr>
              <a:defRPr/>
            </a:pPr>
            <a:endParaRPr lang="de-DE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39" name="Gleichschenkliges Dreieck 38"/>
          <p:cNvSpPr/>
          <p:nvPr/>
        </p:nvSpPr>
        <p:spPr bwMode="auto">
          <a:xfrm>
            <a:off x="6161386" y="4586832"/>
            <a:ext cx="90189" cy="124048"/>
          </a:xfrm>
          <a:prstGeom prst="triangle">
            <a:avLst/>
          </a:prstGeom>
          <a:solidFill>
            <a:srgbClr val="003399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anchor="ctr">
            <a:spAutoFit/>
          </a:bodyPr>
          <a:lstStyle/>
          <a:p>
            <a:pPr>
              <a:defRPr/>
            </a:pPr>
            <a:endParaRPr lang="de-DE">
              <a:latin typeface="Arial" charset="0"/>
              <a:ea typeface="ヒラギノ角ゴ Pro W3" pitchFamily="-64" charset="-128"/>
            </a:endParaRPr>
          </a:p>
        </p:txBody>
      </p:sp>
      <p:cxnSp>
        <p:nvCxnSpPr>
          <p:cNvPr id="21520" name="Gerade Verbindung 2"/>
          <p:cNvCxnSpPr>
            <a:cxnSpLocks noChangeShapeType="1"/>
          </p:cNvCxnSpPr>
          <p:nvPr/>
        </p:nvCxnSpPr>
        <p:spPr bwMode="auto">
          <a:xfrm>
            <a:off x="3079750" y="4646613"/>
            <a:ext cx="709613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1" name="Gerade Verbindung 28"/>
          <p:cNvCxnSpPr>
            <a:cxnSpLocks noChangeShapeType="1"/>
          </p:cNvCxnSpPr>
          <p:nvPr/>
        </p:nvCxnSpPr>
        <p:spPr bwMode="auto">
          <a:xfrm>
            <a:off x="5426075" y="4645025"/>
            <a:ext cx="709613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522" name="Picture 1" descr="Supervisory Board.em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2281238"/>
            <a:ext cx="10985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757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Gewinkelte Verbindung 15"/>
          <p:cNvCxnSpPr>
            <a:cxnSpLocks noChangeShapeType="1"/>
          </p:cNvCxnSpPr>
          <p:nvPr/>
        </p:nvCxnSpPr>
        <p:spPr bwMode="auto">
          <a:xfrm rot="16200000" flipH="1">
            <a:off x="4283075" y="4964113"/>
            <a:ext cx="454025" cy="88900"/>
          </a:xfrm>
          <a:prstGeom prst="bentConnector3">
            <a:avLst>
              <a:gd name="adj1" fmla="val 1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>
                <a:ea typeface="Geneva" pitchFamily="125" charset="-128"/>
              </a:rPr>
              <a:t>Monetary policy strategy – Economic analysis</a:t>
            </a:r>
          </a:p>
        </p:txBody>
      </p:sp>
      <p:sp>
        <p:nvSpPr>
          <p:cNvPr id="22532" name="Rectangle 8">
            <a:hlinkClick r:id="" action="ppaction://noaction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688" y="1379538"/>
            <a:ext cx="8551862" cy="4318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de-DE" sz="2100" b="1">
                <a:solidFill>
                  <a:schemeClr val="tx2"/>
                </a:solidFill>
              </a:rPr>
              <a:t>Analysis of a broad range of economic/financial developments</a:t>
            </a:r>
          </a:p>
        </p:txBody>
      </p:sp>
      <p:sp>
        <p:nvSpPr>
          <p:cNvPr id="22533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68600" y="3824288"/>
            <a:ext cx="3373438" cy="323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0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de-DE" sz="1400">
                <a:solidFill>
                  <a:schemeClr val="bg1"/>
                </a:solidFill>
              </a:rPr>
              <a:t>Goods, services, factor markets</a:t>
            </a:r>
          </a:p>
        </p:txBody>
      </p:sp>
      <p:cxnSp>
        <p:nvCxnSpPr>
          <p:cNvPr id="22534" name="Gerade Verbindung 3"/>
          <p:cNvCxnSpPr>
            <a:cxnSpLocks noChangeShapeType="1"/>
          </p:cNvCxnSpPr>
          <p:nvPr/>
        </p:nvCxnSpPr>
        <p:spPr bwMode="auto">
          <a:xfrm>
            <a:off x="3335338" y="3490913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5" name="Gerade Verbindung 3"/>
          <p:cNvCxnSpPr>
            <a:cxnSpLocks noChangeShapeType="1"/>
          </p:cNvCxnSpPr>
          <p:nvPr/>
        </p:nvCxnSpPr>
        <p:spPr bwMode="auto">
          <a:xfrm>
            <a:off x="5575300" y="3490913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6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02075" y="4459288"/>
            <a:ext cx="109378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360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de-DE" sz="1400">
                <a:solidFill>
                  <a:srgbClr val="585858"/>
                </a:solidFill>
              </a:rPr>
              <a:t>to assess</a:t>
            </a:r>
          </a:p>
        </p:txBody>
      </p:sp>
      <p:sp>
        <p:nvSpPr>
          <p:cNvPr id="22537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68688" y="5113338"/>
            <a:ext cx="1995487" cy="323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0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de-DE" sz="1400">
                <a:solidFill>
                  <a:schemeClr val="bg1"/>
                </a:solidFill>
              </a:rPr>
              <a:t>Dynamics</a:t>
            </a:r>
          </a:p>
        </p:txBody>
      </p:sp>
      <p:sp>
        <p:nvSpPr>
          <p:cNvPr id="22538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3113" y="5113338"/>
            <a:ext cx="1995487" cy="323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0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de-DE" sz="1400">
                <a:solidFill>
                  <a:schemeClr val="bg1"/>
                </a:solidFill>
              </a:rPr>
              <a:t>Economic shocks</a:t>
            </a:r>
          </a:p>
        </p:txBody>
      </p:sp>
      <p:sp>
        <p:nvSpPr>
          <p:cNvPr id="2253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42038" y="5113338"/>
            <a:ext cx="1995487" cy="323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0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de-DE" sz="1400">
                <a:solidFill>
                  <a:schemeClr val="bg1"/>
                </a:solidFill>
              </a:rPr>
              <a:t>Perspectives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768600" y="3090863"/>
            <a:ext cx="1133475" cy="369887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ctr">
              <a:defRPr/>
            </a:pPr>
            <a:r>
              <a:rPr lang="de-DE" b="1" dirty="0" err="1">
                <a:solidFill>
                  <a:schemeClr val="tx2"/>
                </a:solidFill>
                <a:latin typeface="+mn-lt"/>
                <a:ea typeface="ヒラギノ角ゴ Pro W3" pitchFamily="-64" charset="-128"/>
              </a:rPr>
              <a:t>Supply</a:t>
            </a:r>
            <a:endParaRPr lang="de-DE" b="1" dirty="0">
              <a:solidFill>
                <a:schemeClr val="tx2"/>
              </a:solidFill>
              <a:latin typeface="+mn-lt"/>
              <a:ea typeface="ヒラギノ角ゴ Pro W3" pitchFamily="-64" charset="-128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995863" y="3090863"/>
            <a:ext cx="1131887" cy="369887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chemeClr val="tx2"/>
                </a:solidFill>
                <a:latin typeface="+mn-lt"/>
                <a:ea typeface="ヒラギノ角ゴ Pro W3" pitchFamily="-64" charset="-128"/>
              </a:rPr>
              <a:t>Demand</a:t>
            </a:r>
            <a:endParaRPr lang="de-DE" b="1" dirty="0">
              <a:solidFill>
                <a:schemeClr val="tx2"/>
              </a:solidFill>
              <a:latin typeface="+mn-lt"/>
              <a:ea typeface="ヒラギノ角ゴ Pro W3" pitchFamily="-64" charset="-128"/>
            </a:endParaRPr>
          </a:p>
        </p:txBody>
      </p:sp>
      <p:cxnSp>
        <p:nvCxnSpPr>
          <p:cNvPr id="22542" name="Gewinkelte Verbindung 8"/>
          <p:cNvCxnSpPr>
            <a:cxnSpLocks noChangeShapeType="1"/>
            <a:endCxn id="22538" idx="0"/>
          </p:cNvCxnSpPr>
          <p:nvPr/>
        </p:nvCxnSpPr>
        <p:spPr bwMode="auto">
          <a:xfrm rot="10800000" flipV="1">
            <a:off x="1771650" y="4621213"/>
            <a:ext cx="2130425" cy="492125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Gewinkelte Verbindung 26"/>
          <p:cNvCxnSpPr>
            <a:cxnSpLocks noChangeShapeType="1"/>
            <a:endCxn id="22539" idx="0"/>
          </p:cNvCxnSpPr>
          <p:nvPr/>
        </p:nvCxnSpPr>
        <p:spPr bwMode="auto">
          <a:xfrm>
            <a:off x="5010150" y="4622800"/>
            <a:ext cx="2130425" cy="490538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4" name="Gewinkelte Verbindung 28"/>
          <p:cNvCxnSpPr>
            <a:cxnSpLocks noChangeShapeType="1"/>
            <a:stCxn id="22533" idx="2"/>
          </p:cNvCxnSpPr>
          <p:nvPr/>
        </p:nvCxnSpPr>
        <p:spPr bwMode="auto">
          <a:xfrm rot="16200000" flipH="1">
            <a:off x="4300538" y="4303713"/>
            <a:ext cx="311150" cy="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45" name="Picture 1" descr="Demand.e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2501900"/>
            <a:ext cx="12509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" descr="Supply.em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501900"/>
            <a:ext cx="12636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844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>
                <a:ea typeface="Geneva" pitchFamily="125" charset="-128"/>
              </a:rPr>
              <a:t>Monetary policy strategy – Monetary analysis</a:t>
            </a:r>
          </a:p>
        </p:txBody>
      </p:sp>
      <p:sp>
        <p:nvSpPr>
          <p:cNvPr id="23555" name="Rectangle 8">
            <a:hlinkClick r:id="" action="ppaction://noaction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2738" y="3382963"/>
            <a:ext cx="8551862" cy="4318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de-DE" sz="2100" b="1">
                <a:solidFill>
                  <a:schemeClr val="tx2"/>
                </a:solidFill>
              </a:rPr>
              <a:t>Analysis of monetary and credit developments</a:t>
            </a:r>
          </a:p>
        </p:txBody>
      </p:sp>
      <p:sp>
        <p:nvSpPr>
          <p:cNvPr id="2355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47725" y="4972050"/>
            <a:ext cx="19573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en-US" altLang="de-DE" sz="1400">
                <a:solidFill>
                  <a:srgbClr val="585858"/>
                </a:solidFill>
              </a:rPr>
              <a:t>Long-run link between</a:t>
            </a:r>
            <a:br>
              <a:rPr lang="en-US" altLang="de-DE" sz="1400">
                <a:solidFill>
                  <a:srgbClr val="585858"/>
                </a:solidFill>
              </a:rPr>
            </a:br>
            <a:r>
              <a:rPr lang="en-US" altLang="de-DE" sz="1400">
                <a:solidFill>
                  <a:srgbClr val="585858"/>
                </a:solidFill>
              </a:rPr>
              <a:t>money and prices</a:t>
            </a:r>
            <a:br>
              <a:rPr lang="en-US" altLang="de-DE" sz="1400">
                <a:solidFill>
                  <a:srgbClr val="585858"/>
                </a:solidFill>
              </a:rPr>
            </a:br>
            <a:r>
              <a:rPr lang="en-US" altLang="de-DE" sz="1400">
                <a:solidFill>
                  <a:srgbClr val="585858"/>
                </a:solidFill>
              </a:rPr>
              <a:t>in the euro area</a:t>
            </a:r>
          </a:p>
        </p:txBody>
      </p:sp>
      <p:sp>
        <p:nvSpPr>
          <p:cNvPr id="23557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76625" y="4432300"/>
            <a:ext cx="21812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en-US" altLang="de-DE" sz="1400">
                <a:solidFill>
                  <a:srgbClr val="585858"/>
                </a:solidFill>
              </a:rPr>
              <a:t>Identification of financial imbalances and/or asset price bubbles</a:t>
            </a:r>
          </a:p>
        </p:txBody>
      </p:sp>
      <p:sp>
        <p:nvSpPr>
          <p:cNvPr id="2355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61100" y="4959350"/>
            <a:ext cx="1957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en-US" altLang="de-DE" sz="1400">
                <a:solidFill>
                  <a:srgbClr val="585858"/>
                </a:solidFill>
              </a:rPr>
              <a:t>Money as medium to</a:t>
            </a:r>
            <a:br>
              <a:rPr lang="en-US" altLang="de-DE" sz="1400">
                <a:solidFill>
                  <a:srgbClr val="585858"/>
                </a:solidFill>
              </a:rPr>
            </a:br>
            <a:r>
              <a:rPr lang="en-US" altLang="de-DE" sz="1400">
                <a:solidFill>
                  <a:srgbClr val="585858"/>
                </a:solidFill>
              </a:rPr>
              <a:t>long-term benchmark</a:t>
            </a:r>
          </a:p>
        </p:txBody>
      </p:sp>
      <p:cxnSp>
        <p:nvCxnSpPr>
          <p:cNvPr id="23559" name="Gerade Verbindung 35"/>
          <p:cNvCxnSpPr>
            <a:cxnSpLocks noChangeShapeType="1"/>
          </p:cNvCxnSpPr>
          <p:nvPr/>
        </p:nvCxnSpPr>
        <p:spPr bwMode="auto">
          <a:xfrm>
            <a:off x="4567238" y="3944938"/>
            <a:ext cx="0" cy="44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0" name="Gerade Verbindung 35"/>
          <p:cNvCxnSpPr>
            <a:cxnSpLocks noChangeShapeType="1"/>
          </p:cNvCxnSpPr>
          <p:nvPr/>
        </p:nvCxnSpPr>
        <p:spPr bwMode="auto">
          <a:xfrm>
            <a:off x="1700213" y="3944938"/>
            <a:ext cx="3175" cy="1014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1" name="Gerade Verbindung 35"/>
          <p:cNvCxnSpPr>
            <a:cxnSpLocks noChangeShapeType="1"/>
          </p:cNvCxnSpPr>
          <p:nvPr/>
        </p:nvCxnSpPr>
        <p:spPr bwMode="auto">
          <a:xfrm>
            <a:off x="7256463" y="3944938"/>
            <a:ext cx="3175" cy="1014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62" name="Picture 1" descr="ECB.em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2127250"/>
            <a:ext cx="11049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15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3" y="2036763"/>
            <a:ext cx="4295775" cy="4752975"/>
          </a:xfrm>
        </p:spPr>
        <p:txBody>
          <a:bodyPr/>
          <a:lstStyle/>
          <a:p>
            <a:pPr marL="0" indent="0" defTabSz="804863" eaLnBrk="1" hangingPunct="1">
              <a:lnSpc>
                <a:spcPts val="16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chemeClr val="tx2"/>
                </a:solidFill>
                <a:ea typeface="+mn-ea"/>
              </a:rPr>
              <a:t>1969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+mn-ea"/>
              </a:rPr>
              <a:t>	</a:t>
            </a:r>
            <a:r>
              <a:rPr lang="en-US" sz="2000" b="1" dirty="0" err="1">
                <a:solidFill>
                  <a:srgbClr val="003399"/>
                </a:solidFill>
                <a:ea typeface="+mn-ea"/>
              </a:rPr>
              <a:t>Barre</a:t>
            </a:r>
            <a:r>
              <a:rPr lang="en-US" sz="2000" b="1" dirty="0">
                <a:solidFill>
                  <a:srgbClr val="003399"/>
                </a:solidFill>
                <a:ea typeface="+mn-ea"/>
              </a:rPr>
              <a:t> Plan</a:t>
            </a:r>
          </a:p>
          <a:p>
            <a:pPr marL="0" indent="0" defTabSz="804863" eaLnBrk="1" hangingPunct="1">
              <a:lnSpc>
                <a:spcPts val="5500"/>
              </a:lnSpc>
              <a:spcBef>
                <a:spcPts val="720"/>
              </a:spcBef>
              <a:buFontTx/>
              <a:buNone/>
              <a:defRPr/>
            </a:pPr>
            <a:r>
              <a:rPr lang="en-US" sz="2000" b="1" dirty="0">
                <a:solidFill>
                  <a:schemeClr val="tx2"/>
                </a:solidFill>
                <a:ea typeface="+mn-ea"/>
              </a:rPr>
              <a:t>1970</a:t>
            </a:r>
            <a:r>
              <a:rPr lang="en-US" sz="2400" dirty="0">
                <a:solidFill>
                  <a:schemeClr val="tx2"/>
                </a:solidFill>
                <a:ea typeface="+mn-ea"/>
              </a:rPr>
              <a:t> 	</a:t>
            </a:r>
            <a:r>
              <a:rPr lang="en-US" sz="2000" b="1" dirty="0">
                <a:solidFill>
                  <a:srgbClr val="003399"/>
                </a:solidFill>
                <a:ea typeface="+mn-ea"/>
              </a:rPr>
              <a:t>Werner</a:t>
            </a:r>
            <a:r>
              <a:rPr lang="en-US" sz="2000" b="1" dirty="0">
                <a:solidFill>
                  <a:srgbClr val="F6D000"/>
                </a:solidFill>
                <a:ea typeface="+mn-ea"/>
              </a:rPr>
              <a:t> </a:t>
            </a:r>
            <a:r>
              <a:rPr lang="en-US" sz="2000" b="1" dirty="0">
                <a:solidFill>
                  <a:srgbClr val="003399"/>
                </a:solidFill>
                <a:ea typeface="+mn-ea"/>
              </a:rPr>
              <a:t>Report</a:t>
            </a:r>
            <a:r>
              <a:rPr lang="en-US" sz="2000" b="1" dirty="0">
                <a:solidFill>
                  <a:srgbClr val="F6D000"/>
                </a:solidFill>
                <a:ea typeface="+mn-ea"/>
              </a:rPr>
              <a:t>	</a:t>
            </a:r>
          </a:p>
          <a:p>
            <a:pPr marL="0" indent="0" defTabSz="804863" eaLnBrk="1" hangingPunct="1">
              <a:lnSpc>
                <a:spcPts val="19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F6D000"/>
                </a:solidFill>
                <a:ea typeface="+mn-ea"/>
              </a:rPr>
              <a:t>           	</a:t>
            </a:r>
            <a:r>
              <a:rPr lang="en-US" sz="2000" dirty="0">
                <a:solidFill>
                  <a:srgbClr val="585858"/>
                </a:solidFill>
                <a:ea typeface="+mn-ea"/>
              </a:rPr>
              <a:t>on economic and </a:t>
            </a:r>
          </a:p>
          <a:p>
            <a:pPr marL="0" indent="0" defTabSz="804863" eaLnBrk="1" hangingPunct="1">
              <a:lnSpc>
                <a:spcPts val="19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dirty="0">
                <a:solidFill>
                  <a:srgbClr val="585858"/>
                </a:solidFill>
                <a:ea typeface="+mn-ea"/>
              </a:rPr>
              <a:t>	monetary union</a:t>
            </a:r>
          </a:p>
          <a:p>
            <a:pPr marL="0" indent="0" defTabSz="804863" eaLnBrk="1" hangingPunct="1">
              <a:lnSpc>
                <a:spcPts val="5500"/>
              </a:lnSpc>
              <a:spcBef>
                <a:spcPts val="720"/>
              </a:spcBef>
              <a:buFontTx/>
              <a:buNone/>
              <a:defRPr/>
            </a:pPr>
            <a:r>
              <a:rPr lang="en-US" sz="2000" b="1" dirty="0">
                <a:solidFill>
                  <a:schemeClr val="tx2"/>
                </a:solidFill>
                <a:ea typeface="+mn-ea"/>
              </a:rPr>
              <a:t>1979</a:t>
            </a:r>
            <a:r>
              <a:rPr lang="en-US" sz="2400" dirty="0">
                <a:solidFill>
                  <a:schemeClr val="tx2"/>
                </a:solidFill>
                <a:ea typeface="+mn-ea"/>
              </a:rPr>
              <a:t> 	</a:t>
            </a:r>
            <a:r>
              <a:rPr lang="en-US" sz="2000" b="1" dirty="0">
                <a:solidFill>
                  <a:srgbClr val="003399"/>
                </a:solidFill>
                <a:ea typeface="+mn-ea"/>
              </a:rPr>
              <a:t>EMS</a:t>
            </a:r>
          </a:p>
          <a:p>
            <a:pPr marL="0" indent="0" defTabSz="804863" eaLnBrk="1" hangingPunct="1">
              <a:lnSpc>
                <a:spcPts val="16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F6D000"/>
                </a:solidFill>
                <a:ea typeface="+mn-ea"/>
              </a:rPr>
              <a:t>	</a:t>
            </a:r>
            <a:r>
              <a:rPr lang="en-US" sz="2000" dirty="0">
                <a:solidFill>
                  <a:srgbClr val="585858"/>
                </a:solidFill>
                <a:ea typeface="+mn-ea"/>
              </a:rPr>
              <a:t>European Monetary System</a:t>
            </a:r>
          </a:p>
          <a:p>
            <a:pPr marL="0" indent="0" defTabSz="804863" eaLnBrk="1" hangingPunct="1">
              <a:lnSpc>
                <a:spcPts val="5500"/>
              </a:lnSpc>
              <a:buFontTx/>
              <a:buNone/>
              <a:defRPr/>
            </a:pPr>
            <a:r>
              <a:rPr lang="en-US" sz="2000" b="1" dirty="0">
                <a:solidFill>
                  <a:schemeClr val="tx2"/>
                </a:solidFill>
                <a:ea typeface="+mn-ea"/>
              </a:rPr>
              <a:t>1986</a:t>
            </a:r>
            <a:r>
              <a:rPr lang="en-US" sz="2400" dirty="0">
                <a:solidFill>
                  <a:schemeClr val="tx2"/>
                </a:solidFill>
                <a:ea typeface="+mn-ea"/>
              </a:rPr>
              <a:t> 	</a:t>
            </a:r>
            <a:r>
              <a:rPr lang="en-US" sz="2000" b="1" dirty="0">
                <a:solidFill>
                  <a:srgbClr val="003399"/>
                </a:solidFill>
                <a:ea typeface="+mn-ea"/>
              </a:rPr>
              <a:t>Single</a:t>
            </a:r>
            <a:r>
              <a:rPr lang="en-US" sz="2000" b="1" dirty="0">
                <a:solidFill>
                  <a:srgbClr val="F6D000"/>
                </a:solidFill>
                <a:ea typeface="+mn-ea"/>
              </a:rPr>
              <a:t> </a:t>
            </a:r>
            <a:r>
              <a:rPr lang="en-US" sz="2000" b="1" dirty="0">
                <a:solidFill>
                  <a:srgbClr val="003399"/>
                </a:solidFill>
                <a:ea typeface="+mn-ea"/>
              </a:rPr>
              <a:t>European Act</a:t>
            </a:r>
            <a:endParaRPr lang="de-DE" sz="2000" dirty="0">
              <a:solidFill>
                <a:srgbClr val="585858"/>
              </a:solidFill>
              <a:ea typeface="+mn-ea"/>
            </a:endParaRPr>
          </a:p>
          <a:p>
            <a:pPr marL="342900" indent="-342900" eaLnBrk="1" hangingPunct="1">
              <a:lnSpc>
                <a:spcPts val="1600"/>
              </a:lnSpc>
              <a:buFontTx/>
              <a:buAutoNum type="arabicPlain" startAt="1998"/>
              <a:defRPr/>
            </a:pPr>
            <a:endParaRPr lang="en-US" sz="1800" b="1" dirty="0">
              <a:solidFill>
                <a:srgbClr val="F6D000"/>
              </a:solidFill>
              <a:ea typeface="+mn-ea"/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de-DE" sz="1800" dirty="0">
              <a:solidFill>
                <a:srgbClr val="585858"/>
              </a:solidFill>
              <a:ea typeface="+mn-ea"/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de-DE" sz="1800" dirty="0">
              <a:solidFill>
                <a:srgbClr val="585858"/>
              </a:solidFill>
              <a:ea typeface="+mn-ea"/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de-DE" sz="1800" dirty="0">
              <a:solidFill>
                <a:srgbClr val="585858"/>
              </a:solidFill>
              <a:ea typeface="+mn-ea"/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en-US" sz="1800" dirty="0">
              <a:solidFill>
                <a:srgbClr val="585858"/>
              </a:solidFill>
              <a:ea typeface="+mn-ea"/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de-DE" sz="1800" dirty="0">
              <a:solidFill>
                <a:srgbClr val="585858"/>
              </a:solidFill>
              <a:ea typeface="+mn-ea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660400"/>
            <a:ext cx="8594725" cy="823913"/>
          </a:xfrm>
        </p:spPr>
        <p:txBody>
          <a:bodyPr/>
          <a:lstStyle/>
          <a:p>
            <a:pPr eaLnBrk="1" hangingPunct="1"/>
            <a:r>
              <a:rPr lang="de-DE" altLang="de-DE">
                <a:ea typeface="Geneva" pitchFamily="125" charset="-128"/>
              </a:rPr>
              <a:t>Preparation of Economic and</a:t>
            </a:r>
            <a:br>
              <a:rPr lang="de-DE" altLang="de-DE">
                <a:ea typeface="Geneva" pitchFamily="125" charset="-128"/>
              </a:rPr>
            </a:br>
            <a:r>
              <a:rPr lang="de-DE" altLang="de-DE">
                <a:ea typeface="Geneva" pitchFamily="125" charset="-128"/>
              </a:rPr>
              <a:t>Monetary Union </a:t>
            </a:r>
            <a:r>
              <a:rPr lang="de-DE" altLang="de-DE" sz="2200">
                <a:ea typeface="Geneva" pitchFamily="125" charset="-128"/>
              </a:rPr>
              <a:t>(EMU)</a:t>
            </a:r>
          </a:p>
        </p:txBody>
      </p:sp>
      <p:sp>
        <p:nvSpPr>
          <p:cNvPr id="18437" name="Rectangle 3"/>
          <p:cNvSpPr txBox="1">
            <a:spLocks noChangeArrowheads="1"/>
          </p:cNvSpPr>
          <p:nvPr/>
        </p:nvSpPr>
        <p:spPr bwMode="auto">
          <a:xfrm>
            <a:off x="4211638" y="2025650"/>
            <a:ext cx="485616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00113">
              <a:tabLst>
                <a:tab pos="8048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1pPr>
            <a:lvl2pPr marL="742950" indent="-285750" defTabSz="900113">
              <a:tabLst>
                <a:tab pos="8048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2pPr>
            <a:lvl3pPr marL="1143000" indent="-228600" defTabSz="900113">
              <a:tabLst>
                <a:tab pos="8048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3pPr>
            <a:lvl4pPr marL="1600200" indent="-228600" defTabSz="900113">
              <a:tabLst>
                <a:tab pos="8048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4pPr>
            <a:lvl5pPr marL="2057400" indent="-228600" defTabSz="900113">
              <a:tabLst>
                <a:tab pos="8048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5pPr>
            <a:lvl6pPr marL="2514600" indent="-228600" defTabSz="9001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048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6pPr>
            <a:lvl7pPr marL="2971800" indent="-228600" defTabSz="9001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048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7pPr>
            <a:lvl8pPr marL="3429000" indent="-228600" defTabSz="9001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048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8pPr>
            <a:lvl9pPr marL="3886200" indent="-228600" defTabSz="9001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804863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pitchFamily="-64" charset="-128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tabLst>
                <a:tab pos="1438275" algn="l"/>
              </a:tabLst>
              <a:defRPr/>
            </a:pPr>
            <a:r>
              <a:rPr lang="en-US" sz="2000" b="1" dirty="0">
                <a:solidFill>
                  <a:schemeClr val="tx2"/>
                </a:solidFill>
              </a:rPr>
              <a:t>1988</a:t>
            </a: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sz="2000" b="1" dirty="0" err="1">
                <a:solidFill>
                  <a:srgbClr val="003399"/>
                </a:solidFill>
              </a:rPr>
              <a:t>Delors</a:t>
            </a:r>
            <a:r>
              <a:rPr lang="en-US" sz="2000" b="1" dirty="0">
                <a:solidFill>
                  <a:srgbClr val="F6D000"/>
                </a:solidFill>
              </a:rPr>
              <a:t> </a:t>
            </a:r>
            <a:r>
              <a:rPr lang="en-US" sz="2000" b="1" dirty="0">
                <a:solidFill>
                  <a:srgbClr val="003399"/>
                </a:solidFill>
              </a:rPr>
              <a:t>Report</a:t>
            </a: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tabLst>
                <a:tab pos="1438275" algn="l"/>
              </a:tabLst>
              <a:defRPr/>
            </a:pPr>
            <a:endParaRPr lang="en-US" sz="2000" b="1" dirty="0">
              <a:solidFill>
                <a:srgbClr val="004283"/>
              </a:solidFill>
              <a:latin typeface="+mn-lt"/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tabLst>
                <a:tab pos="1438275" algn="l"/>
              </a:tabLst>
              <a:defRPr/>
            </a:pPr>
            <a:r>
              <a:rPr lang="en-US" sz="2000" b="1" dirty="0">
                <a:solidFill>
                  <a:srgbClr val="003399"/>
                </a:solidFill>
                <a:latin typeface="+mn-lt"/>
              </a:rPr>
              <a:t>1998</a:t>
            </a:r>
            <a:r>
              <a:rPr lang="en-US" sz="2000" b="1" dirty="0">
                <a:solidFill>
                  <a:srgbClr val="003399"/>
                </a:solidFill>
              </a:rPr>
              <a:t> </a:t>
            </a:r>
            <a:r>
              <a:rPr lang="en-US" sz="2000" b="1" dirty="0">
                <a:solidFill>
                  <a:srgbClr val="F6D000"/>
                </a:solidFill>
              </a:rPr>
              <a:t>	</a:t>
            </a:r>
            <a:r>
              <a:rPr lang="en-US" sz="2000" dirty="0">
                <a:solidFill>
                  <a:srgbClr val="585858"/>
                </a:solidFill>
              </a:rPr>
              <a:t>Founding of the </a:t>
            </a:r>
            <a:r>
              <a:rPr lang="en-US" sz="2000" b="1" dirty="0">
                <a:solidFill>
                  <a:srgbClr val="003399"/>
                </a:solidFill>
                <a:latin typeface="+mn-lt"/>
                <a:ea typeface="+mn-ea"/>
              </a:rPr>
              <a:t>ECB</a:t>
            </a:r>
          </a:p>
          <a:p>
            <a:pPr eaLnBrk="1" hangingPunct="1">
              <a:lnSpc>
                <a:spcPts val="5500"/>
              </a:lnSpc>
              <a:spcBef>
                <a:spcPct val="30000"/>
              </a:spcBef>
              <a:buClr>
                <a:schemeClr val="tx2"/>
              </a:buClr>
              <a:tabLst>
                <a:tab pos="1438275" algn="l"/>
              </a:tabLst>
              <a:defRPr/>
            </a:pPr>
            <a:r>
              <a:rPr lang="en-US" sz="2000" b="1" dirty="0">
                <a:solidFill>
                  <a:srgbClr val="003399"/>
                </a:solidFill>
                <a:latin typeface="+mn-lt"/>
              </a:rPr>
              <a:t>1999/2002</a:t>
            </a:r>
            <a:r>
              <a:rPr lang="en-US" sz="2000" b="1" dirty="0">
                <a:solidFill>
                  <a:srgbClr val="004283"/>
                </a:solidFill>
                <a:latin typeface="+mn-lt"/>
              </a:rPr>
              <a:t>   </a:t>
            </a:r>
            <a:r>
              <a:rPr lang="en-US" sz="2000" dirty="0">
                <a:solidFill>
                  <a:srgbClr val="585858"/>
                </a:solidFill>
              </a:rPr>
              <a:t>Introduction of the </a:t>
            </a:r>
            <a:r>
              <a:rPr lang="en-US" sz="2000" b="1" dirty="0">
                <a:solidFill>
                  <a:srgbClr val="003399"/>
                </a:solidFill>
                <a:latin typeface="+mn-lt"/>
                <a:ea typeface="+mn-ea"/>
              </a:rPr>
              <a:t>euro</a:t>
            </a:r>
          </a:p>
          <a:p>
            <a:pPr eaLnBrk="1" hangingPunct="1">
              <a:lnSpc>
                <a:spcPts val="600"/>
              </a:lnSpc>
              <a:spcBef>
                <a:spcPct val="30000"/>
              </a:spcBef>
              <a:buClr>
                <a:schemeClr val="tx2"/>
              </a:buClr>
              <a:defRPr/>
            </a:pPr>
            <a:endParaRPr lang="en-US" sz="2000" dirty="0">
              <a:solidFill>
                <a:srgbClr val="004283"/>
              </a:solidFill>
              <a:latin typeface="Arial Black" pitchFamily="34" charset="0"/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defRPr/>
            </a:pPr>
            <a:endParaRPr lang="de-DE" sz="2000" dirty="0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buFontTx/>
              <a:buAutoNum type="arabicPlain" startAt="1998"/>
              <a:defRPr/>
            </a:pPr>
            <a:endParaRPr lang="en-US" b="1" dirty="0">
              <a:solidFill>
                <a:srgbClr val="F6D000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defRPr/>
            </a:pPr>
            <a:endParaRPr lang="de-DE" dirty="0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defRPr/>
            </a:pPr>
            <a:endParaRPr lang="de-DE" dirty="0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defRPr/>
            </a:pPr>
            <a:endParaRPr lang="de-DE" dirty="0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defRPr/>
            </a:pPr>
            <a:endParaRPr lang="en-US" dirty="0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  <a:defRPr/>
            </a:pPr>
            <a:endParaRPr lang="de-DE" dirty="0">
              <a:solidFill>
                <a:srgbClr val="585858"/>
              </a:solidFill>
            </a:endParaRPr>
          </a:p>
        </p:txBody>
      </p:sp>
      <p:pic>
        <p:nvPicPr>
          <p:cNvPr id="19461" name="Picture 71" descr="Adoption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685800"/>
            <a:ext cx="1643062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8"/>
          <p:cNvGrpSpPr>
            <a:grpSpLocks/>
          </p:cNvGrpSpPr>
          <p:nvPr/>
        </p:nvGrpSpPr>
        <p:grpSpPr bwMode="auto">
          <a:xfrm rot="10800000">
            <a:off x="393170" y="5984569"/>
            <a:ext cx="8404225" cy="368087"/>
            <a:chOff x="385233" y="6061679"/>
            <a:chExt cx="8404750" cy="243546"/>
          </a:xfrm>
          <a:solidFill>
            <a:schemeClr val="tx1">
              <a:lumMod val="20000"/>
              <a:lumOff val="80000"/>
            </a:schemeClr>
          </a:solidFill>
        </p:grpSpPr>
        <p:cxnSp>
          <p:nvCxnSpPr>
            <p:cNvPr id="8" name="Straight Connector 30"/>
            <p:cNvCxnSpPr>
              <a:cxnSpLocks noChangeShapeType="1"/>
            </p:cNvCxnSpPr>
            <p:nvPr/>
          </p:nvCxnSpPr>
          <p:spPr bwMode="auto">
            <a:xfrm>
              <a:off x="4503342" y="6079746"/>
              <a:ext cx="0" cy="177421"/>
            </a:xfrm>
            <a:prstGeom prst="line">
              <a:avLst/>
            </a:prstGeom>
            <a:grpFill/>
            <a:ln w="9525">
              <a:solidFill>
                <a:schemeClr val="tx1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9" name="Group 104"/>
            <p:cNvGrpSpPr>
              <a:grpSpLocks/>
            </p:cNvGrpSpPr>
            <p:nvPr/>
          </p:nvGrpSpPr>
          <p:grpSpPr bwMode="auto">
            <a:xfrm>
              <a:off x="385233" y="6061679"/>
              <a:ext cx="8404750" cy="243546"/>
              <a:chOff x="442383" y="5612428"/>
              <a:chExt cx="8404750" cy="684560"/>
            </a:xfrm>
            <a:grpFill/>
          </p:grpSpPr>
          <p:cxnSp>
            <p:nvCxnSpPr>
              <p:cNvPr id="10" name="Straight Connector 9"/>
              <p:cNvCxnSpPr/>
              <p:nvPr/>
            </p:nvCxnSpPr>
            <p:spPr bwMode="auto">
              <a:xfrm rot="10800000" flipV="1">
                <a:off x="442383" y="5663216"/>
                <a:ext cx="0" cy="633772"/>
              </a:xfrm>
              <a:prstGeom prst="line">
                <a:avLst/>
              </a:prstGeom>
              <a:grpFill/>
              <a:ln w="2857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 rot="10800000" flipV="1">
                <a:off x="4570141" y="5663214"/>
                <a:ext cx="0" cy="633774"/>
              </a:xfrm>
              <a:prstGeom prst="line">
                <a:avLst/>
              </a:prstGeom>
              <a:grpFill/>
              <a:ln w="2857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4722550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4874960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5028957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5181367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5333776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5486186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5638595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5792592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5945002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6097411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6249821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6403818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6556228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6708637" y="6006902"/>
                <a:ext cx="0" cy="182977"/>
              </a:xfrm>
              <a:prstGeom prst="line">
                <a:avLst/>
              </a:prstGeom>
              <a:grpFill/>
              <a:ln w="6350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6861047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 rot="10800000" flipV="1">
                <a:off x="7013456" y="5663214"/>
                <a:ext cx="0" cy="633773"/>
              </a:xfrm>
              <a:prstGeom prst="line">
                <a:avLst/>
              </a:prstGeom>
              <a:grpFill/>
              <a:ln w="2857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>
                <a:off x="7167453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7319862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7472272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1512425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1664835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1817244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1969654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2122063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2276061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10800000" flipV="1">
                <a:off x="2428470" y="5663214"/>
                <a:ext cx="0" cy="633773"/>
              </a:xfrm>
              <a:prstGeom prst="line">
                <a:avLst/>
              </a:prstGeom>
              <a:grpFill/>
              <a:ln w="2857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2580880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>
                <a:off x="2736464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2888874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3042871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3195280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3347690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3500099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3654097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3806506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>
                <a:off x="3958916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>
                <a:off x="4111325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>
                <a:off x="4263735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4417731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7624681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>
                <a:off x="7777091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7931088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>
                <a:off x="8083498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8235908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8388317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8542314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>
                <a:off x="8694723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 rot="10800000" flipV="1">
                <a:off x="8847133" y="5612428"/>
                <a:ext cx="0" cy="684559"/>
              </a:xfrm>
              <a:prstGeom prst="line">
                <a:avLst/>
              </a:prstGeom>
              <a:grpFill/>
              <a:ln w="2857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594793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>
                <a:off x="747202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>
                <a:off x="901200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1053609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1206019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>
                <a:off x="1358428" y="5993512"/>
                <a:ext cx="0" cy="1785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Grafik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24474" r="5429" b="5090"/>
          <a:stretch>
            <a:fillRect/>
          </a:stretch>
        </p:blipFill>
        <p:spPr bwMode="auto">
          <a:xfrm>
            <a:off x="615950" y="1471613"/>
            <a:ext cx="803116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el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1409700"/>
          </a:xfrm>
        </p:spPr>
        <p:txBody>
          <a:bodyPr/>
          <a:lstStyle/>
          <a:p>
            <a:r>
              <a:rPr lang="en-US" altLang="de-DE">
                <a:ea typeface="Geneva" pitchFamily="125" charset="-128"/>
              </a:rPr>
              <a:t>Transmission mechanism –</a:t>
            </a:r>
            <a:br>
              <a:rPr lang="en-US" altLang="de-DE">
                <a:ea typeface="Geneva" pitchFamily="125" charset="-128"/>
              </a:rPr>
            </a:br>
            <a:r>
              <a:rPr lang="en-US" altLang="de-DE">
                <a:ea typeface="Geneva" pitchFamily="125" charset="-128"/>
              </a:rPr>
              <a:t>How interest rates affect prices</a:t>
            </a:r>
            <a:endParaRPr lang="de-DE" altLang="de-DE">
              <a:ea typeface="Geneva" pitchFamily="125" charset="-128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900363" y="1744663"/>
            <a:ext cx="3343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b="1" dirty="0">
                <a:solidFill>
                  <a:schemeClr val="tx2"/>
                </a:solidFill>
                <a:latin typeface="+mn-lt"/>
                <a:ea typeface="ヒラギノ角ゴ Pro W3" pitchFamily="-64" charset="-128"/>
              </a:rPr>
              <a:t>Official </a:t>
            </a:r>
            <a:r>
              <a:rPr lang="de-DE" sz="2000" b="1" dirty="0" err="1">
                <a:solidFill>
                  <a:schemeClr val="tx2"/>
                </a:solidFill>
                <a:latin typeface="+mn-lt"/>
                <a:ea typeface="ヒラギノ角ゴ Pro W3" pitchFamily="-64" charset="-128"/>
              </a:rPr>
              <a:t>interest</a:t>
            </a:r>
            <a:r>
              <a:rPr lang="de-DE" sz="2000" b="1" dirty="0">
                <a:solidFill>
                  <a:schemeClr val="tx2"/>
                </a:solidFill>
                <a:latin typeface="+mn-lt"/>
                <a:ea typeface="ヒラギノ角ゴ Pro W3" pitchFamily="-64" charset="-128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+mn-lt"/>
                <a:ea typeface="ヒラギノ角ゴ Pro W3" pitchFamily="-64" charset="-128"/>
              </a:rPr>
              <a:t>rates</a:t>
            </a:r>
            <a:endParaRPr lang="de-DE" sz="2000" b="1" dirty="0">
              <a:solidFill>
                <a:schemeClr val="tx2"/>
              </a:solidFill>
              <a:latin typeface="+mn-lt"/>
              <a:ea typeface="ヒラギノ角ゴ Pro W3" pitchFamily="-64" charset="-128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936875" y="5767388"/>
            <a:ext cx="3343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b="1" dirty="0">
                <a:solidFill>
                  <a:schemeClr val="tx2"/>
                </a:solidFill>
                <a:latin typeface="+mn-lt"/>
                <a:ea typeface="ヒラギノ角ゴ Pro W3" pitchFamily="-64" charset="-128"/>
              </a:rPr>
              <a:t>Price </a:t>
            </a:r>
            <a:r>
              <a:rPr lang="de-DE" sz="2000" b="1" dirty="0" err="1">
                <a:solidFill>
                  <a:schemeClr val="tx2"/>
                </a:solidFill>
                <a:latin typeface="+mn-lt"/>
                <a:ea typeface="ヒラギノ角ゴ Pro W3" pitchFamily="-64" charset="-128"/>
              </a:rPr>
              <a:t>developments</a:t>
            </a:r>
            <a:endParaRPr lang="de-DE" sz="2000" b="1" dirty="0">
              <a:solidFill>
                <a:schemeClr val="tx2"/>
              </a:solidFill>
              <a:latin typeface="+mn-lt"/>
              <a:ea typeface="ヒラギノ角ゴ Pro W3" pitchFamily="-64" charset="-128"/>
            </a:endParaRPr>
          </a:p>
        </p:txBody>
      </p:sp>
      <p:sp>
        <p:nvSpPr>
          <p:cNvPr id="24582" name="Textfeld 8"/>
          <p:cNvSpPr txBox="1">
            <a:spLocks noChangeArrowheads="1"/>
          </p:cNvSpPr>
          <p:nvPr/>
        </p:nvSpPr>
        <p:spPr bwMode="auto">
          <a:xfrm>
            <a:off x="2665413" y="4614863"/>
            <a:ext cx="47355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de-DE" altLang="de-DE" sz="1400">
                <a:solidFill>
                  <a:schemeClr val="bg1"/>
                </a:solidFill>
              </a:rPr>
              <a:t>Supply and demand in goods and labour markets</a:t>
            </a:r>
          </a:p>
        </p:txBody>
      </p:sp>
      <p:sp>
        <p:nvSpPr>
          <p:cNvPr id="24583" name="Textfeld 11"/>
          <p:cNvSpPr txBox="1">
            <a:spLocks noChangeArrowheads="1"/>
          </p:cNvSpPr>
          <p:nvPr/>
        </p:nvSpPr>
        <p:spPr bwMode="auto">
          <a:xfrm>
            <a:off x="1114425" y="2238375"/>
            <a:ext cx="20526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de-DE" altLang="de-DE" sz="1400">
                <a:solidFill>
                  <a:schemeClr val="bg1"/>
                </a:solidFill>
              </a:rPr>
              <a:t>Expectations</a:t>
            </a:r>
          </a:p>
        </p:txBody>
      </p:sp>
      <p:sp>
        <p:nvSpPr>
          <p:cNvPr id="24584" name="Textfeld 12"/>
          <p:cNvSpPr txBox="1">
            <a:spLocks noChangeArrowheads="1"/>
          </p:cNvSpPr>
          <p:nvPr/>
        </p:nvSpPr>
        <p:spPr bwMode="auto">
          <a:xfrm>
            <a:off x="5999163" y="2238375"/>
            <a:ext cx="2052637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de-DE" altLang="de-DE" sz="1400">
                <a:solidFill>
                  <a:schemeClr val="bg1"/>
                </a:solidFill>
              </a:rPr>
              <a:t>Money market rates</a:t>
            </a:r>
          </a:p>
        </p:txBody>
      </p:sp>
      <p:sp>
        <p:nvSpPr>
          <p:cNvPr id="24585" name="Textfeld 13"/>
          <p:cNvSpPr txBox="1">
            <a:spLocks noChangeArrowheads="1"/>
          </p:cNvSpPr>
          <p:nvPr/>
        </p:nvSpPr>
        <p:spPr bwMode="auto">
          <a:xfrm>
            <a:off x="6745288" y="3460750"/>
            <a:ext cx="15970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de-DE" altLang="de-DE" sz="1400">
                <a:solidFill>
                  <a:schemeClr val="bg1"/>
                </a:solidFill>
              </a:rPr>
              <a:t>Exchange rates</a:t>
            </a:r>
          </a:p>
        </p:txBody>
      </p:sp>
      <p:sp>
        <p:nvSpPr>
          <p:cNvPr id="24586" name="Textfeld 14"/>
          <p:cNvSpPr txBox="1">
            <a:spLocks noChangeArrowheads="1"/>
          </p:cNvSpPr>
          <p:nvPr/>
        </p:nvSpPr>
        <p:spPr bwMode="auto">
          <a:xfrm>
            <a:off x="4818063" y="3460750"/>
            <a:ext cx="14954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de-DE" altLang="de-DE" sz="1400">
                <a:solidFill>
                  <a:schemeClr val="bg1"/>
                </a:solidFill>
              </a:rPr>
              <a:t>Bank rates</a:t>
            </a:r>
          </a:p>
        </p:txBody>
      </p:sp>
      <p:sp>
        <p:nvSpPr>
          <p:cNvPr id="24587" name="Textfeld 15"/>
          <p:cNvSpPr txBox="1">
            <a:spLocks noChangeArrowheads="1"/>
          </p:cNvSpPr>
          <p:nvPr/>
        </p:nvSpPr>
        <p:spPr bwMode="auto">
          <a:xfrm>
            <a:off x="2878138" y="3460750"/>
            <a:ext cx="14954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de-DE" altLang="de-DE" sz="1400">
                <a:solidFill>
                  <a:schemeClr val="bg1"/>
                </a:solidFill>
              </a:rPr>
              <a:t>Asset prices</a:t>
            </a:r>
          </a:p>
        </p:txBody>
      </p:sp>
      <p:sp>
        <p:nvSpPr>
          <p:cNvPr id="24588" name="Textfeld 16"/>
          <p:cNvSpPr txBox="1">
            <a:spLocks noChangeArrowheads="1"/>
          </p:cNvSpPr>
          <p:nvPr/>
        </p:nvSpPr>
        <p:spPr bwMode="auto">
          <a:xfrm>
            <a:off x="942975" y="3460750"/>
            <a:ext cx="14954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de-DE" altLang="de-DE" sz="1400">
                <a:solidFill>
                  <a:schemeClr val="bg1"/>
                </a:solidFill>
              </a:rPr>
              <a:t>Money, credit</a:t>
            </a:r>
          </a:p>
        </p:txBody>
      </p:sp>
      <p:sp>
        <p:nvSpPr>
          <p:cNvPr id="24589" name="Textfeld 17"/>
          <p:cNvSpPr txBox="1">
            <a:spLocks noChangeArrowheads="1"/>
          </p:cNvSpPr>
          <p:nvPr/>
        </p:nvSpPr>
        <p:spPr bwMode="auto">
          <a:xfrm>
            <a:off x="784225" y="4532313"/>
            <a:ext cx="14954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400">
                <a:solidFill>
                  <a:schemeClr val="bg1"/>
                </a:solidFill>
              </a:rPr>
              <a:t>Wage and</a:t>
            </a:r>
          </a:p>
          <a:p>
            <a:pPr>
              <a:spcBef>
                <a:spcPct val="0"/>
              </a:spcBef>
            </a:pPr>
            <a:r>
              <a:rPr lang="de-DE" altLang="de-DE" sz="1400">
                <a:solidFill>
                  <a:schemeClr val="bg1"/>
                </a:solidFill>
              </a:rPr>
              <a:t>price-setting</a:t>
            </a:r>
          </a:p>
        </p:txBody>
      </p:sp>
      <p:sp>
        <p:nvSpPr>
          <p:cNvPr id="24590" name="Textfeld 18"/>
          <p:cNvSpPr txBox="1">
            <a:spLocks noChangeArrowheads="1"/>
          </p:cNvSpPr>
          <p:nvPr/>
        </p:nvSpPr>
        <p:spPr bwMode="auto">
          <a:xfrm>
            <a:off x="6321425" y="5686425"/>
            <a:ext cx="17653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de-DE" altLang="de-DE" sz="1400">
                <a:solidFill>
                  <a:schemeClr val="bg1"/>
                </a:solidFill>
              </a:rPr>
              <a:t>Import prices</a:t>
            </a:r>
          </a:p>
        </p:txBody>
      </p:sp>
      <p:sp>
        <p:nvSpPr>
          <p:cNvPr id="24591" name="Textfeld 19"/>
          <p:cNvSpPr txBox="1">
            <a:spLocks noChangeArrowheads="1"/>
          </p:cNvSpPr>
          <p:nvPr/>
        </p:nvSpPr>
        <p:spPr bwMode="auto">
          <a:xfrm>
            <a:off x="1052513" y="5694363"/>
            <a:ext cx="18923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de-DE" altLang="de-DE" sz="1400">
                <a:solidFill>
                  <a:schemeClr val="bg1"/>
                </a:solidFill>
              </a:rPr>
              <a:t>Domestic prices</a:t>
            </a:r>
          </a:p>
        </p:txBody>
      </p:sp>
    </p:spTree>
    <p:extLst>
      <p:ext uri="{BB962C8B-B14F-4D97-AF65-F5344CB8AC3E}">
        <p14:creationId xmlns:p14="http://schemas.microsoft.com/office/powerpoint/2010/main" val="253125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862013"/>
          </a:xfrm>
        </p:spPr>
        <p:txBody>
          <a:bodyPr/>
          <a:lstStyle/>
          <a:p>
            <a:r>
              <a:rPr lang="en-US" altLang="de-DE" sz="2300">
                <a:ea typeface="Geneva" pitchFamily="125" charset="-128"/>
              </a:rPr>
              <a:t>Key characteristics of a successful monetary policy</a:t>
            </a:r>
            <a:endParaRPr lang="de-DE" altLang="de-DE" sz="2300">
              <a:ea typeface="Geneva" pitchFamily="125" charset="-128"/>
            </a:endParaRPr>
          </a:p>
        </p:txBody>
      </p:sp>
      <p:sp>
        <p:nvSpPr>
          <p:cNvPr id="25603" name="Inhaltsplatzhalter 2"/>
          <p:cNvSpPr txBox="1">
            <a:spLocks/>
          </p:cNvSpPr>
          <p:nvPr/>
        </p:nvSpPr>
        <p:spPr bwMode="auto">
          <a:xfrm>
            <a:off x="269875" y="1371600"/>
            <a:ext cx="855503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ts val="1800"/>
              </a:spcBef>
              <a:buClr>
                <a:schemeClr val="tx2"/>
              </a:buClr>
            </a:pPr>
            <a:r>
              <a:rPr lang="en-US" altLang="de-DE" sz="2200" b="1">
                <a:solidFill>
                  <a:srgbClr val="003399"/>
                </a:solidFill>
              </a:rPr>
              <a:t>When it takes its monetary policy decisions, the Governing Council seeks to influence conditions in the money market.*</a:t>
            </a:r>
            <a:endParaRPr lang="en-US" altLang="de-DE" sz="2200" b="1"/>
          </a:p>
        </p:txBody>
      </p:sp>
      <p:sp>
        <p:nvSpPr>
          <p:cNvPr id="29" name="Inhaltsplatzhalter 2"/>
          <p:cNvSpPr txBox="1">
            <a:spLocks/>
          </p:cNvSpPr>
          <p:nvPr/>
        </p:nvSpPr>
        <p:spPr bwMode="auto">
          <a:xfrm>
            <a:off x="304800" y="2366963"/>
            <a:ext cx="5334000" cy="30765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298450" indent="-2984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29686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-315913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219200" indent="-3032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524000" indent="-303213" algn="l" rtl="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sz="2100" dirty="0">
                <a:solidFill>
                  <a:srgbClr val="585858"/>
                </a:solidFill>
              </a:rPr>
              <a:t>Monetary policy aims to</a:t>
            </a:r>
          </a:p>
          <a:p>
            <a:pPr>
              <a:spcBef>
                <a:spcPts val="1200"/>
              </a:spcBef>
              <a:defRPr/>
            </a:pPr>
            <a:r>
              <a:rPr lang="en-US" sz="2100" dirty="0"/>
              <a:t>preserve the functioning of the transmission mechanism</a:t>
            </a:r>
          </a:p>
          <a:p>
            <a:pPr>
              <a:spcBef>
                <a:spcPts val="1200"/>
              </a:spcBef>
              <a:defRPr/>
            </a:pPr>
            <a:r>
              <a:rPr lang="en-US" sz="2100" dirty="0"/>
              <a:t>be forward-looking and pre-emptive</a:t>
            </a:r>
          </a:p>
          <a:p>
            <a:pPr>
              <a:spcBef>
                <a:spcPts val="1200"/>
              </a:spcBef>
              <a:defRPr/>
            </a:pPr>
            <a:r>
              <a:rPr lang="en-US" sz="2100" dirty="0"/>
              <a:t>focus on the medium term</a:t>
            </a:r>
          </a:p>
          <a:p>
            <a:pPr>
              <a:spcBef>
                <a:spcPts val="1200"/>
              </a:spcBef>
              <a:defRPr/>
            </a:pPr>
            <a:r>
              <a:rPr lang="en-US" sz="2100" dirty="0"/>
              <a:t>firmly anchor inflation expectations</a:t>
            </a:r>
          </a:p>
          <a:p>
            <a:pPr>
              <a:spcBef>
                <a:spcPts val="1200"/>
              </a:spcBef>
              <a:defRPr/>
            </a:pPr>
            <a:r>
              <a:rPr lang="en-US" sz="2100" dirty="0"/>
              <a:t>be broadly based.</a:t>
            </a:r>
          </a:p>
        </p:txBody>
      </p:sp>
      <p:sp>
        <p:nvSpPr>
          <p:cNvPr id="25605" name="Inhaltsplatzhalter 2"/>
          <p:cNvSpPr txBox="1">
            <a:spLocks/>
          </p:cNvSpPr>
          <p:nvPr/>
        </p:nvSpPr>
        <p:spPr bwMode="auto">
          <a:xfrm>
            <a:off x="309563" y="6161088"/>
            <a:ext cx="56832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ts val="1800"/>
              </a:spcBef>
              <a:buClr>
                <a:schemeClr val="tx2"/>
              </a:buClr>
            </a:pPr>
            <a:r>
              <a:rPr lang="en-US" altLang="de-DE" sz="1000">
                <a:solidFill>
                  <a:srgbClr val="585858"/>
                </a:solidFill>
              </a:rPr>
              <a:t>* In normal times the level of short-term interest rates can be set so as to ensure that price stability</a:t>
            </a:r>
            <a:br>
              <a:rPr lang="en-US" altLang="de-DE" sz="1000">
                <a:solidFill>
                  <a:srgbClr val="585858"/>
                </a:solidFill>
              </a:rPr>
            </a:br>
            <a:r>
              <a:rPr lang="en-US" altLang="de-DE" sz="1000">
                <a:solidFill>
                  <a:srgbClr val="585858"/>
                </a:solidFill>
              </a:rPr>
              <a:t>  is maintained over the medium term.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90383" y="3733484"/>
            <a:ext cx="3762669" cy="2554604"/>
          </a:xfrm>
          <a:prstGeom prst="rect">
            <a:avLst/>
          </a:prstGeom>
          <a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b="-48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>
                <a:solidFill>
                  <a:srgbClr val="000000"/>
                </a:solidFill>
              </a:ln>
              <a:solidFill>
                <a:srgbClr val="E866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5784" y="3733484"/>
            <a:ext cx="2288216" cy="2554604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1" r="-64436" b="-48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>
                <a:solidFill>
                  <a:srgbClr val="000000"/>
                </a:solidFill>
              </a:ln>
              <a:solidFill>
                <a:srgbClr val="E866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452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>
                <a:ea typeface="Geneva" pitchFamily="125" charset="-128"/>
              </a:rPr>
              <a:t>The monetary policy instruments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303213" y="1484313"/>
            <a:ext cx="2735262" cy="4318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de-DE" altLang="de-DE" sz="1400" b="1">
                <a:solidFill>
                  <a:srgbClr val="003399"/>
                </a:solidFill>
              </a:rPr>
              <a:t>Standing facilities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206750" y="1498600"/>
            <a:ext cx="2736850" cy="4318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de-DE" altLang="de-DE" sz="1400" b="1" dirty="0">
                <a:solidFill>
                  <a:srgbClr val="003399"/>
                </a:solidFill>
              </a:rPr>
              <a:t>Open </a:t>
            </a:r>
            <a:r>
              <a:rPr lang="de-DE" altLang="de-DE" sz="1400" b="1" dirty="0" err="1">
                <a:solidFill>
                  <a:srgbClr val="003399"/>
                </a:solidFill>
              </a:rPr>
              <a:t>market</a:t>
            </a:r>
            <a:r>
              <a:rPr lang="de-DE" altLang="de-DE" sz="1400" b="1" dirty="0">
                <a:solidFill>
                  <a:srgbClr val="003399"/>
                </a:solidFill>
              </a:rPr>
              <a:t> </a:t>
            </a:r>
            <a:r>
              <a:rPr lang="de-DE" altLang="de-DE" sz="1400" b="1" dirty="0" err="1">
                <a:solidFill>
                  <a:srgbClr val="003399"/>
                </a:solidFill>
              </a:rPr>
              <a:t>operations</a:t>
            </a:r>
            <a:endParaRPr lang="de-DE" altLang="de-DE" sz="1400" b="1" dirty="0">
              <a:solidFill>
                <a:srgbClr val="003399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096000" y="1484313"/>
            <a:ext cx="2735263" cy="4318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de-DE" altLang="de-DE" sz="1400" b="1" dirty="0">
                <a:solidFill>
                  <a:srgbClr val="003399"/>
                </a:solidFill>
              </a:rPr>
              <a:t>Reserve</a:t>
            </a:r>
            <a:r>
              <a:rPr lang="de-DE" altLang="de-DE" sz="1400" dirty="0">
                <a:solidFill>
                  <a:srgbClr val="C00000"/>
                </a:solidFill>
              </a:rPr>
              <a:t> </a:t>
            </a:r>
            <a:r>
              <a:rPr lang="de-DE" altLang="de-DE" sz="1400" b="1" dirty="0" err="1">
                <a:solidFill>
                  <a:srgbClr val="003399"/>
                </a:solidFill>
              </a:rPr>
              <a:t>requirements</a:t>
            </a:r>
            <a:endParaRPr lang="de-DE" altLang="de-DE" sz="1400" b="1" dirty="0">
              <a:solidFill>
                <a:srgbClr val="003399"/>
              </a:solidFill>
            </a:endParaRPr>
          </a:p>
        </p:txBody>
      </p:sp>
      <p:cxnSp>
        <p:nvCxnSpPr>
          <p:cNvPr id="26630" name="Gerade Verbindung 33"/>
          <p:cNvCxnSpPr>
            <a:cxnSpLocks noChangeShapeType="1"/>
          </p:cNvCxnSpPr>
          <p:nvPr/>
        </p:nvCxnSpPr>
        <p:spPr bwMode="auto">
          <a:xfrm>
            <a:off x="962025" y="2028825"/>
            <a:ext cx="0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1" name="Gerade Verbindung 33"/>
          <p:cNvCxnSpPr>
            <a:cxnSpLocks noChangeShapeType="1"/>
          </p:cNvCxnSpPr>
          <p:nvPr/>
        </p:nvCxnSpPr>
        <p:spPr bwMode="auto">
          <a:xfrm>
            <a:off x="2397125" y="2028825"/>
            <a:ext cx="0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2" name="Gerade Verbindung 33"/>
          <p:cNvCxnSpPr>
            <a:cxnSpLocks noChangeShapeType="1"/>
          </p:cNvCxnSpPr>
          <p:nvPr/>
        </p:nvCxnSpPr>
        <p:spPr bwMode="auto">
          <a:xfrm>
            <a:off x="4575175" y="2055813"/>
            <a:ext cx="0" cy="252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3" name="Gerade Verbindung 33"/>
          <p:cNvCxnSpPr>
            <a:cxnSpLocks noChangeShapeType="1"/>
          </p:cNvCxnSpPr>
          <p:nvPr/>
        </p:nvCxnSpPr>
        <p:spPr bwMode="auto">
          <a:xfrm>
            <a:off x="7502525" y="2055813"/>
            <a:ext cx="0" cy="252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4" name="Rectangle 5"/>
          <p:cNvSpPr>
            <a:spLocks noChangeArrowheads="1"/>
          </p:cNvSpPr>
          <p:nvPr/>
        </p:nvSpPr>
        <p:spPr bwMode="auto">
          <a:xfrm>
            <a:off x="303213" y="2427288"/>
            <a:ext cx="1295400" cy="684212"/>
          </a:xfrm>
          <a:prstGeom prst="rect">
            <a:avLst/>
          </a:prstGeom>
          <a:solidFill>
            <a:srgbClr val="407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lnSpc>
                <a:spcPts val="1675"/>
              </a:lnSpc>
              <a:spcBef>
                <a:spcPct val="0"/>
              </a:spcBef>
            </a:pPr>
            <a:r>
              <a:rPr lang="de-DE" altLang="de-DE" sz="1200">
                <a:solidFill>
                  <a:schemeClr val="bg1"/>
                </a:solidFill>
              </a:rPr>
              <a:t>Deposit</a:t>
            </a:r>
            <a:br>
              <a:rPr lang="de-DE" altLang="de-DE" sz="1200">
                <a:solidFill>
                  <a:schemeClr val="bg1"/>
                </a:solidFill>
              </a:rPr>
            </a:br>
            <a:r>
              <a:rPr lang="de-DE" altLang="de-DE" sz="1200">
                <a:solidFill>
                  <a:schemeClr val="bg1"/>
                </a:solidFill>
              </a:rPr>
              <a:t>facility</a:t>
            </a:r>
          </a:p>
        </p:txBody>
      </p:sp>
      <p:sp>
        <p:nvSpPr>
          <p:cNvPr id="26635" name="Rectangle 5"/>
          <p:cNvSpPr>
            <a:spLocks noChangeArrowheads="1"/>
          </p:cNvSpPr>
          <p:nvPr/>
        </p:nvSpPr>
        <p:spPr bwMode="auto">
          <a:xfrm>
            <a:off x="1743075" y="2428875"/>
            <a:ext cx="1295400" cy="684213"/>
          </a:xfrm>
          <a:prstGeom prst="rect">
            <a:avLst/>
          </a:prstGeom>
          <a:solidFill>
            <a:srgbClr val="407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lnSpc>
                <a:spcPts val="1675"/>
              </a:lnSpc>
              <a:spcBef>
                <a:spcPct val="0"/>
              </a:spcBef>
            </a:pPr>
            <a:r>
              <a:rPr lang="de-DE" altLang="de-DE" sz="1200">
                <a:solidFill>
                  <a:schemeClr val="bg1"/>
                </a:solidFill>
              </a:rPr>
              <a:t>Marginal</a:t>
            </a:r>
            <a:br>
              <a:rPr lang="de-DE" altLang="de-DE" sz="1200">
                <a:solidFill>
                  <a:schemeClr val="bg1"/>
                </a:solidFill>
              </a:rPr>
            </a:br>
            <a:r>
              <a:rPr lang="de-DE" altLang="de-DE" sz="1200">
                <a:solidFill>
                  <a:schemeClr val="bg1"/>
                </a:solidFill>
              </a:rPr>
              <a:t>lending</a:t>
            </a:r>
            <a:br>
              <a:rPr lang="de-DE" altLang="de-DE" sz="1200">
                <a:solidFill>
                  <a:schemeClr val="bg1"/>
                </a:solidFill>
              </a:rPr>
            </a:br>
            <a:r>
              <a:rPr lang="de-DE" altLang="de-DE" sz="1200">
                <a:solidFill>
                  <a:schemeClr val="bg1"/>
                </a:solidFill>
              </a:rPr>
              <a:t>facility</a:t>
            </a:r>
          </a:p>
        </p:txBody>
      </p:sp>
      <p:sp>
        <p:nvSpPr>
          <p:cNvPr id="26636" name="Rectangle 8">
            <a:hlinkClick r:id="" action="ppaction://noaction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3213" y="3095625"/>
            <a:ext cx="1206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en-US" altLang="de-DE" sz="1200">
                <a:solidFill>
                  <a:srgbClr val="585858"/>
                </a:solidFill>
              </a:rPr>
              <a:t>(Rates generally</a:t>
            </a:r>
            <a:br>
              <a:rPr lang="en-US" altLang="de-DE" sz="1200">
                <a:solidFill>
                  <a:srgbClr val="585858"/>
                </a:solidFill>
              </a:rPr>
            </a:br>
            <a:r>
              <a:rPr lang="en-US" altLang="de-DE" sz="1200">
                <a:solidFill>
                  <a:srgbClr val="585858"/>
                </a:solidFill>
              </a:rPr>
              <a:t>lower than</a:t>
            </a:r>
            <a:br>
              <a:rPr lang="en-US" altLang="de-DE" sz="1200">
                <a:solidFill>
                  <a:srgbClr val="585858"/>
                </a:solidFill>
              </a:rPr>
            </a:br>
            <a:r>
              <a:rPr lang="en-US" altLang="de-DE" sz="1200">
                <a:solidFill>
                  <a:srgbClr val="585858"/>
                </a:solidFill>
              </a:rPr>
              <a:t>market rates)</a:t>
            </a:r>
          </a:p>
        </p:txBody>
      </p:sp>
      <p:sp>
        <p:nvSpPr>
          <p:cNvPr id="26637" name="Rectangle 8">
            <a:hlinkClick r:id="" action="ppaction://noaction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43075" y="3095625"/>
            <a:ext cx="1206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en-US" altLang="de-DE" sz="1200">
                <a:solidFill>
                  <a:srgbClr val="585858"/>
                </a:solidFill>
              </a:rPr>
              <a:t>(Rates generally</a:t>
            </a:r>
            <a:br>
              <a:rPr lang="en-US" altLang="de-DE" sz="1200">
                <a:solidFill>
                  <a:srgbClr val="585858"/>
                </a:solidFill>
              </a:rPr>
            </a:br>
            <a:r>
              <a:rPr lang="en-US" altLang="de-DE" sz="1200">
                <a:solidFill>
                  <a:srgbClr val="585858"/>
                </a:solidFill>
              </a:rPr>
              <a:t>higher than</a:t>
            </a:r>
            <a:br>
              <a:rPr lang="en-US" altLang="de-DE" sz="1200">
                <a:solidFill>
                  <a:srgbClr val="585858"/>
                </a:solidFill>
              </a:rPr>
            </a:br>
            <a:r>
              <a:rPr lang="en-US" altLang="de-DE" sz="1200">
                <a:solidFill>
                  <a:srgbClr val="585858"/>
                </a:solidFill>
              </a:rPr>
              <a:t>market rates)</a:t>
            </a:r>
          </a:p>
        </p:txBody>
      </p:sp>
      <p:sp>
        <p:nvSpPr>
          <p:cNvPr id="26638" name="Rectangle 5"/>
          <p:cNvSpPr>
            <a:spLocks noChangeArrowheads="1"/>
          </p:cNvSpPr>
          <p:nvPr/>
        </p:nvSpPr>
        <p:spPr bwMode="auto">
          <a:xfrm>
            <a:off x="3206750" y="2430463"/>
            <a:ext cx="2736850" cy="558800"/>
          </a:xfrm>
          <a:prstGeom prst="rect">
            <a:avLst/>
          </a:prstGeom>
          <a:solidFill>
            <a:srgbClr val="407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de-DE" altLang="de-DE" sz="1200" b="1" dirty="0">
                <a:solidFill>
                  <a:srgbClr val="FFC000"/>
                </a:solidFill>
              </a:rPr>
              <a:t>Main </a:t>
            </a:r>
            <a:r>
              <a:rPr lang="de-DE" altLang="de-DE" sz="1200" b="1" dirty="0" err="1">
                <a:solidFill>
                  <a:srgbClr val="FFC000"/>
                </a:solidFill>
              </a:rPr>
              <a:t>refinancing</a:t>
            </a:r>
            <a:r>
              <a:rPr lang="de-DE" altLang="de-DE" sz="1200" b="1" dirty="0">
                <a:solidFill>
                  <a:srgbClr val="FFC000"/>
                </a:solidFill>
              </a:rPr>
              <a:t> </a:t>
            </a:r>
            <a:r>
              <a:rPr lang="de-DE" altLang="de-DE" sz="1200" b="1" dirty="0" err="1">
                <a:solidFill>
                  <a:srgbClr val="FFC000"/>
                </a:solidFill>
              </a:rPr>
              <a:t>operations</a:t>
            </a:r>
            <a:endParaRPr lang="de-DE" altLang="de-DE" sz="1200" b="1" dirty="0">
              <a:solidFill>
                <a:srgbClr val="FFC000"/>
              </a:solidFill>
            </a:endParaRPr>
          </a:p>
        </p:txBody>
      </p:sp>
      <p:sp>
        <p:nvSpPr>
          <p:cNvPr id="26639" name="Rectangle 8">
            <a:hlinkClick r:id="" action="ppaction://noaction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06750" y="3195638"/>
            <a:ext cx="273685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de-DE" sz="1200">
                <a:solidFill>
                  <a:srgbClr val="585858"/>
                </a:solidFill>
              </a:rPr>
              <a:t>(Maturity: one week)</a:t>
            </a:r>
          </a:p>
        </p:txBody>
      </p:sp>
      <p:sp>
        <p:nvSpPr>
          <p:cNvPr id="26640" name="Rectangle 5"/>
          <p:cNvSpPr>
            <a:spLocks noChangeArrowheads="1"/>
          </p:cNvSpPr>
          <p:nvPr/>
        </p:nvSpPr>
        <p:spPr bwMode="auto">
          <a:xfrm>
            <a:off x="3206750" y="3716338"/>
            <a:ext cx="2736850" cy="558800"/>
          </a:xfrm>
          <a:prstGeom prst="rect">
            <a:avLst/>
          </a:prstGeom>
          <a:solidFill>
            <a:srgbClr val="407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lnSpc>
                <a:spcPts val="1675"/>
              </a:lnSpc>
              <a:spcBef>
                <a:spcPct val="0"/>
              </a:spcBef>
            </a:pPr>
            <a:r>
              <a:rPr lang="de-DE" altLang="de-DE" sz="1200">
                <a:solidFill>
                  <a:schemeClr val="bg1"/>
                </a:solidFill>
              </a:rPr>
              <a:t>Longer-term refinancing</a:t>
            </a:r>
            <a:br>
              <a:rPr lang="de-DE" altLang="de-DE" sz="1200">
                <a:solidFill>
                  <a:schemeClr val="bg1"/>
                </a:solidFill>
              </a:rPr>
            </a:br>
            <a:r>
              <a:rPr lang="de-DE" altLang="de-DE" sz="1200">
                <a:solidFill>
                  <a:schemeClr val="bg1"/>
                </a:solidFill>
              </a:rPr>
              <a:t>operations</a:t>
            </a:r>
          </a:p>
        </p:txBody>
      </p:sp>
      <p:sp>
        <p:nvSpPr>
          <p:cNvPr id="26641" name="Rectangle 5"/>
          <p:cNvSpPr>
            <a:spLocks noChangeArrowheads="1"/>
          </p:cNvSpPr>
          <p:nvPr/>
        </p:nvSpPr>
        <p:spPr bwMode="auto">
          <a:xfrm>
            <a:off x="3206750" y="4756150"/>
            <a:ext cx="2736850" cy="468313"/>
          </a:xfrm>
          <a:prstGeom prst="rect">
            <a:avLst/>
          </a:prstGeom>
          <a:solidFill>
            <a:srgbClr val="407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de-DE" altLang="de-DE" sz="1200">
                <a:solidFill>
                  <a:schemeClr val="bg1"/>
                </a:solidFill>
              </a:rPr>
              <a:t>Fine-tuning operations</a:t>
            </a:r>
          </a:p>
        </p:txBody>
      </p:sp>
      <p:sp>
        <p:nvSpPr>
          <p:cNvPr id="26642" name="Rectangle 5"/>
          <p:cNvSpPr>
            <a:spLocks noChangeArrowheads="1"/>
          </p:cNvSpPr>
          <p:nvPr/>
        </p:nvSpPr>
        <p:spPr bwMode="auto">
          <a:xfrm>
            <a:off x="3206750" y="5592763"/>
            <a:ext cx="2736850" cy="468312"/>
          </a:xfrm>
          <a:prstGeom prst="rect">
            <a:avLst/>
          </a:prstGeom>
          <a:solidFill>
            <a:srgbClr val="407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de-DE" altLang="de-DE" sz="1200">
                <a:solidFill>
                  <a:schemeClr val="bg1"/>
                </a:solidFill>
              </a:rPr>
              <a:t>Structural operations</a:t>
            </a:r>
          </a:p>
        </p:txBody>
      </p:sp>
      <p:sp>
        <p:nvSpPr>
          <p:cNvPr id="26643" name="Rectangle 5"/>
          <p:cNvSpPr>
            <a:spLocks noChangeArrowheads="1"/>
          </p:cNvSpPr>
          <p:nvPr/>
        </p:nvSpPr>
        <p:spPr bwMode="auto">
          <a:xfrm>
            <a:off x="6089650" y="2427288"/>
            <a:ext cx="2735263" cy="903287"/>
          </a:xfrm>
          <a:prstGeom prst="rect">
            <a:avLst/>
          </a:prstGeom>
          <a:solidFill>
            <a:srgbClr val="407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lnSpc>
                <a:spcPts val="1675"/>
              </a:lnSpc>
              <a:spcBef>
                <a:spcPct val="0"/>
              </a:spcBef>
            </a:pPr>
            <a:r>
              <a:rPr lang="de-DE" altLang="de-DE" sz="1200" b="1">
                <a:solidFill>
                  <a:schemeClr val="bg1"/>
                </a:solidFill>
              </a:rPr>
              <a:t>Reserve base</a:t>
            </a:r>
          </a:p>
          <a:p>
            <a:pPr algn="ctr">
              <a:lnSpc>
                <a:spcPts val="1675"/>
              </a:lnSpc>
              <a:spcBef>
                <a:spcPct val="0"/>
              </a:spcBef>
            </a:pPr>
            <a:r>
              <a:rPr lang="de-DE" altLang="de-DE" sz="1200">
                <a:solidFill>
                  <a:schemeClr val="bg1"/>
                </a:solidFill>
              </a:rPr>
              <a:t>Deposits, debt securities</a:t>
            </a:r>
            <a:br>
              <a:rPr lang="de-DE" altLang="de-DE" sz="1200">
                <a:solidFill>
                  <a:schemeClr val="bg1"/>
                </a:solidFill>
              </a:rPr>
            </a:br>
            <a:r>
              <a:rPr lang="de-DE" altLang="de-DE" sz="1200">
                <a:solidFill>
                  <a:schemeClr val="bg1"/>
                </a:solidFill>
              </a:rPr>
              <a:t>and money market paper</a:t>
            </a:r>
          </a:p>
        </p:txBody>
      </p:sp>
      <p:sp>
        <p:nvSpPr>
          <p:cNvPr id="26644" name="Rectangle 5"/>
          <p:cNvSpPr>
            <a:spLocks noChangeArrowheads="1"/>
          </p:cNvSpPr>
          <p:nvPr/>
        </p:nvSpPr>
        <p:spPr bwMode="auto">
          <a:xfrm>
            <a:off x="6089650" y="3448050"/>
            <a:ext cx="2735263" cy="1112838"/>
          </a:xfrm>
          <a:prstGeom prst="rect">
            <a:avLst/>
          </a:prstGeom>
          <a:solidFill>
            <a:srgbClr val="407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lnSpc>
                <a:spcPts val="1675"/>
              </a:lnSpc>
              <a:spcBef>
                <a:spcPct val="0"/>
              </a:spcBef>
            </a:pPr>
            <a:r>
              <a:rPr lang="de-DE" altLang="de-DE" sz="1200" b="1">
                <a:solidFill>
                  <a:schemeClr val="bg1"/>
                </a:solidFill>
              </a:rPr>
              <a:t>Reserve ratio</a:t>
            </a:r>
          </a:p>
          <a:p>
            <a:pPr algn="ctr">
              <a:lnSpc>
                <a:spcPts val="1675"/>
              </a:lnSpc>
              <a:spcBef>
                <a:spcPct val="0"/>
              </a:spcBef>
            </a:pPr>
            <a:r>
              <a:rPr lang="de-DE" altLang="de-DE" sz="1200">
                <a:solidFill>
                  <a:schemeClr val="bg1"/>
                </a:solidFill>
              </a:rPr>
              <a:t>For the majority of</a:t>
            </a:r>
            <a:br>
              <a:rPr lang="de-DE" altLang="de-DE" sz="1200">
                <a:solidFill>
                  <a:schemeClr val="bg1"/>
                </a:solidFill>
              </a:rPr>
            </a:br>
            <a:r>
              <a:rPr lang="de-DE" altLang="de-DE" sz="1200">
                <a:solidFill>
                  <a:schemeClr val="bg1"/>
                </a:solidFill>
              </a:rPr>
              <a:t>the items to which the</a:t>
            </a:r>
            <a:br>
              <a:rPr lang="de-DE" altLang="de-DE" sz="1200">
                <a:solidFill>
                  <a:schemeClr val="bg1"/>
                </a:solidFill>
              </a:rPr>
            </a:br>
            <a:r>
              <a:rPr lang="de-DE" altLang="de-DE" sz="1200">
                <a:solidFill>
                  <a:schemeClr val="bg1"/>
                </a:solidFill>
              </a:rPr>
              <a:t>reserve base applies</a:t>
            </a:r>
          </a:p>
        </p:txBody>
      </p:sp>
      <p:sp>
        <p:nvSpPr>
          <p:cNvPr id="26645" name="Rectangle 5"/>
          <p:cNvSpPr>
            <a:spLocks noChangeArrowheads="1"/>
          </p:cNvSpPr>
          <p:nvPr/>
        </p:nvSpPr>
        <p:spPr bwMode="auto">
          <a:xfrm>
            <a:off x="6089650" y="4676775"/>
            <a:ext cx="2735263" cy="1382713"/>
          </a:xfrm>
          <a:prstGeom prst="rect">
            <a:avLst/>
          </a:prstGeom>
          <a:solidFill>
            <a:srgbClr val="407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lnSpc>
                <a:spcPts val="1675"/>
              </a:lnSpc>
              <a:spcBef>
                <a:spcPct val="0"/>
              </a:spcBef>
            </a:pPr>
            <a:r>
              <a:rPr lang="de-DE" altLang="de-DE" sz="1200" b="1">
                <a:solidFill>
                  <a:schemeClr val="bg1"/>
                </a:solidFill>
              </a:rPr>
              <a:t>Remuneration</a:t>
            </a:r>
          </a:p>
          <a:p>
            <a:pPr algn="ctr">
              <a:lnSpc>
                <a:spcPts val="1675"/>
              </a:lnSpc>
              <a:spcBef>
                <a:spcPct val="0"/>
              </a:spcBef>
            </a:pPr>
            <a:r>
              <a:rPr lang="de-DE" altLang="de-DE" sz="1200">
                <a:solidFill>
                  <a:schemeClr val="bg1"/>
                </a:solidFill>
              </a:rPr>
              <a:t>Reserve holdings will be</a:t>
            </a:r>
            <a:br>
              <a:rPr lang="de-DE" altLang="de-DE" sz="1200">
                <a:solidFill>
                  <a:schemeClr val="bg1"/>
                </a:solidFill>
              </a:rPr>
            </a:br>
            <a:r>
              <a:rPr lang="de-DE" altLang="de-DE" sz="1200">
                <a:solidFill>
                  <a:schemeClr val="bg1"/>
                </a:solidFill>
              </a:rPr>
              <a:t>remunerated at the</a:t>
            </a:r>
            <a:br>
              <a:rPr lang="de-DE" altLang="de-DE" sz="1200">
                <a:solidFill>
                  <a:schemeClr val="bg1"/>
                </a:solidFill>
              </a:rPr>
            </a:br>
            <a:r>
              <a:rPr lang="de-DE" altLang="de-DE" sz="1200">
                <a:solidFill>
                  <a:schemeClr val="bg1"/>
                </a:solidFill>
              </a:rPr>
              <a:t>Eurosystem</a:t>
            </a:r>
            <a:r>
              <a:rPr lang="en-US" altLang="en-US" sz="1200">
                <a:solidFill>
                  <a:schemeClr val="bg1"/>
                </a:solidFill>
              </a:rPr>
              <a:t>’</a:t>
            </a:r>
            <a:r>
              <a:rPr lang="de-DE" altLang="ja-JP" sz="1200">
                <a:solidFill>
                  <a:schemeClr val="bg1"/>
                </a:solidFill>
              </a:rPr>
              <a:t>s rate on its</a:t>
            </a:r>
            <a:br>
              <a:rPr lang="de-DE" altLang="ja-JP" sz="1200">
                <a:solidFill>
                  <a:schemeClr val="bg1"/>
                </a:solidFill>
              </a:rPr>
            </a:br>
            <a:r>
              <a:rPr lang="de-DE" altLang="ja-JP" sz="1200">
                <a:solidFill>
                  <a:schemeClr val="bg1"/>
                </a:solidFill>
              </a:rPr>
              <a:t>main refinancing operations</a:t>
            </a:r>
            <a:endParaRPr lang="de-DE" altLang="de-DE" sz="1200">
              <a:solidFill>
                <a:schemeClr val="bg1"/>
              </a:solidFill>
            </a:endParaRPr>
          </a:p>
        </p:txBody>
      </p:sp>
      <p:cxnSp>
        <p:nvCxnSpPr>
          <p:cNvPr id="26646" name="Gerade Verbindung 33"/>
          <p:cNvCxnSpPr>
            <a:cxnSpLocks noChangeShapeType="1"/>
          </p:cNvCxnSpPr>
          <p:nvPr/>
        </p:nvCxnSpPr>
        <p:spPr bwMode="auto">
          <a:xfrm>
            <a:off x="4575175" y="4476750"/>
            <a:ext cx="0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7" name="Gerade Verbindung 33"/>
          <p:cNvCxnSpPr>
            <a:cxnSpLocks noChangeShapeType="1"/>
          </p:cNvCxnSpPr>
          <p:nvPr/>
        </p:nvCxnSpPr>
        <p:spPr bwMode="auto">
          <a:xfrm>
            <a:off x="4576763" y="5326063"/>
            <a:ext cx="0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648" name="Gruppieren 4"/>
          <p:cNvGrpSpPr>
            <a:grpSpLocks/>
          </p:cNvGrpSpPr>
          <p:nvPr/>
        </p:nvGrpSpPr>
        <p:grpSpPr bwMode="auto">
          <a:xfrm>
            <a:off x="3201988" y="4319588"/>
            <a:ext cx="2711450" cy="123825"/>
            <a:chOff x="3202413" y="4305174"/>
            <a:chExt cx="2710796" cy="124074"/>
          </a:xfrm>
        </p:grpSpPr>
        <p:cxnSp>
          <p:nvCxnSpPr>
            <p:cNvPr id="26653" name="Gerade Verbindung 33"/>
            <p:cNvCxnSpPr>
              <a:cxnSpLocks noChangeShapeType="1"/>
              <a:endCxn id="34" idx="5"/>
            </p:cNvCxnSpPr>
            <p:nvPr/>
          </p:nvCxnSpPr>
          <p:spPr bwMode="auto">
            <a:xfrm flipV="1">
              <a:off x="3202413" y="4367210"/>
              <a:ext cx="2688576" cy="15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Gleichschenkliges Dreieck 32"/>
            <p:cNvSpPr>
              <a:spLocks noChangeArrowheads="1"/>
            </p:cNvSpPr>
            <p:nvPr/>
          </p:nvSpPr>
          <p:spPr bwMode="auto">
            <a:xfrm>
              <a:off x="5822721" y="4305174"/>
              <a:ext cx="90488" cy="12407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de-DE">
                <a:latin typeface="Arial" charset="0"/>
                <a:ea typeface="ヒラギノ角ゴ Pro W3" pitchFamily="-64" charset="-128"/>
              </a:endParaRPr>
            </a:p>
          </p:txBody>
        </p:sp>
      </p:grpSp>
      <p:cxnSp>
        <p:nvCxnSpPr>
          <p:cNvPr id="26649" name="Gerade Verbindung 33"/>
          <p:cNvCxnSpPr>
            <a:cxnSpLocks noChangeShapeType="1"/>
          </p:cNvCxnSpPr>
          <p:nvPr/>
        </p:nvCxnSpPr>
        <p:spPr bwMode="auto">
          <a:xfrm>
            <a:off x="4576763" y="3455988"/>
            <a:ext cx="0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650" name="Gruppieren 39"/>
          <p:cNvGrpSpPr>
            <a:grpSpLocks/>
          </p:cNvGrpSpPr>
          <p:nvPr/>
        </p:nvGrpSpPr>
        <p:grpSpPr bwMode="auto">
          <a:xfrm>
            <a:off x="3206750" y="3033713"/>
            <a:ext cx="2711450" cy="123825"/>
            <a:chOff x="3202413" y="4305174"/>
            <a:chExt cx="2710796" cy="124074"/>
          </a:xfrm>
        </p:grpSpPr>
        <p:cxnSp>
          <p:nvCxnSpPr>
            <p:cNvPr id="26651" name="Gerade Verbindung 33"/>
            <p:cNvCxnSpPr>
              <a:cxnSpLocks noChangeShapeType="1"/>
              <a:endCxn id="42" idx="5"/>
            </p:cNvCxnSpPr>
            <p:nvPr/>
          </p:nvCxnSpPr>
          <p:spPr bwMode="auto">
            <a:xfrm flipV="1">
              <a:off x="3202413" y="4367210"/>
              <a:ext cx="2688576" cy="15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Gleichschenkliges Dreieck 32"/>
            <p:cNvSpPr>
              <a:spLocks noChangeArrowheads="1"/>
            </p:cNvSpPr>
            <p:nvPr/>
          </p:nvSpPr>
          <p:spPr bwMode="auto">
            <a:xfrm>
              <a:off x="5822721" y="4305174"/>
              <a:ext cx="90488" cy="12407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de-DE"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2" name="Rechteck 1">
            <a:hlinkClick r:id="rId5"/>
          </p:cNvPr>
          <p:cNvSpPr/>
          <p:nvPr/>
        </p:nvSpPr>
        <p:spPr>
          <a:xfrm>
            <a:off x="257969" y="6232526"/>
            <a:ext cx="7199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&gt; https://www.ecb.europa.eu/mopo/implement/html/index.en.html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214313" y="4179095"/>
            <a:ext cx="2735262" cy="4318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de-DE" altLang="de-DE" sz="1400" b="1" dirty="0">
                <a:solidFill>
                  <a:srgbClr val="003399"/>
                </a:solidFill>
              </a:rPr>
              <a:t>Asset </a:t>
            </a:r>
            <a:r>
              <a:rPr lang="de-DE" altLang="de-DE" sz="1400" b="1" dirty="0" err="1">
                <a:solidFill>
                  <a:srgbClr val="003399"/>
                </a:solidFill>
              </a:rPr>
              <a:t>purchase</a:t>
            </a:r>
            <a:r>
              <a:rPr lang="de-DE" altLang="de-DE" sz="1400" b="1" dirty="0">
                <a:solidFill>
                  <a:srgbClr val="003399"/>
                </a:solidFill>
              </a:rPr>
              <a:t> </a:t>
            </a:r>
            <a:r>
              <a:rPr lang="de-DE" altLang="de-DE" sz="1400" b="1" dirty="0" err="1">
                <a:solidFill>
                  <a:srgbClr val="003399"/>
                </a:solidFill>
              </a:rPr>
              <a:t>programmes</a:t>
            </a:r>
            <a:endParaRPr lang="de-DE" altLang="de-DE" sz="1400" b="1" dirty="0">
              <a:solidFill>
                <a:srgbClr val="003399"/>
              </a:solidFill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214313" y="5068888"/>
            <a:ext cx="2735262" cy="69373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de-DE" sz="1400" b="1" dirty="0">
                <a:solidFill>
                  <a:srgbClr val="003399"/>
                </a:solidFill>
              </a:rPr>
              <a:t>Pandemic emergency </a:t>
            </a:r>
            <a:br>
              <a:rPr lang="en-US" altLang="de-DE" sz="1400" b="1" dirty="0">
                <a:solidFill>
                  <a:srgbClr val="003399"/>
                </a:solidFill>
              </a:rPr>
            </a:br>
            <a:r>
              <a:rPr lang="en-US" altLang="de-DE" sz="1400" b="1" dirty="0">
                <a:solidFill>
                  <a:srgbClr val="003399"/>
                </a:solidFill>
              </a:rPr>
              <a:t>purchase </a:t>
            </a:r>
            <a:r>
              <a:rPr lang="en-US" altLang="de-DE" sz="1400" b="1" dirty="0" err="1">
                <a:solidFill>
                  <a:srgbClr val="003399"/>
                </a:solidFill>
              </a:rPr>
              <a:t>programme</a:t>
            </a:r>
            <a:r>
              <a:rPr lang="en-US" altLang="de-DE" sz="1400" b="1" dirty="0">
                <a:solidFill>
                  <a:srgbClr val="003399"/>
                </a:solidFill>
              </a:rPr>
              <a:t> (PEPP)</a:t>
            </a:r>
            <a:endParaRPr lang="de-DE" altLang="de-DE" sz="1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0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660400"/>
            <a:ext cx="8594725" cy="628650"/>
          </a:xfrm>
        </p:spPr>
        <p:txBody>
          <a:bodyPr/>
          <a:lstStyle/>
          <a:p>
            <a:pPr eaLnBrk="1" hangingPunct="1"/>
            <a:r>
              <a:rPr lang="de-DE" altLang="de-DE">
                <a:ea typeface="Geneva" pitchFamily="125" charset="-128"/>
              </a:rPr>
              <a:t>Three stages to Economic and Monetary Union </a:t>
            </a:r>
            <a:r>
              <a:rPr lang="de-DE" altLang="de-DE" sz="2200">
                <a:ea typeface="Geneva" pitchFamily="125" charset="-128"/>
              </a:rPr>
              <a:t>(EMU)</a:t>
            </a:r>
          </a:p>
        </p:txBody>
      </p:sp>
      <p:sp>
        <p:nvSpPr>
          <p:cNvPr id="20483" name="Rechteck 17"/>
          <p:cNvSpPr>
            <a:spLocks noChangeArrowheads="1"/>
          </p:cNvSpPr>
          <p:nvPr/>
        </p:nvSpPr>
        <p:spPr bwMode="auto">
          <a:xfrm>
            <a:off x="3322638" y="2678113"/>
            <a:ext cx="5508625" cy="108108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n-US" altLang="de-DE"/>
          </a:p>
        </p:txBody>
      </p:sp>
      <p:sp>
        <p:nvSpPr>
          <p:cNvPr id="20484" name="Rechteck 16"/>
          <p:cNvSpPr>
            <a:spLocks noChangeArrowheads="1"/>
          </p:cNvSpPr>
          <p:nvPr/>
        </p:nvSpPr>
        <p:spPr bwMode="auto">
          <a:xfrm>
            <a:off x="1905000" y="3898900"/>
            <a:ext cx="6918325" cy="108108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n-US" altLang="de-DE"/>
          </a:p>
        </p:txBody>
      </p:sp>
      <p:sp>
        <p:nvSpPr>
          <p:cNvPr id="20485" name="Rechteck 7"/>
          <p:cNvSpPr>
            <a:spLocks noChangeArrowheads="1"/>
          </p:cNvSpPr>
          <p:nvPr/>
        </p:nvSpPr>
        <p:spPr bwMode="auto">
          <a:xfrm>
            <a:off x="615950" y="5114925"/>
            <a:ext cx="8213725" cy="10795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n-US" altLang="de-DE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878263" y="2871788"/>
            <a:ext cx="4945062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98450" indent="-2984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29686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-315913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219200" indent="-3032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524000" indent="-303213" algn="l" rtl="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r>
              <a:rPr lang="en-US" sz="2000" b="1">
                <a:solidFill>
                  <a:schemeClr val="tx2"/>
                </a:solidFill>
              </a:rPr>
              <a:t>1 January 1999 </a:t>
            </a: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r>
              <a:rPr lang="en-US" sz="2000">
                <a:solidFill>
                  <a:srgbClr val="585858"/>
                </a:solidFill>
              </a:rPr>
              <a:t>Irrevocable</a:t>
            </a:r>
            <a:r>
              <a:rPr lang="en-US" sz="200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b="1">
                <a:solidFill>
                  <a:srgbClr val="003399"/>
                </a:solidFill>
              </a:rPr>
              <a:t>fixing of conversion rates,</a:t>
            </a: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r>
              <a:rPr lang="en-US" sz="2000">
                <a:solidFill>
                  <a:srgbClr val="585858"/>
                </a:solidFill>
              </a:rPr>
              <a:t>ECB responsible for monetary policy</a:t>
            </a:r>
            <a:endParaRPr lang="en-US" sz="1800" b="1">
              <a:solidFill>
                <a:srgbClr val="F6D000"/>
              </a:solidFill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de-DE" sz="1800">
              <a:solidFill>
                <a:srgbClr val="585858"/>
              </a:solidFill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de-DE" sz="1800">
              <a:solidFill>
                <a:srgbClr val="585858"/>
              </a:solidFill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de-DE" sz="1800">
              <a:solidFill>
                <a:srgbClr val="585858"/>
              </a:solidFill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en-US" sz="1800">
              <a:solidFill>
                <a:srgbClr val="585858"/>
              </a:solidFill>
            </a:endParaRPr>
          </a:p>
          <a:p>
            <a:pPr marL="0" indent="0" eaLnBrk="1" hangingPunct="1">
              <a:lnSpc>
                <a:spcPts val="1600"/>
              </a:lnSpc>
              <a:buFontTx/>
              <a:buNone/>
              <a:defRPr/>
            </a:pPr>
            <a:endParaRPr lang="de-DE" sz="1800">
              <a:solidFill>
                <a:srgbClr val="585858"/>
              </a:solidFill>
            </a:endParaRPr>
          </a:p>
        </p:txBody>
      </p:sp>
      <p:sp>
        <p:nvSpPr>
          <p:cNvPr id="20487" name="Rectangle 3"/>
          <p:cNvSpPr txBox="1">
            <a:spLocks noChangeArrowheads="1"/>
          </p:cNvSpPr>
          <p:nvPr/>
        </p:nvSpPr>
        <p:spPr bwMode="auto">
          <a:xfrm>
            <a:off x="2436813" y="4076700"/>
            <a:ext cx="6386512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r>
              <a:rPr lang="en-US" altLang="de-DE" sz="2000" b="1">
                <a:solidFill>
                  <a:schemeClr val="tx2"/>
                </a:solidFill>
              </a:rPr>
              <a:t>1 January 1994 </a:t>
            </a: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r>
              <a:rPr lang="en-US" altLang="de-DE" sz="2000">
                <a:solidFill>
                  <a:srgbClr val="585858"/>
                </a:solidFill>
              </a:rPr>
              <a:t>Establishment of the </a:t>
            </a:r>
            <a:r>
              <a:rPr lang="en-US" altLang="de-DE" sz="2000" b="1">
                <a:solidFill>
                  <a:srgbClr val="003399"/>
                </a:solidFill>
              </a:rPr>
              <a:t>European Monetary Institute, </a:t>
            </a: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r>
              <a:rPr lang="en-US" altLang="de-DE" sz="2000">
                <a:solidFill>
                  <a:srgbClr val="585858"/>
                </a:solidFill>
              </a:rPr>
              <a:t>the ECB</a:t>
            </a:r>
            <a:r>
              <a:rPr lang="en-US" altLang="en-US" sz="2000">
                <a:solidFill>
                  <a:srgbClr val="585858"/>
                </a:solidFill>
              </a:rPr>
              <a:t>’</a:t>
            </a:r>
            <a:r>
              <a:rPr lang="en-US" altLang="de-DE" sz="2000">
                <a:solidFill>
                  <a:srgbClr val="585858"/>
                </a:solidFill>
              </a:rPr>
              <a:t>s predecessor</a:t>
            </a:r>
            <a:endParaRPr lang="en-US" altLang="de-DE" b="1">
              <a:solidFill>
                <a:srgbClr val="F6D000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endParaRPr lang="de-DE" altLang="de-DE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endParaRPr lang="de-DE" altLang="de-DE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endParaRPr lang="de-DE" altLang="de-DE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endParaRPr lang="en-US" altLang="de-DE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endParaRPr lang="de-DE" altLang="de-DE">
              <a:solidFill>
                <a:srgbClr val="585858"/>
              </a:solidFill>
            </a:endParaRPr>
          </a:p>
        </p:txBody>
      </p:sp>
      <p:sp>
        <p:nvSpPr>
          <p:cNvPr id="20488" name="Rectangle 3"/>
          <p:cNvSpPr txBox="1">
            <a:spLocks noChangeArrowheads="1"/>
          </p:cNvSpPr>
          <p:nvPr/>
        </p:nvSpPr>
        <p:spPr bwMode="auto">
          <a:xfrm>
            <a:off x="1073150" y="5300663"/>
            <a:ext cx="36957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r>
              <a:rPr lang="en-US" altLang="de-DE" sz="2000" b="1">
                <a:solidFill>
                  <a:schemeClr val="tx2"/>
                </a:solidFill>
              </a:rPr>
              <a:t>1 July 1990</a:t>
            </a:r>
            <a:endParaRPr lang="en-US" altLang="de-DE" sz="2000" b="1">
              <a:solidFill>
                <a:srgbClr val="F6D000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r>
              <a:rPr lang="en-US" altLang="de-DE" sz="2000" b="1">
                <a:solidFill>
                  <a:srgbClr val="003399"/>
                </a:solidFill>
              </a:rPr>
              <a:t>Abolition of all restrictions</a:t>
            </a: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r>
              <a:rPr lang="en-US" altLang="de-DE" sz="2000">
                <a:solidFill>
                  <a:srgbClr val="585858"/>
                </a:solidFill>
              </a:rPr>
              <a:t>on the movement of capital</a:t>
            </a:r>
            <a:endParaRPr lang="en-US" altLang="de-DE" b="1">
              <a:solidFill>
                <a:srgbClr val="F6D000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endParaRPr lang="de-DE" altLang="de-DE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endParaRPr lang="de-DE" altLang="de-DE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endParaRPr lang="de-DE" altLang="de-DE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endParaRPr lang="en-US" altLang="de-DE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endParaRPr lang="de-DE" altLang="de-DE">
              <a:solidFill>
                <a:srgbClr val="585858"/>
              </a:solidFill>
            </a:endParaRPr>
          </a:p>
        </p:txBody>
      </p:sp>
      <p:sp>
        <p:nvSpPr>
          <p:cNvPr id="20489" name="Rectangle 3"/>
          <p:cNvSpPr txBox="1">
            <a:spLocks noChangeArrowheads="1"/>
          </p:cNvSpPr>
          <p:nvPr/>
        </p:nvSpPr>
        <p:spPr bwMode="auto">
          <a:xfrm>
            <a:off x="5384800" y="1662113"/>
            <a:ext cx="33274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r>
              <a:rPr lang="en-US" altLang="de-DE" sz="2000" b="1">
                <a:solidFill>
                  <a:schemeClr val="tx2"/>
                </a:solidFill>
              </a:rPr>
              <a:t>1 January 2002</a:t>
            </a:r>
            <a:endParaRPr lang="en-US" altLang="de-DE" sz="2000" b="1">
              <a:solidFill>
                <a:srgbClr val="F6D000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r>
              <a:rPr lang="en-US" altLang="de-DE" sz="2000" b="1">
                <a:solidFill>
                  <a:schemeClr val="tx2"/>
                </a:solidFill>
              </a:rPr>
              <a:t>Introduction of euro</a:t>
            </a: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r>
              <a:rPr lang="en-US" altLang="de-DE" sz="2000">
                <a:solidFill>
                  <a:srgbClr val="585858"/>
                </a:solidFill>
              </a:rPr>
              <a:t>banknotes and coins</a:t>
            </a:r>
            <a:endParaRPr lang="en-US" altLang="de-DE" b="1">
              <a:solidFill>
                <a:srgbClr val="F6D000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endParaRPr lang="de-DE" altLang="de-DE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endParaRPr lang="de-DE" altLang="de-DE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endParaRPr lang="de-DE" altLang="de-DE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endParaRPr lang="en-US" altLang="de-DE">
              <a:solidFill>
                <a:srgbClr val="585858"/>
              </a:solidFill>
            </a:endParaRP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endParaRPr lang="de-DE" altLang="de-DE">
              <a:solidFill>
                <a:srgbClr val="585858"/>
              </a:solidFill>
            </a:endParaRPr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615950" y="5207000"/>
            <a:ext cx="314325" cy="2778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de-DE" sz="1200">
                <a:solidFill>
                  <a:schemeClr val="accent3"/>
                </a:solidFill>
                <a:latin typeface="Arial" charset="0"/>
                <a:ea typeface="ヒラギノ角ゴ Pro W3" pitchFamily="-64" charset="-128"/>
              </a:rPr>
              <a:t>1</a:t>
            </a:r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auto">
          <a:xfrm>
            <a:off x="1905000" y="3989388"/>
            <a:ext cx="314325" cy="2762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de-DE" sz="1200">
                <a:solidFill>
                  <a:schemeClr val="accent3"/>
                </a:solidFill>
                <a:latin typeface="Arial" charset="0"/>
                <a:ea typeface="ヒラギノ角ゴ Pro W3" pitchFamily="-64" charset="-128"/>
              </a:rPr>
              <a:t>2</a:t>
            </a:r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3322638" y="2787650"/>
            <a:ext cx="312737" cy="2762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de-DE" sz="1200">
                <a:solidFill>
                  <a:schemeClr val="accent3"/>
                </a:solidFill>
                <a:latin typeface="Arial" charset="0"/>
                <a:ea typeface="ヒラギノ角ゴ Pro W3" pitchFamily="-64" charset="-128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660400"/>
            <a:ext cx="8594725" cy="628650"/>
          </a:xfrm>
        </p:spPr>
        <p:txBody>
          <a:bodyPr/>
          <a:lstStyle/>
          <a:p>
            <a:pPr eaLnBrk="1" hangingPunct="1"/>
            <a:r>
              <a:rPr lang="de-DE" altLang="de-DE">
                <a:ea typeface="Geneva" pitchFamily="125" charset="-128"/>
              </a:rPr>
              <a:t>Convergence criteria</a:t>
            </a:r>
          </a:p>
        </p:txBody>
      </p:sp>
      <p:sp>
        <p:nvSpPr>
          <p:cNvPr id="21508" name="Rectangle 8">
            <a:hlinkClick r:id="" action="ppaction://noaction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688" y="1377950"/>
            <a:ext cx="8551862" cy="431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858585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Economic and Monetary Union</a:t>
            </a:r>
            <a:endParaRPr lang="en-US" sz="22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Rechteck 7"/>
          <p:cNvSpPr>
            <a:spLocks noChangeArrowheads="1"/>
          </p:cNvSpPr>
          <p:nvPr/>
        </p:nvSpPr>
        <p:spPr bwMode="auto">
          <a:xfrm>
            <a:off x="4691063" y="2117725"/>
            <a:ext cx="4154487" cy="10874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buClr>
                <a:schemeClr val="tx2"/>
              </a:buClr>
            </a:pPr>
            <a:r>
              <a:rPr lang="de-DE" altLang="de-DE" sz="2200" b="1">
                <a:solidFill>
                  <a:schemeClr val="bg1"/>
                </a:solidFill>
              </a:rPr>
              <a:t>Interest rate convergence</a:t>
            </a:r>
          </a:p>
        </p:txBody>
      </p:sp>
      <p:sp>
        <p:nvSpPr>
          <p:cNvPr id="21509" name="Rechteck 7"/>
          <p:cNvSpPr>
            <a:spLocks noChangeArrowheads="1"/>
          </p:cNvSpPr>
          <p:nvPr/>
        </p:nvSpPr>
        <p:spPr bwMode="auto">
          <a:xfrm>
            <a:off x="293688" y="2117725"/>
            <a:ext cx="4154487" cy="10874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buClr>
                <a:schemeClr val="tx2"/>
              </a:buClr>
            </a:pPr>
            <a:r>
              <a:rPr lang="de-DE" altLang="de-DE" sz="2200" b="1">
                <a:solidFill>
                  <a:schemeClr val="bg1"/>
                </a:solidFill>
              </a:rPr>
              <a:t>Price stability</a:t>
            </a:r>
          </a:p>
        </p:txBody>
      </p:sp>
      <p:sp>
        <p:nvSpPr>
          <p:cNvPr id="21510" name="Rechteck 7"/>
          <p:cNvSpPr>
            <a:spLocks noChangeArrowheads="1"/>
          </p:cNvSpPr>
          <p:nvPr/>
        </p:nvSpPr>
        <p:spPr bwMode="auto">
          <a:xfrm>
            <a:off x="4691063" y="3382963"/>
            <a:ext cx="4154487" cy="10858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buClr>
                <a:schemeClr val="tx2"/>
              </a:buClr>
            </a:pPr>
            <a:r>
              <a:rPr lang="en-US" altLang="de-DE" sz="2200" b="1">
                <a:solidFill>
                  <a:schemeClr val="bg1"/>
                </a:solidFill>
              </a:rPr>
              <a:t>Exchange rate stability</a:t>
            </a:r>
          </a:p>
        </p:txBody>
      </p:sp>
      <p:sp>
        <p:nvSpPr>
          <p:cNvPr id="21511" name="Rechteck 7"/>
          <p:cNvSpPr>
            <a:spLocks noChangeArrowheads="1"/>
          </p:cNvSpPr>
          <p:nvPr/>
        </p:nvSpPr>
        <p:spPr bwMode="auto">
          <a:xfrm>
            <a:off x="293688" y="3394075"/>
            <a:ext cx="4154487" cy="10858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buClr>
                <a:schemeClr val="tx2"/>
              </a:buClr>
            </a:pPr>
            <a:r>
              <a:rPr lang="de-DE" altLang="de-DE" sz="2200" b="1">
                <a:solidFill>
                  <a:schemeClr val="bg1"/>
                </a:solidFill>
              </a:rPr>
              <a:t>Public finance discipline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733484"/>
            <a:ext cx="2912965" cy="2554604"/>
          </a:xfrm>
          <a:prstGeom prst="rect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29170" b="-48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724983" y="3733484"/>
            <a:ext cx="3762669" cy="2554604"/>
          </a:xfrm>
          <a:prstGeom prst="rect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b="-48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>
                <a:solidFill>
                  <a:srgbClr val="000000"/>
                </a:solidFill>
              </a:ln>
              <a:solidFill>
                <a:srgbClr val="E866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90383" y="3733484"/>
            <a:ext cx="3762669" cy="2554604"/>
          </a:xfrm>
          <a:prstGeom prst="rect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b="-48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>
                <a:solidFill>
                  <a:srgbClr val="000000"/>
                </a:solidFill>
              </a:ln>
              <a:solidFill>
                <a:srgbClr val="E866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5784" y="3733484"/>
            <a:ext cx="2288216" cy="2554604"/>
          </a:xfrm>
          <a:prstGeom prst="rect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1" r="-64436" b="-48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n>
                <a:solidFill>
                  <a:srgbClr val="000000"/>
                </a:solidFill>
              </a:ln>
              <a:solidFill>
                <a:srgbClr val="E866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80" y="389875"/>
            <a:ext cx="5328366" cy="6261135"/>
          </a:xfrm>
          <a:prstGeom prst="rect">
            <a:avLst/>
          </a:prstGeom>
        </p:spPr>
      </p:pic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25" y="1893888"/>
            <a:ext cx="2374900" cy="850900"/>
          </a:xfrm>
        </p:spPr>
        <p:txBody>
          <a:bodyPr/>
          <a:lstStyle/>
          <a:p>
            <a:pPr marL="0" indent="0" eaLnBrk="1" hangingPunct="1">
              <a:lnSpc>
                <a:spcPts val="1600"/>
              </a:lnSpc>
              <a:buFontTx/>
              <a:buNone/>
              <a:tabLst>
                <a:tab pos="627063" algn="l"/>
              </a:tabLst>
            </a:pPr>
            <a:r>
              <a:rPr lang="de-DE" altLang="de-DE" sz="2000">
                <a:solidFill>
                  <a:srgbClr val="585858"/>
                </a:solidFill>
                <a:ea typeface="Geneva" pitchFamily="125" charset="-128"/>
              </a:rPr>
              <a:t>EU Member States</a:t>
            </a:r>
          </a:p>
          <a:p>
            <a:pPr marL="0" indent="0" eaLnBrk="1" hangingPunct="1">
              <a:lnSpc>
                <a:spcPts val="1600"/>
              </a:lnSpc>
              <a:buFontTx/>
              <a:buNone/>
              <a:tabLst>
                <a:tab pos="627063" algn="l"/>
              </a:tabLst>
            </a:pPr>
            <a:r>
              <a:rPr lang="de-DE" altLang="de-DE" sz="2000">
                <a:solidFill>
                  <a:srgbClr val="585858"/>
                </a:solidFill>
                <a:ea typeface="Geneva" pitchFamily="125" charset="-128"/>
              </a:rPr>
              <a:t>which have adopted</a:t>
            </a:r>
          </a:p>
          <a:p>
            <a:pPr marL="0" indent="0" eaLnBrk="1" hangingPunct="1">
              <a:lnSpc>
                <a:spcPts val="1600"/>
              </a:lnSpc>
              <a:buFontTx/>
              <a:buNone/>
              <a:tabLst>
                <a:tab pos="627063" algn="l"/>
              </a:tabLst>
            </a:pPr>
            <a:r>
              <a:rPr lang="de-DE" altLang="de-DE" sz="2000">
                <a:solidFill>
                  <a:srgbClr val="585858"/>
                </a:solidFill>
                <a:ea typeface="Geneva" pitchFamily="125" charset="-128"/>
              </a:rPr>
              <a:t>the euro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660400"/>
            <a:ext cx="8594725" cy="628650"/>
          </a:xfrm>
        </p:spPr>
        <p:txBody>
          <a:bodyPr/>
          <a:lstStyle/>
          <a:p>
            <a:pPr eaLnBrk="1" hangingPunct="1"/>
            <a:r>
              <a:rPr lang="de-DE" altLang="de-DE" dirty="0" err="1">
                <a:ea typeface="Geneva" pitchFamily="125" charset="-128"/>
              </a:rPr>
              <a:t>Economic</a:t>
            </a:r>
            <a:r>
              <a:rPr lang="de-DE" altLang="de-DE" dirty="0">
                <a:ea typeface="Geneva" pitchFamily="125" charset="-128"/>
              </a:rPr>
              <a:t> </a:t>
            </a:r>
            <a:r>
              <a:rPr lang="de-DE" altLang="de-DE" dirty="0" err="1">
                <a:ea typeface="Geneva" pitchFamily="125" charset="-128"/>
              </a:rPr>
              <a:t>and</a:t>
            </a:r>
            <a:r>
              <a:rPr lang="de-DE" altLang="de-DE" dirty="0">
                <a:ea typeface="Geneva" pitchFamily="125" charset="-128"/>
              </a:rPr>
              <a:t> </a:t>
            </a:r>
            <a:r>
              <a:rPr lang="de-DE" altLang="de-DE" dirty="0" err="1">
                <a:ea typeface="Geneva" pitchFamily="125" charset="-128"/>
              </a:rPr>
              <a:t>Monetary</a:t>
            </a:r>
            <a:r>
              <a:rPr lang="de-DE" altLang="de-DE" dirty="0">
                <a:ea typeface="Geneva" pitchFamily="125" charset="-128"/>
              </a:rPr>
              <a:t> Union</a:t>
            </a:r>
            <a:br>
              <a:rPr lang="de-DE" altLang="de-DE" dirty="0">
                <a:ea typeface="Geneva" pitchFamily="125" charset="-128"/>
              </a:rPr>
            </a:br>
            <a:r>
              <a:rPr lang="de-DE" altLang="de-DE" sz="2200" dirty="0">
                <a:ea typeface="Geneva" pitchFamily="125" charset="-128"/>
              </a:rPr>
              <a:t>(EMU)</a:t>
            </a:r>
          </a:p>
        </p:txBody>
      </p:sp>
      <p:sp>
        <p:nvSpPr>
          <p:cNvPr id="22532" name="Rechteck 11"/>
          <p:cNvSpPr>
            <a:spLocks noChangeArrowheads="1"/>
          </p:cNvSpPr>
          <p:nvPr/>
        </p:nvSpPr>
        <p:spPr bwMode="auto">
          <a:xfrm>
            <a:off x="304800" y="3813175"/>
            <a:ext cx="239713" cy="239713"/>
          </a:xfrm>
          <a:prstGeom prst="rect">
            <a:avLst/>
          </a:prstGeom>
          <a:solidFill>
            <a:srgbClr val="82A6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n-US" altLang="de-DE"/>
          </a:p>
        </p:txBody>
      </p:sp>
      <p:sp>
        <p:nvSpPr>
          <p:cNvPr id="22533" name="Rechteck 45"/>
          <p:cNvSpPr>
            <a:spLocks noChangeArrowheads="1"/>
          </p:cNvSpPr>
          <p:nvPr/>
        </p:nvSpPr>
        <p:spPr bwMode="auto">
          <a:xfrm>
            <a:off x="303213" y="2978150"/>
            <a:ext cx="239712" cy="239713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n-US" altLang="de-DE"/>
          </a:p>
        </p:txBody>
      </p:sp>
      <p:sp>
        <p:nvSpPr>
          <p:cNvPr id="22534" name="Rechteck 46"/>
          <p:cNvSpPr>
            <a:spLocks noChangeArrowheads="1"/>
          </p:cNvSpPr>
          <p:nvPr/>
        </p:nvSpPr>
        <p:spPr bwMode="auto">
          <a:xfrm>
            <a:off x="309563" y="1874838"/>
            <a:ext cx="239712" cy="239712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n-US" altLang="de-DE"/>
          </a:p>
        </p:txBody>
      </p:sp>
      <p:sp>
        <p:nvSpPr>
          <p:cNvPr id="22535" name="Rectangle 3"/>
          <p:cNvSpPr txBox="1">
            <a:spLocks noChangeArrowheads="1"/>
          </p:cNvSpPr>
          <p:nvPr/>
        </p:nvSpPr>
        <p:spPr bwMode="auto">
          <a:xfrm>
            <a:off x="746125" y="3005138"/>
            <a:ext cx="2374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r>
              <a:rPr lang="de-DE" altLang="de-DE" sz="2000">
                <a:solidFill>
                  <a:srgbClr val="585858"/>
                </a:solidFill>
              </a:rPr>
              <a:t>EU Member States</a:t>
            </a: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r>
              <a:rPr lang="de-DE" altLang="de-DE" sz="2000">
                <a:solidFill>
                  <a:srgbClr val="585858"/>
                </a:solidFill>
              </a:rPr>
              <a:t>with a special status</a:t>
            </a:r>
          </a:p>
        </p:txBody>
      </p:sp>
      <p:sp>
        <p:nvSpPr>
          <p:cNvPr id="22536" name="Rectangle 3"/>
          <p:cNvSpPr txBox="1">
            <a:spLocks noChangeArrowheads="1"/>
          </p:cNvSpPr>
          <p:nvPr/>
        </p:nvSpPr>
        <p:spPr bwMode="auto">
          <a:xfrm>
            <a:off x="746125" y="3859213"/>
            <a:ext cx="2374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r>
              <a:rPr lang="de-DE" altLang="de-DE" sz="2000">
                <a:solidFill>
                  <a:srgbClr val="585858"/>
                </a:solidFill>
              </a:rPr>
              <a:t>EU Member States</a:t>
            </a:r>
          </a:p>
          <a:p>
            <a:pPr eaLnBrk="1" hangingPunct="1">
              <a:lnSpc>
                <a:spcPts val="1600"/>
              </a:lnSpc>
              <a:spcBef>
                <a:spcPct val="30000"/>
              </a:spcBef>
              <a:buClr>
                <a:schemeClr val="tx2"/>
              </a:buClr>
            </a:pPr>
            <a:r>
              <a:rPr lang="de-DE" altLang="de-DE" sz="2000">
                <a:solidFill>
                  <a:srgbClr val="585858"/>
                </a:solidFill>
              </a:rPr>
              <a:t>with a derogation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38" y="833670"/>
            <a:ext cx="4597323" cy="5406797"/>
          </a:xfrm>
          <a:prstGeom prst="rect">
            <a:avLst/>
          </a:prstGeom>
        </p:spPr>
      </p:pic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925" y="1512888"/>
            <a:ext cx="4102100" cy="984250"/>
          </a:xfrm>
        </p:spPr>
        <p:txBody>
          <a:bodyPr/>
          <a:lstStyle/>
          <a:p>
            <a:pPr marL="0" indent="0" eaLnBrk="1" hangingPunct="1">
              <a:lnSpc>
                <a:spcPts val="1600"/>
              </a:lnSpc>
              <a:buFontTx/>
              <a:buNone/>
              <a:tabLst>
                <a:tab pos="627063" algn="l"/>
              </a:tabLst>
            </a:pPr>
            <a:r>
              <a:rPr lang="de-DE" altLang="de-DE" sz="2000" b="1">
                <a:solidFill>
                  <a:srgbClr val="003399"/>
                </a:solidFill>
                <a:ea typeface="Geneva" pitchFamily="125" charset="-128"/>
              </a:rPr>
              <a:t>Integration of financial markets,</a:t>
            </a:r>
          </a:p>
          <a:p>
            <a:pPr marL="0" indent="0" eaLnBrk="1" hangingPunct="1">
              <a:lnSpc>
                <a:spcPts val="1600"/>
              </a:lnSpc>
              <a:buFontTx/>
              <a:buNone/>
              <a:tabLst>
                <a:tab pos="627063" algn="l"/>
              </a:tabLst>
            </a:pPr>
            <a:r>
              <a:rPr lang="de-DE" altLang="de-DE" sz="2000" b="1">
                <a:solidFill>
                  <a:srgbClr val="003399"/>
                </a:solidFill>
                <a:ea typeface="Geneva" pitchFamily="125" charset="-128"/>
              </a:rPr>
              <a:t>financial infrastructures and</a:t>
            </a:r>
          </a:p>
          <a:p>
            <a:pPr marL="0" indent="0" eaLnBrk="1" hangingPunct="1">
              <a:lnSpc>
                <a:spcPts val="1600"/>
              </a:lnSpc>
              <a:buFontTx/>
              <a:buNone/>
              <a:tabLst>
                <a:tab pos="627063" algn="l"/>
              </a:tabLst>
            </a:pPr>
            <a:r>
              <a:rPr lang="de-DE" altLang="de-DE" sz="2000" b="1">
                <a:solidFill>
                  <a:srgbClr val="003399"/>
                </a:solidFill>
                <a:ea typeface="Geneva" pitchFamily="125" charset="-128"/>
              </a:rPr>
              <a:t>financial institutions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660400"/>
            <a:ext cx="8594725" cy="628650"/>
          </a:xfrm>
        </p:spPr>
        <p:txBody>
          <a:bodyPr/>
          <a:lstStyle/>
          <a:p>
            <a:pPr eaLnBrk="1" hangingPunct="1"/>
            <a:r>
              <a:rPr lang="de-DE" altLang="de-DE">
                <a:ea typeface="Geneva" pitchFamily="125" charset="-128"/>
              </a:rPr>
              <a:t>Financial integration of the euro area</a:t>
            </a:r>
            <a:endParaRPr lang="de-DE" altLang="de-DE" sz="2200">
              <a:ea typeface="Geneva" pitchFamily="125" charset="-128"/>
            </a:endParaRPr>
          </a:p>
        </p:txBody>
      </p:sp>
      <p:sp>
        <p:nvSpPr>
          <p:cNvPr id="24581" name="Rectangle 3"/>
          <p:cNvSpPr txBox="1">
            <a:spLocks noChangeArrowheads="1"/>
          </p:cNvSpPr>
          <p:nvPr/>
        </p:nvSpPr>
        <p:spPr bwMode="auto">
          <a:xfrm>
            <a:off x="295275" y="2576513"/>
            <a:ext cx="3805238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98450" indent="-2984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ts val="788"/>
              </a:spcBef>
              <a:buClr>
                <a:schemeClr val="tx2"/>
              </a:buClr>
              <a:buFontTx/>
              <a:buChar char="•"/>
            </a:pPr>
            <a:r>
              <a:rPr lang="en-US" altLang="de-DE" sz="2000" dirty="0"/>
              <a:t>results in economies of scale, larger variety of financial products at lower cost</a:t>
            </a:r>
          </a:p>
          <a:p>
            <a:pPr eaLnBrk="1" hangingPunct="1">
              <a:spcBef>
                <a:spcPts val="1800"/>
              </a:spcBef>
              <a:buClr>
                <a:schemeClr val="tx2"/>
              </a:buClr>
              <a:buFontTx/>
              <a:buChar char="•"/>
            </a:pPr>
            <a:r>
              <a:rPr lang="en-US" altLang="de-DE" sz="2000" dirty="0"/>
              <a:t>enhances transmission</a:t>
            </a:r>
            <a:br>
              <a:rPr lang="en-US" altLang="de-DE" sz="2000" dirty="0"/>
            </a:br>
            <a:r>
              <a:rPr lang="en-US" altLang="de-DE" sz="2000" dirty="0"/>
              <a:t>of monetary policy impulses</a:t>
            </a:r>
          </a:p>
          <a:p>
            <a:pPr eaLnBrk="1" hangingPunct="1">
              <a:spcBef>
                <a:spcPts val="1800"/>
              </a:spcBef>
              <a:buClr>
                <a:schemeClr val="tx2"/>
              </a:buClr>
              <a:buFontTx/>
              <a:buChar char="•"/>
            </a:pPr>
            <a:r>
              <a:rPr lang="en-US" altLang="de-DE" sz="2000" dirty="0"/>
              <a:t>contributes to safeguarding</a:t>
            </a:r>
            <a:br>
              <a:rPr lang="en-US" altLang="de-DE" sz="2000" dirty="0"/>
            </a:br>
            <a:r>
              <a:rPr lang="en-US" altLang="de-DE" sz="2000" dirty="0"/>
              <a:t>of financial stability and</a:t>
            </a:r>
            <a:br>
              <a:rPr lang="en-US" altLang="de-DE" sz="2000" dirty="0"/>
            </a:br>
            <a:r>
              <a:rPr lang="en-US" altLang="de-DE" sz="2000" dirty="0"/>
              <a:t>smooth operation of</a:t>
            </a:r>
            <a:br>
              <a:rPr lang="en-US" altLang="de-DE" sz="2000" dirty="0"/>
            </a:br>
            <a:r>
              <a:rPr lang="en-US" altLang="de-DE" sz="2000" dirty="0"/>
              <a:t>payment systems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660400"/>
            <a:ext cx="8594725" cy="628650"/>
          </a:xfrm>
        </p:spPr>
        <p:txBody>
          <a:bodyPr/>
          <a:lstStyle/>
          <a:p>
            <a:pPr eaLnBrk="1" hangingPunct="1"/>
            <a:r>
              <a:rPr lang="de-DE" altLang="de-DE">
                <a:ea typeface="Geneva" pitchFamily="125" charset="-128"/>
              </a:rPr>
              <a:t>Key characteristics of the euro area</a:t>
            </a:r>
            <a:endParaRPr lang="de-DE" altLang="de-DE" sz="2200">
              <a:ea typeface="Geneva" pitchFamily="125" charset="-128"/>
            </a:endParaRPr>
          </a:p>
        </p:txBody>
      </p:sp>
      <p:sp>
        <p:nvSpPr>
          <p:cNvPr id="25603" name="Textfeld 5"/>
          <p:cNvSpPr txBox="1">
            <a:spLocks noChangeArrowheads="1"/>
          </p:cNvSpPr>
          <p:nvPr/>
        </p:nvSpPr>
        <p:spPr bwMode="auto">
          <a:xfrm>
            <a:off x="177800" y="5734050"/>
            <a:ext cx="8807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en-GB" altLang="de-DE" sz="800"/>
              <a:t>Sources: for euro area and EU: ECB, Eurostat, national sources, IMF, World Bank and ECB calculations; for the United States, Japan and China: national sources, IMF, World Bank and ECB calculations. It covers data for the 19 countries in the euro area (i.e. including LT), EU-28 (i.e. including Croatia) and data for 2013 for all countries. The new ESA2010/SNA2008 methodology has been used except for Japan, which still uses the old SNA93.</a:t>
            </a:r>
            <a:endParaRPr lang="de-DE" altLang="de-DE" sz="800"/>
          </a:p>
        </p:txBody>
      </p:sp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177800" y="6151563"/>
            <a:ext cx="7607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en-GB" altLang="de-DE" sz="800"/>
              <a:t>* Purchasing Power Standards (PPSs) in euro, calculated on the basis of PPP rates relative to the euro area (Euro </a:t>
            </a:r>
            <a:r>
              <a:rPr lang="en-GB" altLang="de-DE" sz="800">
                <a:solidFill>
                  <a:srgbClr val="F030D5"/>
                </a:solidFill>
              </a:rPr>
              <a:t>19 </a:t>
            </a:r>
            <a:r>
              <a:rPr lang="en-GB" altLang="de-DE" sz="800"/>
              <a:t>= 1).</a:t>
            </a:r>
            <a:endParaRPr lang="en-US" altLang="de-DE" sz="800"/>
          </a:p>
        </p:txBody>
      </p:sp>
      <p:sp>
        <p:nvSpPr>
          <p:cNvPr id="78" name="Textfeld 5"/>
          <p:cNvSpPr txBox="1">
            <a:spLocks noChangeArrowheads="1"/>
          </p:cNvSpPr>
          <p:nvPr/>
        </p:nvSpPr>
        <p:spPr bwMode="auto">
          <a:xfrm>
            <a:off x="284163" y="2205038"/>
            <a:ext cx="8542337" cy="3222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lang="de-DE" sz="1500" dirty="0"/>
              <a:t>Total </a:t>
            </a:r>
            <a:r>
              <a:rPr lang="de-DE" sz="1500" dirty="0" err="1"/>
              <a:t>population</a:t>
            </a:r>
            <a:r>
              <a:rPr lang="de-DE" sz="1500" dirty="0"/>
              <a:t> (</a:t>
            </a:r>
            <a:r>
              <a:rPr lang="de-DE" sz="1500" dirty="0" err="1"/>
              <a:t>millions</a:t>
            </a:r>
            <a:r>
              <a:rPr lang="de-DE" sz="1500" dirty="0"/>
              <a:t>)</a:t>
            </a:r>
          </a:p>
        </p:txBody>
      </p:sp>
      <p:sp>
        <p:nvSpPr>
          <p:cNvPr id="79" name="Textfeld 5"/>
          <p:cNvSpPr txBox="1">
            <a:spLocks noChangeArrowheads="1"/>
          </p:cNvSpPr>
          <p:nvPr/>
        </p:nvSpPr>
        <p:spPr bwMode="auto">
          <a:xfrm>
            <a:off x="284163" y="2701925"/>
            <a:ext cx="8542337" cy="3222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lang="de-DE" sz="1500" dirty="0"/>
              <a:t>GDP (PPP*, € </a:t>
            </a:r>
            <a:r>
              <a:rPr lang="de-DE" sz="1500" dirty="0" err="1"/>
              <a:t>trillions</a:t>
            </a:r>
            <a:r>
              <a:rPr lang="de-DE" sz="1500" dirty="0"/>
              <a:t>)</a:t>
            </a:r>
          </a:p>
        </p:txBody>
      </p:sp>
      <p:sp>
        <p:nvSpPr>
          <p:cNvPr id="80" name="Textfeld 5"/>
          <p:cNvSpPr txBox="1">
            <a:spLocks noChangeArrowheads="1"/>
          </p:cNvSpPr>
          <p:nvPr/>
        </p:nvSpPr>
        <p:spPr bwMode="auto">
          <a:xfrm>
            <a:off x="284163" y="3192463"/>
            <a:ext cx="8542337" cy="3222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lang="de-DE" sz="1500"/>
              <a:t>GDP per capita (PPP*, € thousands)</a:t>
            </a:r>
          </a:p>
        </p:txBody>
      </p:sp>
      <p:sp>
        <p:nvSpPr>
          <p:cNvPr id="81" name="Textfeld 5"/>
          <p:cNvSpPr txBox="1">
            <a:spLocks noChangeArrowheads="1"/>
          </p:cNvSpPr>
          <p:nvPr/>
        </p:nvSpPr>
        <p:spPr bwMode="auto">
          <a:xfrm>
            <a:off x="284163" y="3678238"/>
            <a:ext cx="8542337" cy="3238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lang="de-DE" sz="1500" dirty="0"/>
              <a:t>Share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world</a:t>
            </a:r>
            <a:r>
              <a:rPr lang="de-DE" sz="1500" dirty="0"/>
              <a:t> GDP (PPP*, %)</a:t>
            </a:r>
          </a:p>
        </p:txBody>
      </p:sp>
      <p:sp>
        <p:nvSpPr>
          <p:cNvPr id="82" name="Textfeld 5"/>
          <p:cNvSpPr txBox="1">
            <a:spLocks noChangeArrowheads="1"/>
          </p:cNvSpPr>
          <p:nvPr/>
        </p:nvSpPr>
        <p:spPr bwMode="auto">
          <a:xfrm>
            <a:off x="284163" y="4159250"/>
            <a:ext cx="8542337" cy="3222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lang="de-DE" sz="1500" dirty="0"/>
              <a:t>Exports (</a:t>
            </a:r>
            <a:r>
              <a:rPr lang="de-DE" sz="1500" dirty="0" err="1"/>
              <a:t>goods</a:t>
            </a:r>
            <a:r>
              <a:rPr lang="de-DE" sz="1500" dirty="0"/>
              <a:t> </a:t>
            </a:r>
            <a:r>
              <a:rPr lang="de-DE" sz="1500" dirty="0" err="1"/>
              <a:t>and</a:t>
            </a:r>
            <a:r>
              <a:rPr lang="de-DE" sz="1500" dirty="0"/>
              <a:t> </a:t>
            </a:r>
            <a:r>
              <a:rPr lang="de-DE" sz="1500" dirty="0" err="1"/>
              <a:t>services</a:t>
            </a:r>
            <a:r>
              <a:rPr lang="de-DE" sz="1500" dirty="0"/>
              <a:t>, % </a:t>
            </a:r>
            <a:r>
              <a:rPr lang="de-DE" sz="1500" dirty="0" err="1"/>
              <a:t>of</a:t>
            </a:r>
            <a:r>
              <a:rPr lang="de-DE" sz="1500" dirty="0"/>
              <a:t> GDP)</a:t>
            </a:r>
          </a:p>
        </p:txBody>
      </p:sp>
      <p:sp>
        <p:nvSpPr>
          <p:cNvPr id="83" name="Textfeld 5"/>
          <p:cNvSpPr txBox="1">
            <a:spLocks noChangeArrowheads="1"/>
          </p:cNvSpPr>
          <p:nvPr/>
        </p:nvSpPr>
        <p:spPr bwMode="auto">
          <a:xfrm>
            <a:off x="284163" y="4665663"/>
            <a:ext cx="8542337" cy="3238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lang="de-DE" sz="1500" dirty="0" err="1"/>
              <a:t>Gross</a:t>
            </a:r>
            <a:r>
              <a:rPr lang="de-DE" sz="1500" dirty="0"/>
              <a:t> </a:t>
            </a:r>
            <a:r>
              <a:rPr lang="de-DE" sz="1500" dirty="0" err="1"/>
              <a:t>fixed</a:t>
            </a:r>
            <a:r>
              <a:rPr lang="de-DE" sz="1500" dirty="0"/>
              <a:t> </a:t>
            </a:r>
            <a:r>
              <a:rPr lang="de-DE" sz="1500" dirty="0" err="1"/>
              <a:t>capital</a:t>
            </a:r>
            <a:r>
              <a:rPr lang="de-DE" sz="1500" dirty="0"/>
              <a:t> </a:t>
            </a:r>
            <a:r>
              <a:rPr lang="de-DE" sz="1500" dirty="0" err="1"/>
              <a:t>formation</a:t>
            </a:r>
            <a:r>
              <a:rPr lang="de-DE" sz="1500" dirty="0"/>
              <a:t> (% </a:t>
            </a:r>
            <a:r>
              <a:rPr lang="de-DE" sz="1500" dirty="0" err="1"/>
              <a:t>of</a:t>
            </a:r>
            <a:r>
              <a:rPr lang="de-DE" sz="1500" dirty="0"/>
              <a:t> GDP)</a:t>
            </a:r>
          </a:p>
        </p:txBody>
      </p:sp>
      <p:sp>
        <p:nvSpPr>
          <p:cNvPr id="84" name="Textfeld 5"/>
          <p:cNvSpPr txBox="1">
            <a:spLocks noChangeArrowheads="1"/>
          </p:cNvSpPr>
          <p:nvPr/>
        </p:nvSpPr>
        <p:spPr bwMode="auto">
          <a:xfrm>
            <a:off x="284163" y="5194300"/>
            <a:ext cx="8542337" cy="3222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lang="de-DE" sz="1500" dirty="0" err="1"/>
              <a:t>Gross</a:t>
            </a:r>
            <a:r>
              <a:rPr lang="de-DE" sz="1500" dirty="0"/>
              <a:t> </a:t>
            </a:r>
            <a:r>
              <a:rPr lang="de-DE" sz="1500" dirty="0" err="1"/>
              <a:t>saving</a:t>
            </a:r>
            <a:r>
              <a:rPr lang="de-DE" sz="1500" dirty="0"/>
              <a:t> (% </a:t>
            </a:r>
            <a:r>
              <a:rPr lang="de-DE" sz="1500" dirty="0" err="1"/>
              <a:t>of</a:t>
            </a:r>
            <a:r>
              <a:rPr lang="de-DE" sz="1500" dirty="0"/>
              <a:t> GDP)</a:t>
            </a:r>
          </a:p>
        </p:txBody>
      </p:sp>
      <p:sp>
        <p:nvSpPr>
          <p:cNvPr id="85" name="Textfeld 5"/>
          <p:cNvSpPr txBox="1">
            <a:spLocks noChangeArrowheads="1"/>
          </p:cNvSpPr>
          <p:nvPr/>
        </p:nvSpPr>
        <p:spPr bwMode="auto">
          <a:xfrm>
            <a:off x="284163" y="1252538"/>
            <a:ext cx="4119562" cy="3222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r>
              <a:rPr lang="en-GB" sz="1500" dirty="0"/>
              <a:t>Reference year: </a:t>
            </a:r>
            <a:r>
              <a:rPr lang="en-GB" sz="1500" dirty="0" smtClean="0">
                <a:solidFill>
                  <a:srgbClr val="FF0000"/>
                </a:solidFill>
              </a:rPr>
              <a:t>2020</a:t>
            </a:r>
            <a:endParaRPr lang="de-DE" sz="1500" dirty="0">
              <a:solidFill>
                <a:srgbClr val="FF0000"/>
              </a:solidFill>
            </a:endParaRPr>
          </a:p>
        </p:txBody>
      </p:sp>
      <p:sp>
        <p:nvSpPr>
          <p:cNvPr id="25613" name="Rectangle 67"/>
          <p:cNvSpPr>
            <a:spLocks noChangeArrowheads="1"/>
          </p:cNvSpPr>
          <p:nvPr/>
        </p:nvSpPr>
        <p:spPr bwMode="auto">
          <a:xfrm>
            <a:off x="8002588" y="1243013"/>
            <a:ext cx="890587" cy="4275137"/>
          </a:xfrm>
          <a:prstGeom prst="rect">
            <a:avLst/>
          </a:prstGeom>
          <a:solidFill>
            <a:srgbClr val="457A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n-GB" altLang="de-DE"/>
          </a:p>
        </p:txBody>
      </p:sp>
      <p:sp>
        <p:nvSpPr>
          <p:cNvPr id="25614" name="Rectangle 68"/>
          <p:cNvSpPr>
            <a:spLocks noChangeArrowheads="1"/>
          </p:cNvSpPr>
          <p:nvPr/>
        </p:nvSpPr>
        <p:spPr bwMode="auto">
          <a:xfrm>
            <a:off x="6962775" y="1243013"/>
            <a:ext cx="890588" cy="4273550"/>
          </a:xfrm>
          <a:prstGeom prst="rect">
            <a:avLst/>
          </a:prstGeom>
          <a:solidFill>
            <a:srgbClr val="457A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n-GB" altLang="de-DE"/>
          </a:p>
        </p:txBody>
      </p:sp>
      <p:sp>
        <p:nvSpPr>
          <p:cNvPr id="25615" name="Rectangle 70"/>
          <p:cNvSpPr>
            <a:spLocks noChangeArrowheads="1"/>
          </p:cNvSpPr>
          <p:nvPr/>
        </p:nvSpPr>
        <p:spPr bwMode="auto">
          <a:xfrm>
            <a:off x="5922963" y="1243013"/>
            <a:ext cx="890587" cy="4265612"/>
          </a:xfrm>
          <a:prstGeom prst="rect">
            <a:avLst/>
          </a:prstGeom>
          <a:solidFill>
            <a:srgbClr val="457A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n-GB" altLang="de-DE"/>
          </a:p>
        </p:txBody>
      </p:sp>
      <p:sp>
        <p:nvSpPr>
          <p:cNvPr id="25616" name="Rectangle 72"/>
          <p:cNvSpPr>
            <a:spLocks noChangeArrowheads="1"/>
          </p:cNvSpPr>
          <p:nvPr/>
        </p:nvSpPr>
        <p:spPr bwMode="auto">
          <a:xfrm>
            <a:off x="4883150" y="1243013"/>
            <a:ext cx="890588" cy="4273550"/>
          </a:xfrm>
          <a:prstGeom prst="rect">
            <a:avLst/>
          </a:prstGeom>
          <a:solidFill>
            <a:srgbClr val="457A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n-GB" altLang="de-DE"/>
          </a:p>
        </p:txBody>
      </p:sp>
      <p:sp>
        <p:nvSpPr>
          <p:cNvPr id="90" name="Rectangle 73"/>
          <p:cNvSpPr>
            <a:spLocks noChangeArrowheads="1"/>
          </p:cNvSpPr>
          <p:nvPr/>
        </p:nvSpPr>
        <p:spPr bwMode="auto">
          <a:xfrm>
            <a:off x="3841750" y="2205038"/>
            <a:ext cx="892175" cy="330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18" name="Rectangle 74"/>
          <p:cNvSpPr>
            <a:spLocks noChangeArrowheads="1"/>
          </p:cNvSpPr>
          <p:nvPr/>
        </p:nvSpPr>
        <p:spPr bwMode="auto">
          <a:xfrm>
            <a:off x="3841750" y="1243013"/>
            <a:ext cx="892175" cy="962025"/>
          </a:xfrm>
          <a:prstGeom prst="rect">
            <a:avLst/>
          </a:prstGeom>
          <a:solidFill>
            <a:srgbClr val="457A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n-GB" altLang="de-DE"/>
          </a:p>
        </p:txBody>
      </p:sp>
      <p:sp>
        <p:nvSpPr>
          <p:cNvPr id="25619" name="TextBox 2"/>
          <p:cNvSpPr txBox="1">
            <a:spLocks noChangeArrowheads="1"/>
          </p:cNvSpPr>
          <p:nvPr/>
        </p:nvSpPr>
        <p:spPr bwMode="auto">
          <a:xfrm>
            <a:off x="3841750" y="2117725"/>
            <a:ext cx="892175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343</a:t>
            </a:r>
            <a:endParaRPr lang="en-GB" altLang="de-DE" sz="17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14.7</a:t>
            </a:r>
            <a:endParaRPr lang="en-GB" altLang="de-DE" sz="17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42.9</a:t>
            </a:r>
            <a:endParaRPr lang="en-GB" altLang="de-DE" sz="17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>
                <a:solidFill>
                  <a:schemeClr val="bg1"/>
                </a:solidFill>
              </a:rPr>
              <a:t>12.1</a:t>
            </a: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45.4</a:t>
            </a:r>
            <a:endParaRPr lang="en-GB" altLang="de-DE" sz="17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21.9</a:t>
            </a:r>
            <a:endParaRPr lang="en-GB" altLang="de-DE" sz="17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23.5</a:t>
            </a:r>
            <a:endParaRPr lang="en-GB" altLang="de-DE" sz="1700" b="1" dirty="0">
              <a:solidFill>
                <a:schemeClr val="bg1"/>
              </a:solidFill>
            </a:endParaRPr>
          </a:p>
        </p:txBody>
      </p:sp>
      <p:sp>
        <p:nvSpPr>
          <p:cNvPr id="25620" name="TextBox 76"/>
          <p:cNvSpPr txBox="1">
            <a:spLocks noChangeArrowheads="1"/>
          </p:cNvSpPr>
          <p:nvPr/>
        </p:nvSpPr>
        <p:spPr bwMode="auto">
          <a:xfrm>
            <a:off x="4883150" y="2117725"/>
            <a:ext cx="890588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448</a:t>
            </a:r>
            <a:endParaRPr lang="en-GB" altLang="de-DE" sz="17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18.3</a:t>
            </a:r>
            <a:endParaRPr lang="en-GB" altLang="de-DE" sz="17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40.8</a:t>
            </a:r>
            <a:endParaRPr lang="en-GB" altLang="de-DE" sz="17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15.1 </a:t>
            </a:r>
            <a:endParaRPr lang="en-GB" altLang="de-DE" sz="17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46.7</a:t>
            </a:r>
            <a:endParaRPr lang="en-GB" altLang="de-DE" sz="17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21.9</a:t>
            </a:r>
            <a:endParaRPr lang="en-GB" altLang="de-DE" sz="17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21.9</a:t>
            </a:r>
            <a:endParaRPr lang="en-GB" altLang="de-DE" sz="1700" b="1" dirty="0">
              <a:solidFill>
                <a:schemeClr val="bg1"/>
              </a:solidFill>
            </a:endParaRPr>
          </a:p>
        </p:txBody>
      </p:sp>
      <p:sp>
        <p:nvSpPr>
          <p:cNvPr id="25621" name="TextBox 77"/>
          <p:cNvSpPr txBox="1">
            <a:spLocks noChangeArrowheads="1"/>
          </p:cNvSpPr>
          <p:nvPr/>
        </p:nvSpPr>
        <p:spPr bwMode="auto">
          <a:xfrm>
            <a:off x="5922963" y="2112963"/>
            <a:ext cx="890587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329</a:t>
            </a:r>
            <a:endParaRPr lang="en-GB" altLang="de-DE" sz="17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19.1</a:t>
            </a:r>
            <a:endParaRPr lang="en-GB" altLang="de-DE" sz="17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57.9 </a:t>
            </a:r>
            <a:endParaRPr lang="en-GB" altLang="de-DE" sz="17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15.8</a:t>
            </a:r>
            <a:endParaRPr lang="en-GB" altLang="de-DE" sz="17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10.1</a:t>
            </a:r>
            <a:endParaRPr lang="en-GB" altLang="de-DE" sz="17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>
                <a:solidFill>
                  <a:schemeClr val="bg1"/>
                </a:solidFill>
              </a:rPr>
              <a:t>18.9 </a:t>
            </a: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19.3 </a:t>
            </a:r>
            <a:endParaRPr lang="en-GB" altLang="de-DE" sz="1700" b="1" dirty="0">
              <a:solidFill>
                <a:schemeClr val="bg1"/>
              </a:solidFill>
            </a:endParaRPr>
          </a:p>
        </p:txBody>
      </p:sp>
      <p:sp>
        <p:nvSpPr>
          <p:cNvPr id="25622" name="TextBox 78"/>
          <p:cNvSpPr txBox="1">
            <a:spLocks noChangeArrowheads="1"/>
          </p:cNvSpPr>
          <p:nvPr/>
        </p:nvSpPr>
        <p:spPr bwMode="auto">
          <a:xfrm>
            <a:off x="6962775" y="2114550"/>
            <a:ext cx="890588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126</a:t>
            </a:r>
            <a:endParaRPr lang="en-GB" altLang="de-DE" sz="17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4.9 </a:t>
            </a:r>
            <a:endParaRPr lang="en-GB" altLang="de-DE" sz="17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38.6</a:t>
            </a:r>
            <a:endParaRPr lang="en-GB" altLang="de-DE" sz="17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4.0 </a:t>
            </a:r>
            <a:endParaRPr lang="en-GB" altLang="de-DE" sz="17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15.5</a:t>
            </a:r>
            <a:endParaRPr lang="en-GB" altLang="de-DE" sz="17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25.5</a:t>
            </a:r>
            <a:endParaRPr lang="en-GB" altLang="de-DE" sz="17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26.8</a:t>
            </a:r>
            <a:endParaRPr lang="en-GB" altLang="de-DE" sz="1700" dirty="0">
              <a:solidFill>
                <a:schemeClr val="bg1"/>
              </a:solidFill>
            </a:endParaRPr>
          </a:p>
        </p:txBody>
      </p:sp>
      <p:sp>
        <p:nvSpPr>
          <p:cNvPr id="25623" name="TextBox 79"/>
          <p:cNvSpPr txBox="1">
            <a:spLocks noChangeArrowheads="1"/>
          </p:cNvSpPr>
          <p:nvPr/>
        </p:nvSpPr>
        <p:spPr bwMode="auto">
          <a:xfrm>
            <a:off x="8002588" y="2100263"/>
            <a:ext cx="890587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1,411</a:t>
            </a:r>
            <a:endParaRPr lang="en-GB" altLang="de-DE" sz="17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22.1</a:t>
            </a:r>
            <a:endParaRPr lang="en-GB" altLang="de-DE" sz="17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15.7 </a:t>
            </a:r>
            <a:endParaRPr lang="en-GB" altLang="de-DE" sz="17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18.3</a:t>
            </a:r>
            <a:endParaRPr lang="en-GB" altLang="de-DE" sz="17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18.5</a:t>
            </a:r>
            <a:endParaRPr lang="en-GB" altLang="de-DE" sz="17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43.5</a:t>
            </a:r>
            <a:endParaRPr lang="en-GB" altLang="de-DE" sz="17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de-DE" sz="1700" b="1" dirty="0" smtClean="0">
                <a:solidFill>
                  <a:schemeClr val="bg1"/>
                </a:solidFill>
              </a:rPr>
              <a:t>44.5</a:t>
            </a:r>
            <a:endParaRPr lang="en-GB" altLang="de-DE" sz="1700" dirty="0">
              <a:solidFill>
                <a:schemeClr val="bg1"/>
              </a:solidFill>
            </a:endParaRPr>
          </a:p>
        </p:txBody>
      </p:sp>
      <p:pic>
        <p:nvPicPr>
          <p:cNvPr id="25624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8" t="22032" r="3928" b="71660"/>
          <a:stretch>
            <a:fillRect/>
          </a:stretch>
        </p:blipFill>
        <p:spPr bwMode="auto">
          <a:xfrm>
            <a:off x="7029450" y="1322388"/>
            <a:ext cx="7556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Picture 3" descr="C:\Users\fernanc\Desktop\225px-Flag_of_the_People's_Republic_of_Chin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87" b="13087"/>
          <a:stretch>
            <a:fillRect/>
          </a:stretch>
        </p:blipFill>
        <p:spPr bwMode="auto">
          <a:xfrm>
            <a:off x="8069263" y="1250950"/>
            <a:ext cx="757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7" t="22032" r="16319" b="71660"/>
          <a:stretch>
            <a:fillRect/>
          </a:stretch>
        </p:blipFill>
        <p:spPr bwMode="auto">
          <a:xfrm>
            <a:off x="5989638" y="1322388"/>
            <a:ext cx="7556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6" t="22032" r="28529" b="71660"/>
          <a:stretch>
            <a:fillRect/>
          </a:stretch>
        </p:blipFill>
        <p:spPr bwMode="auto">
          <a:xfrm>
            <a:off x="3910013" y="1322388"/>
            <a:ext cx="7556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6" t="22032" r="28529" b="71660"/>
          <a:stretch>
            <a:fillRect/>
          </a:stretch>
        </p:blipFill>
        <p:spPr bwMode="auto">
          <a:xfrm>
            <a:off x="4949825" y="1322388"/>
            <a:ext cx="7556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9" name="TextBox 94"/>
          <p:cNvSpPr txBox="1">
            <a:spLocks noChangeArrowheads="1"/>
          </p:cNvSpPr>
          <p:nvPr/>
        </p:nvSpPr>
        <p:spPr bwMode="auto">
          <a:xfrm>
            <a:off x="3841750" y="1760538"/>
            <a:ext cx="892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de-DE" altLang="de-DE" sz="2000" b="1" dirty="0">
                <a:solidFill>
                  <a:srgbClr val="F6D000"/>
                </a:solidFill>
              </a:rPr>
              <a:t>€ </a:t>
            </a:r>
            <a:r>
              <a:rPr lang="en-GB" altLang="de-DE" sz="2000" b="1" dirty="0">
                <a:solidFill>
                  <a:srgbClr val="F6D000"/>
                </a:solidFill>
              </a:rPr>
              <a:t>-19</a:t>
            </a:r>
          </a:p>
        </p:txBody>
      </p:sp>
      <p:sp>
        <p:nvSpPr>
          <p:cNvPr id="25630" name="TextBox 95"/>
          <p:cNvSpPr txBox="1">
            <a:spLocks noChangeArrowheads="1"/>
          </p:cNvSpPr>
          <p:nvPr/>
        </p:nvSpPr>
        <p:spPr bwMode="auto">
          <a:xfrm>
            <a:off x="4821238" y="1760538"/>
            <a:ext cx="101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altLang="de-DE" sz="2000" b="1" dirty="0">
                <a:solidFill>
                  <a:schemeClr val="bg1"/>
                </a:solidFill>
              </a:rPr>
              <a:t>EU-27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2698750" y="852488"/>
            <a:ext cx="4229100" cy="4972050"/>
            <a:chOff x="2699527" y="852489"/>
            <a:chExt cx="4228324" cy="4972827"/>
          </a:xfrm>
        </p:grpSpPr>
        <p:pic>
          <p:nvPicPr>
            <p:cNvPr id="17524" name="Picture 2" descr="C:\Users\fernanc\Desktop\Vector map\Map_Of_Europe_Master-OR-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527" y="852489"/>
              <a:ext cx="4228324" cy="4972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25" name="Group 1"/>
            <p:cNvGrpSpPr>
              <a:grpSpLocks/>
            </p:cNvGrpSpPr>
            <p:nvPr/>
          </p:nvGrpSpPr>
          <p:grpSpPr bwMode="auto">
            <a:xfrm>
              <a:off x="2773363" y="2329656"/>
              <a:ext cx="3138487" cy="3384550"/>
              <a:chOff x="2773363" y="2329656"/>
              <a:chExt cx="3138487" cy="3384550"/>
            </a:xfrm>
          </p:grpSpPr>
          <p:sp>
            <p:nvSpPr>
              <p:cNvPr id="17526" name="Rechteck 38"/>
              <p:cNvSpPr>
                <a:spLocks noChangeAspect="1"/>
              </p:cNvSpPr>
              <p:nvPr/>
            </p:nvSpPr>
            <p:spPr bwMode="auto">
              <a:xfrm>
                <a:off x="4188620" y="4076700"/>
                <a:ext cx="207962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5</a:t>
                </a:r>
              </a:p>
            </p:txBody>
          </p:sp>
          <p:sp>
            <p:nvSpPr>
              <p:cNvPr id="17527" name="Rechteck 41"/>
              <p:cNvSpPr>
                <a:spLocks noChangeAspect="1"/>
              </p:cNvSpPr>
              <p:nvPr/>
            </p:nvSpPr>
            <p:spPr bwMode="auto">
              <a:xfrm>
                <a:off x="3734594" y="3894138"/>
                <a:ext cx="209550" cy="207962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1</a:t>
                </a:r>
              </a:p>
            </p:txBody>
          </p:sp>
          <p:sp>
            <p:nvSpPr>
              <p:cNvPr id="17528" name="Rechteck 42"/>
              <p:cNvSpPr>
                <a:spLocks noChangeAspect="1"/>
              </p:cNvSpPr>
              <p:nvPr/>
            </p:nvSpPr>
            <p:spPr bwMode="auto">
              <a:xfrm>
                <a:off x="4125913" y="3852069"/>
                <a:ext cx="196850" cy="19685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rgbClr val="F6D000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>
                    <a:solidFill>
                      <a:srgbClr val="F6D000"/>
                    </a:solidFill>
                  </a:rPr>
                  <a:t>€</a:t>
                </a:r>
              </a:p>
            </p:txBody>
          </p:sp>
          <p:sp>
            <p:nvSpPr>
              <p:cNvPr id="17529" name="Rechteck 43"/>
              <p:cNvSpPr>
                <a:spLocks noChangeAspect="1"/>
              </p:cNvSpPr>
              <p:nvPr/>
            </p:nvSpPr>
            <p:spPr bwMode="auto">
              <a:xfrm>
                <a:off x="5330032" y="3000765"/>
                <a:ext cx="207962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6</a:t>
                </a:r>
              </a:p>
            </p:txBody>
          </p:sp>
          <p:sp>
            <p:nvSpPr>
              <p:cNvPr id="17530" name="Rechteck 44"/>
              <p:cNvSpPr>
                <a:spLocks noChangeAspect="1"/>
              </p:cNvSpPr>
              <p:nvPr/>
            </p:nvSpPr>
            <p:spPr bwMode="auto">
              <a:xfrm>
                <a:off x="2821782" y="3749675"/>
                <a:ext cx="207962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7</a:t>
                </a:r>
              </a:p>
            </p:txBody>
          </p:sp>
          <p:sp>
            <p:nvSpPr>
              <p:cNvPr id="17531" name="Rechteck 45"/>
              <p:cNvSpPr>
                <a:spLocks noChangeAspect="1"/>
              </p:cNvSpPr>
              <p:nvPr/>
            </p:nvSpPr>
            <p:spPr bwMode="auto">
              <a:xfrm>
                <a:off x="5006975" y="5052219"/>
                <a:ext cx="209550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8</a:t>
                </a:r>
              </a:p>
            </p:txBody>
          </p:sp>
          <p:sp>
            <p:nvSpPr>
              <p:cNvPr id="17532" name="Rechteck 46"/>
              <p:cNvSpPr>
                <a:spLocks noChangeAspect="1"/>
              </p:cNvSpPr>
              <p:nvPr/>
            </p:nvSpPr>
            <p:spPr bwMode="auto">
              <a:xfrm>
                <a:off x="3228975" y="5033169"/>
                <a:ext cx="209550" cy="207962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9</a:t>
                </a:r>
              </a:p>
            </p:txBody>
          </p:sp>
          <p:sp>
            <p:nvSpPr>
              <p:cNvPr id="17533" name="Rechteck 47"/>
              <p:cNvSpPr>
                <a:spLocks noChangeAspect="1"/>
              </p:cNvSpPr>
              <p:nvPr/>
            </p:nvSpPr>
            <p:spPr bwMode="auto">
              <a:xfrm>
                <a:off x="3658394" y="4456113"/>
                <a:ext cx="209550" cy="207963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1100"/>
                  <a:t>10</a:t>
                </a:r>
              </a:p>
            </p:txBody>
          </p:sp>
          <p:sp>
            <p:nvSpPr>
              <p:cNvPr id="17534" name="Rechteck 48"/>
              <p:cNvSpPr>
                <a:spLocks noChangeAspect="1"/>
              </p:cNvSpPr>
              <p:nvPr/>
            </p:nvSpPr>
            <p:spPr bwMode="auto">
              <a:xfrm>
                <a:off x="3867944" y="4171951"/>
                <a:ext cx="209550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0800" tIns="10800" rIns="1440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1100"/>
                  <a:t>16</a:t>
                </a:r>
              </a:p>
            </p:txBody>
          </p:sp>
          <p:sp>
            <p:nvSpPr>
              <p:cNvPr id="17535" name="Rechteck 49"/>
              <p:cNvSpPr>
                <a:spLocks noChangeAspect="1"/>
              </p:cNvSpPr>
              <p:nvPr/>
            </p:nvSpPr>
            <p:spPr bwMode="auto">
              <a:xfrm>
                <a:off x="4434682" y="4844256"/>
                <a:ext cx="209550" cy="207963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12</a:t>
                </a:r>
              </a:p>
            </p:txBody>
          </p:sp>
          <p:sp>
            <p:nvSpPr>
              <p:cNvPr id="17536" name="Rechteck 50"/>
              <p:cNvSpPr>
                <a:spLocks noChangeAspect="1"/>
              </p:cNvSpPr>
              <p:nvPr/>
            </p:nvSpPr>
            <p:spPr bwMode="auto">
              <a:xfrm>
                <a:off x="5702300" y="5506243"/>
                <a:ext cx="209550" cy="207963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13</a:t>
                </a:r>
              </a:p>
            </p:txBody>
          </p:sp>
          <p:sp>
            <p:nvSpPr>
              <p:cNvPr id="17537" name="Rechteck 51"/>
              <p:cNvSpPr>
                <a:spLocks noChangeAspect="1"/>
              </p:cNvSpPr>
              <p:nvPr/>
            </p:nvSpPr>
            <p:spPr bwMode="auto">
              <a:xfrm>
                <a:off x="4339432" y="5487988"/>
                <a:ext cx="209550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21600" tIns="1080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18</a:t>
                </a:r>
              </a:p>
            </p:txBody>
          </p:sp>
          <p:sp>
            <p:nvSpPr>
              <p:cNvPr id="17538" name="Rechteck 52"/>
              <p:cNvSpPr>
                <a:spLocks noChangeAspect="1"/>
              </p:cNvSpPr>
              <p:nvPr/>
            </p:nvSpPr>
            <p:spPr bwMode="auto">
              <a:xfrm>
                <a:off x="3848894" y="3649663"/>
                <a:ext cx="209550" cy="207962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0800" tIns="10800" rIns="1440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1100"/>
                  <a:t>19</a:t>
                </a:r>
              </a:p>
            </p:txBody>
          </p:sp>
          <p:sp>
            <p:nvSpPr>
              <p:cNvPr id="17539" name="Rechteck 53"/>
              <p:cNvSpPr>
                <a:spLocks noChangeAspect="1"/>
              </p:cNvSpPr>
              <p:nvPr/>
            </p:nvSpPr>
            <p:spPr bwMode="auto">
              <a:xfrm>
                <a:off x="4539458" y="4286251"/>
                <a:ext cx="209550" cy="207963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0800" tIns="10800" rIns="1440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1100"/>
                  <a:t>20</a:t>
                </a:r>
              </a:p>
            </p:txBody>
          </p:sp>
          <p:sp>
            <p:nvSpPr>
              <p:cNvPr id="17540" name="Rechteck 54"/>
              <p:cNvSpPr>
                <a:spLocks noChangeAspect="1"/>
              </p:cNvSpPr>
              <p:nvPr/>
            </p:nvSpPr>
            <p:spPr bwMode="auto">
              <a:xfrm>
                <a:off x="4868069" y="4381501"/>
                <a:ext cx="207963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0800" tIns="10800" rIns="1440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1100"/>
                  <a:t>17</a:t>
                </a:r>
              </a:p>
            </p:txBody>
          </p:sp>
          <p:sp>
            <p:nvSpPr>
              <p:cNvPr id="17541" name="Rechteck 55"/>
              <p:cNvSpPr>
                <a:spLocks noChangeAspect="1"/>
              </p:cNvSpPr>
              <p:nvPr/>
            </p:nvSpPr>
            <p:spPr bwMode="auto">
              <a:xfrm>
                <a:off x="4868068" y="4148932"/>
                <a:ext cx="207963" cy="207962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0800" tIns="10800" rIns="1440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1100"/>
                  <a:t>25</a:t>
                </a:r>
              </a:p>
            </p:txBody>
          </p:sp>
          <p:sp>
            <p:nvSpPr>
              <p:cNvPr id="17542" name="Rechteck 56"/>
              <p:cNvSpPr>
                <a:spLocks noChangeAspect="1"/>
              </p:cNvSpPr>
              <p:nvPr/>
            </p:nvSpPr>
            <p:spPr bwMode="auto">
              <a:xfrm>
                <a:off x="5480844" y="2329656"/>
                <a:ext cx="209550" cy="207963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26</a:t>
                </a:r>
              </a:p>
            </p:txBody>
          </p:sp>
          <p:sp>
            <p:nvSpPr>
              <p:cNvPr id="17543" name="Rechteck 57"/>
              <p:cNvSpPr>
                <a:spLocks noChangeAspect="1"/>
              </p:cNvSpPr>
              <p:nvPr/>
            </p:nvSpPr>
            <p:spPr bwMode="auto">
              <a:xfrm>
                <a:off x="4539457" y="2827339"/>
                <a:ext cx="209550" cy="207962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27</a:t>
                </a:r>
              </a:p>
            </p:txBody>
          </p:sp>
          <p:sp>
            <p:nvSpPr>
              <p:cNvPr id="17544" name="Rechteck 58"/>
              <p:cNvSpPr>
                <a:spLocks noChangeAspect="1"/>
              </p:cNvSpPr>
              <p:nvPr/>
            </p:nvSpPr>
            <p:spPr bwMode="auto">
              <a:xfrm>
                <a:off x="5377657" y="3234127"/>
                <a:ext cx="207962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14</a:t>
                </a:r>
              </a:p>
            </p:txBody>
          </p:sp>
          <p:sp>
            <p:nvSpPr>
              <p:cNvPr id="17545" name="Rechteck 59"/>
              <p:cNvSpPr>
                <a:spLocks noChangeAspect="1"/>
              </p:cNvSpPr>
              <p:nvPr/>
            </p:nvSpPr>
            <p:spPr bwMode="auto">
              <a:xfrm>
                <a:off x="5225257" y="3440113"/>
                <a:ext cx="207962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1100"/>
                  <a:t>15</a:t>
                </a:r>
              </a:p>
            </p:txBody>
          </p:sp>
          <p:sp>
            <p:nvSpPr>
              <p:cNvPr id="17547" name="Rechteck 61"/>
              <p:cNvSpPr>
                <a:spLocks noChangeAspect="1"/>
              </p:cNvSpPr>
              <p:nvPr/>
            </p:nvSpPr>
            <p:spPr bwMode="auto">
              <a:xfrm>
                <a:off x="4910931" y="3836195"/>
                <a:ext cx="207963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de-DE" altLang="de-DE" sz="1100"/>
                  <a:t>21</a:t>
                </a:r>
              </a:p>
            </p:txBody>
          </p:sp>
          <p:sp>
            <p:nvSpPr>
              <p:cNvPr id="17548" name="Rechteck 62"/>
              <p:cNvSpPr>
                <a:spLocks noChangeAspect="1"/>
              </p:cNvSpPr>
              <p:nvPr/>
            </p:nvSpPr>
            <p:spPr bwMode="auto">
              <a:xfrm>
                <a:off x="2773363" y="5086350"/>
                <a:ext cx="209550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22</a:t>
                </a:r>
              </a:p>
            </p:txBody>
          </p:sp>
          <p:sp>
            <p:nvSpPr>
              <p:cNvPr id="17549" name="Rechteck 63"/>
              <p:cNvSpPr>
                <a:spLocks noChangeAspect="1"/>
              </p:cNvSpPr>
              <p:nvPr/>
            </p:nvSpPr>
            <p:spPr bwMode="auto">
              <a:xfrm>
                <a:off x="4590257" y="4053683"/>
                <a:ext cx="207962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3</a:t>
                </a:r>
              </a:p>
            </p:txBody>
          </p:sp>
          <p:sp>
            <p:nvSpPr>
              <p:cNvPr id="17550" name="Rechteck 64"/>
              <p:cNvSpPr>
                <a:spLocks noChangeAspect="1"/>
              </p:cNvSpPr>
              <p:nvPr/>
            </p:nvSpPr>
            <p:spPr bwMode="auto">
              <a:xfrm>
                <a:off x="5403057" y="4427538"/>
                <a:ext cx="209550" cy="207962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0800" tIns="10800" rIns="1440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1100"/>
                  <a:t>23</a:t>
                </a:r>
              </a:p>
            </p:txBody>
          </p:sp>
          <p:sp>
            <p:nvSpPr>
              <p:cNvPr id="17551" name="Rechteck 66"/>
              <p:cNvSpPr>
                <a:spLocks noChangeAspect="1"/>
              </p:cNvSpPr>
              <p:nvPr/>
            </p:nvSpPr>
            <p:spPr bwMode="auto">
              <a:xfrm>
                <a:off x="5328444" y="4801394"/>
                <a:ext cx="209550" cy="207963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2</a:t>
                </a:r>
              </a:p>
            </p:txBody>
          </p:sp>
          <p:sp>
            <p:nvSpPr>
              <p:cNvPr id="17552" name="Rechteck 67"/>
              <p:cNvSpPr>
                <a:spLocks noChangeAspect="1"/>
              </p:cNvSpPr>
              <p:nvPr/>
            </p:nvSpPr>
            <p:spPr bwMode="auto">
              <a:xfrm>
                <a:off x="4058444" y="3278578"/>
                <a:ext cx="209550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4</a:t>
                </a:r>
              </a:p>
            </p:txBody>
          </p:sp>
          <p:sp>
            <p:nvSpPr>
              <p:cNvPr id="17553" name="Rechteck 68"/>
              <p:cNvSpPr>
                <a:spLocks noChangeAspect="1"/>
              </p:cNvSpPr>
              <p:nvPr/>
            </p:nvSpPr>
            <p:spPr bwMode="auto">
              <a:xfrm>
                <a:off x="4484688" y="4518820"/>
                <a:ext cx="209550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0800" tIns="10800" rIns="1440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1100"/>
                  <a:t>24</a:t>
                </a:r>
              </a:p>
            </p:txBody>
          </p:sp>
          <p:sp>
            <p:nvSpPr>
              <p:cNvPr id="17554" name="Rechteck 51"/>
              <p:cNvSpPr>
                <a:spLocks noChangeAspect="1"/>
              </p:cNvSpPr>
              <p:nvPr/>
            </p:nvSpPr>
            <p:spPr bwMode="auto">
              <a:xfrm>
                <a:off x="4748213" y="4629945"/>
                <a:ext cx="209550" cy="209550"/>
              </a:xfrm>
              <a:prstGeom prst="rect">
                <a:avLst/>
              </a:prstGeom>
              <a:solidFill>
                <a:srgbClr val="F6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21600" tIns="1080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100"/>
                  <a:t>11</a:t>
                </a:r>
              </a:p>
            </p:txBody>
          </p:sp>
        </p:grpSp>
      </p:grp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127000" y="1362075"/>
          <a:ext cx="2417763" cy="4543434"/>
        </p:xfrm>
        <a:graphic>
          <a:graphicData uri="http://schemas.openxmlformats.org/drawingml/2006/table">
            <a:tbl>
              <a:tblPr/>
              <a:tblGrid>
                <a:gridCol w="2587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6D000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€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European Central Bank</a:t>
                      </a:r>
                    </a:p>
                  </a:txBody>
                  <a:tcPr marL="71972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Nationale Bank van België/</a:t>
                      </a:r>
                    </a:p>
                  </a:txBody>
                  <a:tcPr marL="71972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Banque Nationale de Belgique</a:t>
                      </a:r>
                    </a:p>
                  </a:txBody>
                  <a:tcPr marL="71972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Българска народна банка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1972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(Bulgarian National Bank)</a:t>
                      </a:r>
                    </a:p>
                  </a:txBody>
                  <a:tcPr marL="71972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Česká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národní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banka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1972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Danmarks Nationalbank</a:t>
                      </a:r>
                    </a:p>
                  </a:txBody>
                  <a:tcPr marL="71972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Deutsche Bundesbank</a:t>
                      </a:r>
                    </a:p>
                  </a:txBody>
                  <a:tcPr marL="71972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Eesti Pank</a:t>
                      </a:r>
                    </a:p>
                  </a:txBody>
                  <a:tcPr marL="71972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Central Bank of Ireland</a:t>
                      </a:r>
                    </a:p>
                  </a:txBody>
                  <a:tcPr marL="71972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Bank of Greece</a:t>
                      </a:r>
                    </a:p>
                  </a:txBody>
                  <a:tcPr marL="71972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Banco de España</a:t>
                      </a:r>
                    </a:p>
                  </a:txBody>
                  <a:tcPr marL="71972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10</a:t>
                      </a:r>
                    </a:p>
                  </a:txBody>
                  <a:tcPr marL="32387" marR="36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Banque de France</a:t>
                      </a:r>
                    </a:p>
                  </a:txBody>
                  <a:tcPr marL="71972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11</a:t>
                      </a:r>
                    </a:p>
                  </a:txBody>
                  <a:tcPr marL="32387" marR="36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Hrvatska narodna banka</a:t>
                      </a:r>
                    </a:p>
                  </a:txBody>
                  <a:tcPr marL="71972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12</a:t>
                      </a:r>
                    </a:p>
                  </a:txBody>
                  <a:tcPr marL="32387" marR="36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Banca d</a:t>
                      </a:r>
                      <a:r>
                        <a:rPr kumimoji="0" lang="ja-JP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’</a:t>
                      </a:r>
                      <a:r>
                        <a:rPr kumimoji="0" lang="de-DE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Italia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1972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13</a:t>
                      </a:r>
                    </a:p>
                  </a:txBody>
                  <a:tcPr marL="32387" marR="36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Central Bank of Cyprus</a:t>
                      </a:r>
                    </a:p>
                  </a:txBody>
                  <a:tcPr marL="71972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14</a:t>
                      </a:r>
                    </a:p>
                  </a:txBody>
                  <a:tcPr marL="32387" marR="36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Latvijas Banka</a:t>
                      </a:r>
                    </a:p>
                  </a:txBody>
                  <a:tcPr marL="71972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15</a:t>
                      </a:r>
                    </a:p>
                  </a:txBody>
                  <a:tcPr marL="32387" marR="36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Lietuvos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bankas</a:t>
                      </a:r>
                    </a:p>
                  </a:txBody>
                  <a:tcPr marL="71972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74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3050" y="660400"/>
            <a:ext cx="8594725" cy="628650"/>
          </a:xfrm>
        </p:spPr>
        <p:txBody>
          <a:bodyPr/>
          <a:lstStyle/>
          <a:p>
            <a:pPr eaLnBrk="1" hangingPunct="1"/>
            <a:r>
              <a:rPr lang="de-DE" altLang="de-DE" dirty="0">
                <a:ea typeface="Geneva" pitchFamily="125" charset="-128"/>
              </a:rPr>
              <a:t>The European System of Central Banks (ESCB)</a:t>
            </a:r>
          </a:p>
        </p:txBody>
      </p:sp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830311"/>
              </p:ext>
            </p:extLst>
          </p:nvPr>
        </p:nvGraphicFramePr>
        <p:xfrm>
          <a:off x="6496050" y="1362075"/>
          <a:ext cx="2419350" cy="3786195"/>
        </p:xfrm>
        <a:graphic>
          <a:graphicData uri="http://schemas.openxmlformats.org/drawingml/2006/table">
            <a:tbl>
              <a:tblPr/>
              <a:tblGrid>
                <a:gridCol w="2587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5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16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rgbClr val="F6D000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0" marR="216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Banque centrale du</a:t>
                      </a:r>
                    </a:p>
                  </a:txBody>
                  <a:tcPr marL="72018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F6D000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0" marR="216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Luxembourg</a:t>
                      </a:r>
                    </a:p>
                  </a:txBody>
                  <a:tcPr marL="72018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17</a:t>
                      </a:r>
                    </a:p>
                  </a:txBody>
                  <a:tcPr marL="0" marR="216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Magyar Nemzeti Bank</a:t>
                      </a:r>
                    </a:p>
                  </a:txBody>
                  <a:tcPr marL="72018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18</a:t>
                      </a:r>
                    </a:p>
                  </a:txBody>
                  <a:tcPr marL="0" marR="216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Bank Ċentrali ta</a:t>
                      </a:r>
                      <a:r>
                        <a:rPr kumimoji="0" lang="ja-JP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’</a:t>
                      </a:r>
                      <a:r>
                        <a:rPr kumimoji="0" lang="de-DE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Malta/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2018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0" marR="216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Central Bank of Malta</a:t>
                      </a:r>
                    </a:p>
                  </a:txBody>
                  <a:tcPr marL="72018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19</a:t>
                      </a:r>
                    </a:p>
                  </a:txBody>
                  <a:tcPr marL="0" marR="216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De Nederlandsche Bank</a:t>
                      </a:r>
                    </a:p>
                  </a:txBody>
                  <a:tcPr marL="72018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20</a:t>
                      </a:r>
                    </a:p>
                  </a:txBody>
                  <a:tcPr marL="0" marR="216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Oesterreichische Nationalbank</a:t>
                      </a:r>
                    </a:p>
                  </a:txBody>
                  <a:tcPr marL="72018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21</a:t>
                      </a:r>
                    </a:p>
                  </a:txBody>
                  <a:tcPr marL="0" marR="72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Narodowy Bank Polski</a:t>
                      </a:r>
                    </a:p>
                  </a:txBody>
                  <a:tcPr marL="72018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22</a:t>
                      </a:r>
                    </a:p>
                  </a:txBody>
                  <a:tcPr marL="0" marR="72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Banco de Portugal</a:t>
                      </a:r>
                    </a:p>
                  </a:txBody>
                  <a:tcPr marL="72018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23</a:t>
                      </a:r>
                    </a:p>
                  </a:txBody>
                  <a:tcPr marL="0" marR="72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Banca Naţională a României</a:t>
                      </a: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</a:t>
                      </a:r>
                    </a:p>
                  </a:txBody>
                  <a:tcPr marL="72018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24</a:t>
                      </a:r>
                    </a:p>
                  </a:txBody>
                  <a:tcPr marL="0" marR="72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Banka Slovenije</a:t>
                      </a:r>
                    </a:p>
                  </a:txBody>
                  <a:tcPr marL="72018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25</a:t>
                      </a:r>
                    </a:p>
                  </a:txBody>
                  <a:tcPr marL="0" marR="72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Národná banka Slovenska</a:t>
                      </a:r>
                    </a:p>
                  </a:txBody>
                  <a:tcPr marL="72018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26</a:t>
                      </a:r>
                    </a:p>
                  </a:txBody>
                  <a:tcPr marL="0" marR="72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Suomen Pankki –</a:t>
                      </a:r>
                    </a:p>
                  </a:txBody>
                  <a:tcPr marL="72018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0" marR="72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Finlands Bank</a:t>
                      </a:r>
                    </a:p>
                  </a:txBody>
                  <a:tcPr marL="72018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27</a:t>
                      </a:r>
                    </a:p>
                  </a:txBody>
                  <a:tcPr marL="0" marR="72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Sveriges</a:t>
                      </a: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 </a:t>
                      </a: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124" charset="-128"/>
                        </a:rPr>
                        <a:t>Riksbank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124" charset="-128"/>
                      </a:endParaRPr>
                    </a:p>
                  </a:txBody>
                  <a:tcPr marL="72018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4762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heme/theme1.xml><?xml version="1.0" encoding="utf-8"?>
<a:theme xmlns:a="http://schemas.openxmlformats.org/drawingml/2006/main" name="ECB European Integration">
  <a:themeElements>
    <a:clrScheme name="5_Leere Präsentation 1">
      <a:dk1>
        <a:srgbClr val="585858"/>
      </a:dk1>
      <a:lt1>
        <a:srgbClr val="FFFFFF"/>
      </a:lt1>
      <a:dk2>
        <a:srgbClr val="003399"/>
      </a:dk2>
      <a:lt2>
        <a:srgbClr val="BEBEBE"/>
      </a:lt2>
      <a:accent1>
        <a:srgbClr val="4078B8"/>
      </a:accent1>
      <a:accent2>
        <a:srgbClr val="000066"/>
      </a:accent2>
      <a:accent3>
        <a:srgbClr val="FFFFFF"/>
      </a:accent3>
      <a:accent4>
        <a:srgbClr val="4A4A4A"/>
      </a:accent4>
      <a:accent5>
        <a:srgbClr val="AFBED8"/>
      </a:accent5>
      <a:accent6>
        <a:srgbClr val="00005C"/>
      </a:accent6>
      <a:hlink>
        <a:srgbClr val="008080"/>
      </a:hlink>
      <a:folHlink>
        <a:srgbClr val="A50021"/>
      </a:folHlink>
    </a:clrScheme>
    <a:fontScheme name="5_Leere Prä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5_Leere Präsentation 1">
        <a:dk1>
          <a:srgbClr val="585858"/>
        </a:dk1>
        <a:lt1>
          <a:srgbClr val="FFFFFF"/>
        </a:lt1>
        <a:dk2>
          <a:srgbClr val="003399"/>
        </a:dk2>
        <a:lt2>
          <a:srgbClr val="BEBEBE"/>
        </a:lt2>
        <a:accent1>
          <a:srgbClr val="4078B8"/>
        </a:accent1>
        <a:accent2>
          <a:srgbClr val="000066"/>
        </a:accent2>
        <a:accent3>
          <a:srgbClr val="FFFFFF"/>
        </a:accent3>
        <a:accent4>
          <a:srgbClr val="4A4A4A"/>
        </a:accent4>
        <a:accent5>
          <a:srgbClr val="AFBED8"/>
        </a:accent5>
        <a:accent6>
          <a:srgbClr val="00005C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1893</Words>
  <Application>Microsoft Office PowerPoint</Application>
  <PresentationFormat>On-screen Show (4:3)</PresentationFormat>
  <Paragraphs>657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 </vt:lpstr>
      <vt:lpstr>Geneva</vt:lpstr>
      <vt:lpstr>ヒラギノ角ゴ Pro W3</vt:lpstr>
      <vt:lpstr>Arial</vt:lpstr>
      <vt:lpstr>Arial Black</vt:lpstr>
      <vt:lpstr>Times</vt:lpstr>
      <vt:lpstr>ECB European Integration</vt:lpstr>
      <vt:lpstr>Progress of European integration</vt:lpstr>
      <vt:lpstr>Enlargement of the European Union</vt:lpstr>
      <vt:lpstr>Preparation of Economic and Monetary Union (EMU)</vt:lpstr>
      <vt:lpstr>Three stages to Economic and Monetary Union (EMU)</vt:lpstr>
      <vt:lpstr>Convergence criteria</vt:lpstr>
      <vt:lpstr>Economic and Monetary Union (EMU)</vt:lpstr>
      <vt:lpstr>Financial integration of the euro area</vt:lpstr>
      <vt:lpstr>Key characteristics of the euro area</vt:lpstr>
      <vt:lpstr>The European System of Central Banks (ESCB)</vt:lpstr>
      <vt:lpstr>The Eurosystem</vt:lpstr>
      <vt:lpstr>The NCBs as an integral part of the Eurosystem</vt:lpstr>
      <vt:lpstr>Key for subscription of the ECB’s capital</vt:lpstr>
      <vt:lpstr>Independence</vt:lpstr>
      <vt:lpstr>Accountability</vt:lpstr>
      <vt:lpstr>Tasks of the EUROSYSTEM (1/2)</vt:lpstr>
      <vt:lpstr>Tasks of the EUROSYSTEM (2/2)</vt:lpstr>
      <vt:lpstr>Tasks of the ECB (1/2)</vt:lpstr>
      <vt:lpstr>Tasks of the ECB (2/2)</vt:lpstr>
      <vt:lpstr>Tasks of the NCBs</vt:lpstr>
      <vt:lpstr>Decision-making bodies of the ECB</vt:lpstr>
      <vt:lpstr>Governing Council</vt:lpstr>
      <vt:lpstr>Executive Board</vt:lpstr>
      <vt:lpstr>General Council</vt:lpstr>
      <vt:lpstr>Price stability – Objective of the Eurosystem </vt:lpstr>
      <vt:lpstr>Price stability – Definition</vt:lpstr>
      <vt:lpstr>Benefits of price stability</vt:lpstr>
      <vt:lpstr>The ECB’s monetary policy strategy </vt:lpstr>
      <vt:lpstr>Monetary policy strategy – Economic analysis</vt:lpstr>
      <vt:lpstr>Monetary policy strategy – Monetary analysis</vt:lpstr>
      <vt:lpstr>Transmission mechanism – How interest rates affect prices</vt:lpstr>
      <vt:lpstr>Key characteristics of a successful monetary policy</vt:lpstr>
      <vt:lpstr>The monetary policy instruments</vt:lpstr>
    </vt:vector>
  </TitlesOfParts>
  <Company>andreas wrede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principles in balance of payments and international investment position statistics</dc:title>
  <dc:creator>Peter Schmidt</dc:creator>
  <cp:lastModifiedBy>Alina Anti</cp:lastModifiedBy>
  <cp:revision>346</cp:revision>
  <cp:lastPrinted>2013-07-02T09:30:09Z</cp:lastPrinted>
  <dcterms:modified xsi:type="dcterms:W3CDTF">2022-04-26T13:20:58Z</dcterms:modified>
</cp:coreProperties>
</file>