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6712" r:id="rId1"/>
  </p:sldMasterIdLst>
  <p:notesMasterIdLst>
    <p:notesMasterId r:id="rId32"/>
  </p:notesMasterIdLst>
  <p:sldIdLst>
    <p:sldId id="272" r:id="rId2"/>
    <p:sldId id="275" r:id="rId3"/>
    <p:sldId id="294" r:id="rId4"/>
    <p:sldId id="277" r:id="rId5"/>
    <p:sldId id="287" r:id="rId6"/>
    <p:sldId id="299" r:id="rId7"/>
    <p:sldId id="278" r:id="rId8"/>
    <p:sldId id="304" r:id="rId9"/>
    <p:sldId id="279" r:id="rId10"/>
    <p:sldId id="302" r:id="rId11"/>
    <p:sldId id="280" r:id="rId12"/>
    <p:sldId id="295" r:id="rId13"/>
    <p:sldId id="288" r:id="rId14"/>
    <p:sldId id="289" r:id="rId15"/>
    <p:sldId id="290" r:id="rId16"/>
    <p:sldId id="303" r:id="rId17"/>
    <p:sldId id="296" r:id="rId18"/>
    <p:sldId id="291" r:id="rId19"/>
    <p:sldId id="292" r:id="rId20"/>
    <p:sldId id="297" r:id="rId21"/>
    <p:sldId id="282" r:id="rId22"/>
    <p:sldId id="283" r:id="rId23"/>
    <p:sldId id="284" r:id="rId24"/>
    <p:sldId id="300" r:id="rId25"/>
    <p:sldId id="285" r:id="rId26"/>
    <p:sldId id="298" r:id="rId27"/>
    <p:sldId id="286" r:id="rId28"/>
    <p:sldId id="301" r:id="rId29"/>
    <p:sldId id="293"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C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9"/>
    <p:restoredTop sz="94708"/>
  </p:normalViewPr>
  <p:slideViewPr>
    <p:cSldViewPr snapToGrid="0" snapToObjects="1">
      <p:cViewPr>
        <p:scale>
          <a:sx n="100" d="100"/>
          <a:sy n="100" d="100"/>
        </p:scale>
        <p:origin x="138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3AA51-5F6B-AC40-908B-49F8BB53A204}" type="datetimeFigureOut">
              <a:rPr lang="en-US" smtClean="0"/>
              <a:t>5/4/2019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E9942-3B85-1D45-915E-C799536C3677}" type="slidenum">
              <a:rPr lang="en-US" smtClean="0"/>
              <a:t>‹Nr.›</a:t>
            </a:fld>
            <a:endParaRPr lang="en-US"/>
          </a:p>
        </p:txBody>
      </p:sp>
    </p:spTree>
    <p:extLst>
      <p:ext uri="{BB962C8B-B14F-4D97-AF65-F5344CB8AC3E}">
        <p14:creationId xmlns:p14="http://schemas.microsoft.com/office/powerpoint/2010/main" val="175553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E9942-3B85-1D45-915E-C799536C3677}" type="slidenum">
              <a:rPr lang="en-US" smtClean="0"/>
              <a:t>2</a:t>
            </a:fld>
            <a:endParaRPr lang="en-US"/>
          </a:p>
        </p:txBody>
      </p:sp>
    </p:spTree>
    <p:extLst>
      <p:ext uri="{BB962C8B-B14F-4D97-AF65-F5344CB8AC3E}">
        <p14:creationId xmlns:p14="http://schemas.microsoft.com/office/powerpoint/2010/main" val="149110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1E744615-06C7-BE41-BD88-602011C6B31C}" type="datetime1">
              <a:rPr lang="en-US" smtClean="0"/>
              <a:t>5/4/2019</a:t>
            </a:fld>
            <a:endParaRPr lang="ru-RU" dirty="0"/>
          </a:p>
        </p:txBody>
      </p:sp>
      <p:sp>
        <p:nvSpPr>
          <p:cNvPr id="9" name="Footer Placeholder 8"/>
          <p:cNvSpPr>
            <a:spLocks noGrp="1"/>
          </p:cNvSpPr>
          <p:nvPr>
            <p:ph type="ftr" sz="quarter" idx="11"/>
          </p:nvPr>
        </p:nvSpPr>
        <p:spPr/>
        <p:txBody>
          <a:bodyPr/>
          <a:lstStyle/>
          <a:p>
            <a:endParaRPr lang="ru-RU" dirty="0"/>
          </a:p>
        </p:txBody>
      </p:sp>
      <p:sp>
        <p:nvSpPr>
          <p:cNvPr id="10" name="Slide Number Placeholder 9"/>
          <p:cNvSpPr>
            <a:spLocks noGrp="1"/>
          </p:cNvSpPr>
          <p:nvPr>
            <p:ph type="sldNum" sz="quarter" idx="12"/>
          </p:nvPr>
        </p:nvSpPr>
        <p:spPr/>
        <p:txBody>
          <a:bodyPr/>
          <a:lstStyle/>
          <a:p>
            <a:fld id="{8D581BC7-E183-40DB-AC97-C19EA4EB8894}" type="slidenum">
              <a:rPr lang="ru-RU" smtClean="0"/>
              <a:t>‹Nr.›</a:t>
            </a:fld>
            <a:endParaRPr lang="ru-R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AA767-FED7-3847-8427-EBFCA516BE68}" type="datetime1">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7397-DF7F-1840-B94F-43BE8F0AF998}" type="slidenum">
              <a:rPr lang="en-US" smtClean="0"/>
              <a:t>‹Nr.›</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DCF0C-5E94-8440-84D2-B5442C0C5D66}" type="datetime1">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7397-DF7F-1840-B94F-43BE8F0AF998}" type="slidenum">
              <a:rPr lang="en-US" smtClean="0"/>
              <a:t>‹Nr.›</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CCDBB-BEC5-224B-975A-55AA3FECD77E}" type="datetime1">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7397-DF7F-1840-B94F-43BE8F0AF998}" type="slidenum">
              <a:rPr lang="en-US" smtClean="0"/>
              <a:t>‹Nr.›</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944FDD-FB22-4544-8EB2-066506CDD6FA}" type="datetime1">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7397-DF7F-1840-B94F-43BE8F0AF998}" type="slidenum">
              <a:rPr lang="en-US" smtClean="0"/>
              <a:t>‹Nr.›</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E45EDC-AF5D-6A41-8CB3-4057219DBAB1}" type="datetime1">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77397-DF7F-1840-B94F-43BE8F0AF998}" type="slidenum">
              <a:rPr lang="en-US" smtClean="0"/>
              <a:t>‹Nr.›</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11874-CEEF-494E-A43D-7D7068C3B69B}" type="datetime1">
              <a:rPr lang="en-US" smtClean="0"/>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77397-DF7F-1840-B94F-43BE8F0AF998}" type="slidenum">
              <a:rPr lang="en-US" smtClean="0"/>
              <a:t>‹Nr.›</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182325-4385-7F46-BC77-94623DB7186A}" type="datetime1">
              <a:rPr lang="en-US" smtClean="0"/>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77397-DF7F-1840-B94F-43BE8F0AF998}" type="slidenum">
              <a:rPr lang="en-US" smtClean="0"/>
              <a:t>‹Nr.›</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207C9-7EC0-F949-9ED9-3E98DA212B6B}" type="datetime1">
              <a:rPr lang="en-US" smtClean="0"/>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77397-DF7F-1840-B94F-43BE8F0AF998}" type="slidenum">
              <a:rPr lang="en-US" smtClean="0"/>
              <a:t>‹Nr.›</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15D302-D49E-8C4A-8A96-3F34A40EF64C}" type="datetime1">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77397-DF7F-1840-B94F-43BE8F0AF998}"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FBED9-64D7-8446-AA4A-835EE8B3FC69}" type="datetime1">
              <a:rPr lang="en-US" smtClean="0"/>
              <a:t>5/4/2019</a:t>
            </a:fld>
            <a:endParaRPr lang="ru-RU"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81BC7-E183-40DB-AC97-C19EA4EB8894}" type="slidenum">
              <a:rPr lang="ru-RU" smtClean="0"/>
              <a:pPr/>
              <a:t>‹Nr.›</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28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F2CB9567-F380-674A-9DBC-8357E9BD33EC}" type="datetime1">
              <a:rPr lang="en-US" smtClean="0"/>
              <a:t>5/4/2019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9277397-DF7F-1840-B94F-43BE8F0AF998}" type="slidenum">
              <a:rPr lang="en-US" smtClean="0"/>
              <a:t>‹Nr.›</a:t>
            </a:fld>
            <a:endParaRPr lang="en-US"/>
          </a:p>
        </p:txBody>
      </p:sp>
    </p:spTree>
    <p:extLst>
      <p:ext uri="{BB962C8B-B14F-4D97-AF65-F5344CB8AC3E}">
        <p14:creationId xmlns:p14="http://schemas.microsoft.com/office/powerpoint/2010/main" val="1463319986"/>
      </p:ext>
    </p:extLst>
  </p:cSld>
  <p:clrMap bg1="lt1" tx1="dk1" bg2="lt2" tx2="dk2" accent1="accent1" accent2="accent2" accent3="accent3" accent4="accent4" accent5="accent5" accent6="accent6" hlink="hlink" folHlink="folHlink"/>
  <p:sldLayoutIdLst>
    <p:sldLayoutId id="2147486713" r:id="rId1"/>
    <p:sldLayoutId id="2147486714" r:id="rId2"/>
    <p:sldLayoutId id="2147486715" r:id="rId3"/>
    <p:sldLayoutId id="2147486716" r:id="rId4"/>
    <p:sldLayoutId id="2147486717" r:id="rId5"/>
    <p:sldLayoutId id="2147486718" r:id="rId6"/>
    <p:sldLayoutId id="2147486719" r:id="rId7"/>
    <p:sldLayoutId id="2147486720" r:id="rId8"/>
    <p:sldLayoutId id="2147486721" r:id="rId9"/>
    <p:sldLayoutId id="2147486722" r:id="rId10"/>
    <p:sldLayoutId id="21474867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0ZtgJDisRf4" TargetMode="External"/><Relationship Id="rId2" Type="http://schemas.openxmlformats.org/officeDocument/2006/relationships/hyperlink" Target="https://www.webuyanycar.com/car-valuation/how-does-car-mileage-affect-value/" TargetMode="External"/><Relationship Id="rId1" Type="http://schemas.openxmlformats.org/officeDocument/2006/relationships/slideLayout" Target="../slideLayouts/slideLayout7.xml"/><Relationship Id="rId5" Type="http://schemas.openxmlformats.org/officeDocument/2006/relationships/hyperlink" Target="https://www.edmunds.com/appraisal/" TargetMode="External"/><Relationship Id="rId4" Type="http://schemas.openxmlformats.org/officeDocument/2006/relationships/hyperlink" Target="https://www.webuyanycar.com/carvaluat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obile.de/" TargetMode="External"/><Relationship Id="rId2" Type="http://schemas.openxmlformats.org/officeDocument/2006/relationships/hyperlink" Target="https://www.tandfonline.com/doi/abs/10.1080/00036840701720945" TargetMode="External"/><Relationship Id="rId1" Type="http://schemas.openxmlformats.org/officeDocument/2006/relationships/slideLayout" Target="../slideLayouts/slideLayout7.xml"/><Relationship Id="rId4" Type="http://schemas.openxmlformats.org/officeDocument/2006/relationships/hyperlink" Target="https://www.tandfonline.com/doi/abs/10.1080/1357151998428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hyperlink" Target="http://www.mobile.d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877782" y="267524"/>
            <a:ext cx="979218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CH" altLang="x-none" sz="3600" b="1" u="none" strike="noStrike" cap="none" normalizeH="0" baseline="0" dirty="0">
              <a:ln>
                <a:noFill/>
              </a:ln>
              <a:solidFill>
                <a:schemeClr val="tx2"/>
              </a:solidFill>
              <a:effectLst/>
              <a:latin typeface="+mj-lt"/>
              <a:ea typeface="Bangla Sangam MN" charset="0"/>
              <a:cs typeface="Bangla Sangam MN" charset="0"/>
            </a:endParaRPr>
          </a:p>
          <a:p>
            <a:pPr lvl="0" algn="ctr" eaLnBrk="0" fontAlgn="base" hangingPunct="0">
              <a:spcBef>
                <a:spcPct val="0"/>
              </a:spcBef>
              <a:spcAft>
                <a:spcPct val="0"/>
              </a:spcAft>
            </a:pPr>
            <a:r>
              <a:rPr lang="de-CH" altLang="x-none" sz="3600" b="1" dirty="0">
                <a:solidFill>
                  <a:schemeClr val="tx2"/>
                </a:solidFill>
                <a:ea typeface="Bangla Sangam MN" charset="0"/>
                <a:cs typeface="Bangla Sangam MN" charset="0"/>
              </a:rPr>
              <a:t>The </a:t>
            </a:r>
            <a:r>
              <a:rPr lang="de-CH" altLang="x-none" sz="3600" b="1" dirty="0" err="1">
                <a:solidFill>
                  <a:schemeClr val="tx2"/>
                </a:solidFill>
                <a:ea typeface="Bangla Sangam MN" charset="0"/>
                <a:cs typeface="Bangla Sangam MN" charset="0"/>
              </a:rPr>
              <a:t>value</a:t>
            </a:r>
            <a:r>
              <a:rPr lang="de-CH" altLang="x-none" sz="3600" b="1" dirty="0">
                <a:solidFill>
                  <a:schemeClr val="tx2"/>
                </a:solidFill>
                <a:ea typeface="Bangla Sangam MN" charset="0"/>
                <a:cs typeface="Bangla Sangam MN" charset="0"/>
              </a:rPr>
              <a:t> </a:t>
            </a:r>
            <a:r>
              <a:rPr lang="de-CH" altLang="x-none" sz="3600" b="1" dirty="0" err="1">
                <a:solidFill>
                  <a:schemeClr val="tx2"/>
                </a:solidFill>
                <a:ea typeface="Bangla Sangam MN" charset="0"/>
                <a:cs typeface="Bangla Sangam MN" charset="0"/>
              </a:rPr>
              <a:t>of</a:t>
            </a:r>
            <a:r>
              <a:rPr lang="de-CH" altLang="x-none" sz="3600" b="1" dirty="0">
                <a:solidFill>
                  <a:schemeClr val="tx2"/>
                </a:solidFill>
                <a:ea typeface="Bangla Sangam MN" charset="0"/>
                <a:cs typeface="Bangla Sangam MN" charset="0"/>
              </a:rPr>
              <a:t> second-hand </a:t>
            </a:r>
            <a:r>
              <a:rPr lang="de-CH" altLang="x-none" sz="3600" b="1" dirty="0" err="1">
                <a:solidFill>
                  <a:schemeClr val="tx2"/>
                </a:solidFill>
                <a:ea typeface="Bangla Sangam MN" charset="0"/>
                <a:cs typeface="Bangla Sangam MN" charset="0"/>
              </a:rPr>
              <a:t>branded</a:t>
            </a:r>
            <a:r>
              <a:rPr lang="de-CH" altLang="x-none" sz="3600" b="1" dirty="0">
                <a:solidFill>
                  <a:schemeClr val="tx2"/>
                </a:solidFill>
                <a:ea typeface="Bangla Sangam MN" charset="0"/>
                <a:cs typeface="Bangla Sangam MN" charset="0"/>
              </a:rPr>
              <a:t> SUV </a:t>
            </a:r>
            <a:r>
              <a:rPr lang="de-CH" altLang="x-none" sz="3600" b="1" dirty="0" err="1">
                <a:solidFill>
                  <a:schemeClr val="tx2"/>
                </a:solidFill>
                <a:ea typeface="Bangla Sangam MN" charset="0"/>
                <a:cs typeface="Bangla Sangam MN" charset="0"/>
              </a:rPr>
              <a:t>cars</a:t>
            </a:r>
            <a:r>
              <a:rPr lang="de-CH" altLang="x-none" sz="3600" b="1" dirty="0">
                <a:solidFill>
                  <a:schemeClr val="tx2"/>
                </a:solidFill>
                <a:ea typeface="Bangla Sangam MN" charset="0"/>
                <a:cs typeface="Bangla Sangam MN" charset="0"/>
              </a:rPr>
              <a:t> in </a:t>
            </a:r>
            <a:r>
              <a:rPr lang="de-CH" altLang="x-none" sz="3600" b="1" dirty="0" err="1">
                <a:solidFill>
                  <a:schemeClr val="tx2"/>
                </a:solidFill>
                <a:ea typeface="Bangla Sangam MN" charset="0"/>
                <a:cs typeface="Bangla Sangam MN" charset="0"/>
              </a:rPr>
              <a:t>the</a:t>
            </a:r>
            <a:r>
              <a:rPr lang="de-CH" altLang="x-none" sz="3600" b="1" dirty="0">
                <a:solidFill>
                  <a:schemeClr val="tx2"/>
                </a:solidFill>
                <a:ea typeface="Bangla Sangam MN" charset="0"/>
                <a:cs typeface="Bangla Sangam MN" charset="0"/>
              </a:rPr>
              <a:t> German </a:t>
            </a:r>
            <a:r>
              <a:rPr lang="de-CH" altLang="x-none" sz="3600" b="1" dirty="0" err="1">
                <a:solidFill>
                  <a:schemeClr val="tx2"/>
                </a:solidFill>
                <a:ea typeface="Bangla Sangam MN" charset="0"/>
                <a:cs typeface="Bangla Sangam MN" charset="0"/>
              </a:rPr>
              <a:t>market</a:t>
            </a:r>
            <a:r>
              <a:rPr lang="de-CH" altLang="x-none" sz="3600" b="1" dirty="0">
                <a:solidFill>
                  <a:schemeClr val="tx2"/>
                </a:solidFill>
                <a:ea typeface="Bangla Sangam MN" charset="0"/>
                <a:cs typeface="Bangla Sangam MN" charset="0"/>
              </a:rPr>
              <a:t>. </a:t>
            </a:r>
          </a:p>
          <a:p>
            <a:pPr lvl="0" algn="ctr" eaLnBrk="0" fontAlgn="base" hangingPunct="0">
              <a:spcBef>
                <a:spcPct val="0"/>
              </a:spcBef>
              <a:spcAft>
                <a:spcPct val="0"/>
              </a:spcAft>
            </a:pPr>
            <a:r>
              <a:rPr lang="de-CH" altLang="x-none" sz="2400" b="1" dirty="0">
                <a:solidFill>
                  <a:schemeClr val="tx2"/>
                </a:solidFill>
                <a:ea typeface="Bangla Sangam MN" charset="0"/>
                <a:cs typeface="Bangla Sangam MN" charset="0"/>
              </a:rPr>
              <a:t>An </a:t>
            </a:r>
            <a:r>
              <a:rPr lang="de-CH" altLang="x-none" sz="2400" b="1" dirty="0" err="1">
                <a:solidFill>
                  <a:schemeClr val="tx2"/>
                </a:solidFill>
                <a:ea typeface="Bangla Sangam MN" charset="0"/>
                <a:cs typeface="Bangla Sangam MN" charset="0"/>
              </a:rPr>
              <a:t>application</a:t>
            </a:r>
            <a:r>
              <a:rPr lang="de-CH" altLang="x-none" sz="2400" b="1" dirty="0">
                <a:solidFill>
                  <a:schemeClr val="tx2"/>
                </a:solidFill>
                <a:ea typeface="Bangla Sangam MN" charset="0"/>
                <a:cs typeface="Bangla Sangam MN" charset="0"/>
              </a:rPr>
              <a:t> </a:t>
            </a:r>
            <a:r>
              <a:rPr lang="de-CH" altLang="x-none" sz="2400" b="1" dirty="0" err="1">
                <a:solidFill>
                  <a:schemeClr val="tx2"/>
                </a:solidFill>
                <a:ea typeface="Bangla Sangam MN" charset="0"/>
                <a:cs typeface="Bangla Sangam MN" charset="0"/>
              </a:rPr>
              <a:t>of</a:t>
            </a:r>
            <a:r>
              <a:rPr lang="de-CH" altLang="x-none" sz="2400" b="1" dirty="0">
                <a:solidFill>
                  <a:schemeClr val="tx2"/>
                </a:solidFill>
                <a:ea typeface="Bangla Sangam MN" charset="0"/>
                <a:cs typeface="Bangla Sangam MN" charset="0"/>
              </a:rPr>
              <a:t> </a:t>
            </a:r>
            <a:r>
              <a:rPr lang="de-CH" altLang="x-none" sz="2400" b="1" dirty="0" err="1">
                <a:solidFill>
                  <a:schemeClr val="tx2"/>
                </a:solidFill>
                <a:ea typeface="Bangla Sangam MN" charset="0"/>
                <a:cs typeface="Bangla Sangam MN" charset="0"/>
              </a:rPr>
              <a:t>the</a:t>
            </a:r>
            <a:r>
              <a:rPr lang="de-CH" altLang="x-none" sz="2400" b="1" dirty="0">
                <a:solidFill>
                  <a:schemeClr val="tx2"/>
                </a:solidFill>
                <a:ea typeface="Bangla Sangam MN" charset="0"/>
                <a:cs typeface="Bangla Sangam MN" charset="0"/>
              </a:rPr>
              <a:t> </a:t>
            </a:r>
            <a:r>
              <a:rPr kumimoji="0" lang="de-CH" altLang="x-none" sz="2400" b="1" u="none" strike="noStrike" cap="none" normalizeH="0" baseline="0" dirty="0" err="1">
                <a:ln>
                  <a:noFill/>
                </a:ln>
                <a:solidFill>
                  <a:schemeClr val="tx2"/>
                </a:solidFill>
                <a:effectLst/>
                <a:latin typeface="+mj-lt"/>
                <a:ea typeface="Bangla Sangam MN" charset="0"/>
                <a:cs typeface="Bangla Sangam MN" charset="0"/>
              </a:rPr>
              <a:t>Hedonic</a:t>
            </a:r>
            <a:r>
              <a:rPr kumimoji="0" lang="de-CH" altLang="x-none" sz="2400" b="1" u="none" strike="noStrike" cap="none" normalizeH="0" baseline="0" dirty="0">
                <a:ln>
                  <a:noFill/>
                </a:ln>
                <a:solidFill>
                  <a:schemeClr val="tx2"/>
                </a:solidFill>
                <a:effectLst/>
                <a:latin typeface="+mj-lt"/>
                <a:ea typeface="Bangla Sangam MN" charset="0"/>
                <a:cs typeface="Bangla Sangam MN" charset="0"/>
              </a:rPr>
              <a:t> </a:t>
            </a:r>
            <a:r>
              <a:rPr lang="de-CH" altLang="x-none" sz="2400" b="1" dirty="0" err="1">
                <a:solidFill>
                  <a:schemeClr val="tx2"/>
                </a:solidFill>
                <a:latin typeface="+mj-lt"/>
                <a:ea typeface="Bangla Sangam MN" charset="0"/>
                <a:cs typeface="Bangla Sangam MN" charset="0"/>
              </a:rPr>
              <a:t>P</a:t>
            </a:r>
            <a:r>
              <a:rPr kumimoji="0" lang="de-CH" altLang="x-none" sz="2400" b="1" u="none" strike="noStrike" cap="none" normalizeH="0" baseline="0" dirty="0" err="1">
                <a:ln>
                  <a:noFill/>
                </a:ln>
                <a:solidFill>
                  <a:schemeClr val="tx2"/>
                </a:solidFill>
                <a:effectLst/>
                <a:latin typeface="+mj-lt"/>
                <a:ea typeface="Bangla Sangam MN" charset="0"/>
                <a:cs typeface="Bangla Sangam MN" charset="0"/>
              </a:rPr>
              <a:t>ricing</a:t>
            </a:r>
            <a:r>
              <a:rPr kumimoji="0" lang="de-CH" altLang="x-none" sz="2400" b="1" u="none" strike="noStrike" cap="none" normalizeH="0" dirty="0">
                <a:ln>
                  <a:noFill/>
                </a:ln>
                <a:solidFill>
                  <a:schemeClr val="tx2"/>
                </a:solidFill>
                <a:effectLst/>
                <a:latin typeface="+mj-lt"/>
                <a:ea typeface="Bangla Sangam MN" charset="0"/>
                <a:cs typeface="Bangla Sangam MN" charset="0"/>
              </a:rPr>
              <a:t> </a:t>
            </a:r>
            <a:r>
              <a:rPr kumimoji="0" lang="es-ES" altLang="x-none" sz="2400" b="1" u="none" strike="noStrike" cap="none" normalizeH="0" dirty="0" err="1">
                <a:ln>
                  <a:noFill/>
                </a:ln>
                <a:solidFill>
                  <a:schemeClr val="tx2"/>
                </a:solidFill>
                <a:effectLst/>
                <a:latin typeface="+mj-lt"/>
                <a:ea typeface="Bangla Sangam MN" charset="0"/>
                <a:cs typeface="Bangla Sangam MN" charset="0"/>
              </a:rPr>
              <a:t>Approac</a:t>
            </a:r>
            <a:r>
              <a:rPr lang="es-ES" altLang="x-none" sz="2400" b="1" dirty="0" err="1">
                <a:solidFill>
                  <a:schemeClr val="tx2"/>
                </a:solidFill>
                <a:latin typeface="+mj-lt"/>
                <a:ea typeface="Bangla Sangam MN" charset="0"/>
                <a:cs typeface="Bangla Sangam MN" charset="0"/>
              </a:rPr>
              <a:t>h</a:t>
            </a:r>
            <a:r>
              <a:rPr lang="es-ES" altLang="x-none" sz="2400" b="1" dirty="0">
                <a:solidFill>
                  <a:schemeClr val="tx2"/>
                </a:solidFill>
                <a:latin typeface="+mj-lt"/>
                <a:ea typeface="Bangla Sangam MN" charset="0"/>
                <a:cs typeface="Bangla Sangam MN" charset="0"/>
              </a:rPr>
              <a:t>.</a:t>
            </a:r>
            <a:endParaRPr kumimoji="0" lang="x-none" altLang="x-none" sz="3200" b="1" u="none" strike="noStrike" cap="none" normalizeH="0" baseline="0" dirty="0">
              <a:ln>
                <a:noFill/>
              </a:ln>
              <a:solidFill>
                <a:schemeClr val="tx2"/>
              </a:solidFill>
              <a:effectLst/>
              <a:latin typeface="+mj-lt"/>
              <a:ea typeface="Bangla Sangam MN" charset="0"/>
              <a:cs typeface="Bangla Sangam MN" charset="0"/>
            </a:endParaRPr>
          </a:p>
        </p:txBody>
      </p:sp>
      <p:sp>
        <p:nvSpPr>
          <p:cNvPr id="6" name="TextBox 5"/>
          <p:cNvSpPr txBox="1"/>
          <p:nvPr/>
        </p:nvSpPr>
        <p:spPr>
          <a:xfrm>
            <a:off x="6941209" y="2898924"/>
            <a:ext cx="4135007" cy="2062103"/>
          </a:xfrm>
          <a:prstGeom prst="rect">
            <a:avLst/>
          </a:prstGeom>
          <a:noFill/>
        </p:spPr>
        <p:txBody>
          <a:bodyPr wrap="square" rtlCol="0">
            <a:spAutoFit/>
          </a:bodyPr>
          <a:lstStyle/>
          <a:p>
            <a:r>
              <a:rPr lang="en-US" sz="1600" b="1" dirty="0">
                <a:solidFill>
                  <a:schemeClr val="tx1">
                    <a:lumMod val="85000"/>
                  </a:schemeClr>
                </a:solidFill>
                <a:latin typeface="+mj-lt"/>
                <a:ea typeface="Bangla Sangam MN" charset="0"/>
                <a:cs typeface="Bangla Sangam MN" charset="0"/>
              </a:rPr>
              <a:t>TEAM 4 </a:t>
            </a:r>
          </a:p>
          <a:p>
            <a:endParaRPr lang="en-US" sz="1400" b="1" u="sng" dirty="0">
              <a:solidFill>
                <a:schemeClr val="tx1">
                  <a:lumMod val="85000"/>
                </a:schemeClr>
              </a:solidFill>
              <a:latin typeface="+mj-lt"/>
              <a:ea typeface="Bangla Sangam MN" charset="0"/>
              <a:cs typeface="Bangla Sangam MN" charset="0"/>
            </a:endParaRPr>
          </a:p>
          <a:p>
            <a:r>
              <a:rPr lang="en-US" sz="1400" dirty="0">
                <a:latin typeface="+mj-lt"/>
                <a:ea typeface="Bangla Sangam MN" charset="0"/>
                <a:cs typeface="Bangla Sangam MN" charset="0"/>
              </a:rPr>
              <a:t>Johann Reichmann</a:t>
            </a:r>
          </a:p>
          <a:p>
            <a:r>
              <a:rPr lang="en-US" sz="1400" dirty="0">
                <a:latin typeface="+mj-lt"/>
                <a:ea typeface="Bangla Sangam MN" charset="0"/>
                <a:cs typeface="Bangla Sangam MN" charset="0"/>
              </a:rPr>
              <a:t>Mohammad Ataur Rahman</a:t>
            </a:r>
          </a:p>
          <a:p>
            <a:r>
              <a:rPr lang="en-US" sz="1400" dirty="0">
                <a:latin typeface="+mj-lt"/>
                <a:ea typeface="Bangla Sangam MN" charset="0"/>
                <a:cs typeface="Bangla Sangam MN" charset="0"/>
              </a:rPr>
              <a:t>Kishore Patnaik</a:t>
            </a:r>
          </a:p>
          <a:p>
            <a:r>
              <a:rPr lang="en-US" sz="1400" dirty="0">
                <a:latin typeface="+mj-lt"/>
                <a:ea typeface="Bangla Sangam MN" charset="0"/>
                <a:cs typeface="Bangla Sangam MN" charset="0"/>
              </a:rPr>
              <a:t>Luis F. Quiceno</a:t>
            </a:r>
          </a:p>
          <a:p>
            <a:r>
              <a:rPr lang="en-US" sz="1400" dirty="0">
                <a:latin typeface="+mj-lt"/>
                <a:ea typeface="Bangla Sangam MN" charset="0"/>
                <a:cs typeface="Bangla Sangam MN" charset="0"/>
              </a:rPr>
              <a:t>Anuja Shedbale</a:t>
            </a:r>
          </a:p>
          <a:p>
            <a:r>
              <a:rPr lang="en-US" sz="1400" dirty="0" err="1">
                <a:latin typeface="+mj-lt"/>
                <a:ea typeface="Bangla Sangam MN" charset="0"/>
                <a:cs typeface="Bangla Sangam MN" charset="0"/>
              </a:rPr>
              <a:t>Ramitha</a:t>
            </a:r>
            <a:r>
              <a:rPr lang="en-US" sz="1400" dirty="0">
                <a:latin typeface="+mj-lt"/>
                <a:ea typeface="Bangla Sangam MN" charset="0"/>
                <a:cs typeface="Bangla Sangam MN" charset="0"/>
              </a:rPr>
              <a:t> Ravi</a:t>
            </a:r>
          </a:p>
          <a:p>
            <a:r>
              <a:rPr lang="en-US" sz="1400" dirty="0">
                <a:latin typeface="+mj-lt"/>
                <a:ea typeface="Bangla Sangam MN" charset="0"/>
                <a:cs typeface="Bangla Sangam MN" charset="0"/>
              </a:rPr>
              <a:t>Shruthi Ravichandran</a:t>
            </a:r>
          </a:p>
        </p:txBody>
      </p:sp>
      <p:sp>
        <p:nvSpPr>
          <p:cNvPr id="2" name="TextBox 1"/>
          <p:cNvSpPr txBox="1"/>
          <p:nvPr/>
        </p:nvSpPr>
        <p:spPr>
          <a:xfrm>
            <a:off x="1899762" y="5714990"/>
            <a:ext cx="5041447" cy="954107"/>
          </a:xfrm>
          <a:prstGeom prst="rect">
            <a:avLst/>
          </a:prstGeom>
          <a:noFill/>
        </p:spPr>
        <p:txBody>
          <a:bodyPr wrap="square" rtlCol="0">
            <a:spAutoFit/>
          </a:bodyPr>
          <a:lstStyle/>
          <a:p>
            <a:r>
              <a:rPr lang="en-US" sz="1400" b="1" dirty="0">
                <a:solidFill>
                  <a:schemeClr val="tx2"/>
                </a:solidFill>
              </a:rPr>
              <a:t>Course : MBA in Global Management</a:t>
            </a:r>
          </a:p>
          <a:p>
            <a:r>
              <a:rPr lang="en-US" sz="1400" b="1" dirty="0">
                <a:solidFill>
                  <a:schemeClr val="tx2"/>
                </a:solidFill>
              </a:rPr>
              <a:t>University: Hochschule Bremen</a:t>
            </a:r>
          </a:p>
          <a:p>
            <a:r>
              <a:rPr lang="en-US" sz="1400" b="1" dirty="0">
                <a:solidFill>
                  <a:schemeClr val="tx2"/>
                </a:solidFill>
              </a:rPr>
              <a:t>Module: Quantitative Methods</a:t>
            </a:r>
          </a:p>
          <a:p>
            <a:r>
              <a:rPr lang="en-US" sz="1400" b="1" dirty="0">
                <a:solidFill>
                  <a:schemeClr val="tx2"/>
                </a:solidFill>
              </a:rPr>
              <a:t>Date: 12.04.2019</a:t>
            </a:r>
          </a:p>
        </p:txBody>
      </p:sp>
      <p:pic>
        <p:nvPicPr>
          <p:cNvPr id="10" name="Picture 9">
            <a:extLst>
              <a:ext uri="{FF2B5EF4-FFF2-40B4-BE49-F238E27FC236}">
                <a16:creationId xmlns:a16="http://schemas.microsoft.com/office/drawing/2014/main" id="{492D6667-6A11-8144-B7AD-EE7185B0BA56}"/>
              </a:ext>
            </a:extLst>
          </p:cNvPr>
          <p:cNvPicPr/>
          <p:nvPr/>
        </p:nvPicPr>
        <p:blipFill rotWithShape="1">
          <a:blip r:embed="rId2"/>
          <a:srcRect l="399" t="8572" r="1200" b="3571"/>
          <a:stretch/>
        </p:blipFill>
        <p:spPr>
          <a:xfrm>
            <a:off x="1899762" y="2921667"/>
            <a:ext cx="4526546" cy="2520315"/>
          </a:xfrm>
          <a:prstGeom prst="rect">
            <a:avLst/>
          </a:prstGeom>
        </p:spPr>
      </p:pic>
      <p:sp>
        <p:nvSpPr>
          <p:cNvPr id="3" name="Slide Number Placeholder 2"/>
          <p:cNvSpPr>
            <a:spLocks noGrp="1"/>
          </p:cNvSpPr>
          <p:nvPr>
            <p:ph type="sldNum" sz="quarter" idx="12"/>
          </p:nvPr>
        </p:nvSpPr>
        <p:spPr/>
        <p:txBody>
          <a:bodyPr>
            <a:normAutofit lnSpcReduction="10000"/>
          </a:bodyPr>
          <a:lstStyle/>
          <a:p>
            <a:fld id="{49277397-DF7F-1840-B94F-43BE8F0AF998}" type="slidenum">
              <a:rPr lang="en-US" smtClean="0"/>
              <a:t>1</a:t>
            </a:fld>
            <a:endParaRPr lang="en-US"/>
          </a:p>
        </p:txBody>
      </p:sp>
    </p:spTree>
    <p:extLst>
      <p:ext uri="{BB962C8B-B14F-4D97-AF65-F5344CB8AC3E}">
        <p14:creationId xmlns:p14="http://schemas.microsoft.com/office/powerpoint/2010/main" val="97574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10</a:t>
            </a:fld>
            <a:endParaRPr lang="en-US"/>
          </a:p>
        </p:txBody>
      </p:sp>
      <p:sp>
        <p:nvSpPr>
          <p:cNvPr id="3" name="TextBox 2"/>
          <p:cNvSpPr txBox="1"/>
          <p:nvPr/>
        </p:nvSpPr>
        <p:spPr>
          <a:xfrm>
            <a:off x="2469026" y="2916195"/>
            <a:ext cx="7608173" cy="707886"/>
          </a:xfrm>
          <a:prstGeom prst="rect">
            <a:avLst/>
          </a:prstGeom>
          <a:noFill/>
        </p:spPr>
        <p:txBody>
          <a:bodyPr wrap="none" rtlCol="0">
            <a:spAutoFit/>
          </a:bodyPr>
          <a:lstStyle/>
          <a:p>
            <a:r>
              <a:rPr lang="en-US" sz="4000" dirty="0"/>
              <a:t>3. Assumptions and limitations</a:t>
            </a:r>
          </a:p>
        </p:txBody>
      </p:sp>
    </p:spTree>
    <p:extLst>
      <p:ext uri="{BB962C8B-B14F-4D97-AF65-F5344CB8AC3E}">
        <p14:creationId xmlns:p14="http://schemas.microsoft.com/office/powerpoint/2010/main" val="325632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C0FBBC-0ED5-3E4C-B45F-5DE9D1BC40BD}"/>
              </a:ext>
            </a:extLst>
          </p:cNvPr>
          <p:cNvSpPr txBox="1"/>
          <p:nvPr/>
        </p:nvSpPr>
        <p:spPr>
          <a:xfrm>
            <a:off x="1380692" y="545101"/>
            <a:ext cx="7676811" cy="1261884"/>
          </a:xfrm>
          <a:prstGeom prst="rect">
            <a:avLst/>
          </a:prstGeom>
          <a:noFill/>
        </p:spPr>
        <p:txBody>
          <a:bodyPr wrap="square" rtlCol="0">
            <a:spAutoFit/>
          </a:bodyPr>
          <a:lstStyle/>
          <a:p>
            <a:r>
              <a:rPr lang="en-US" sz="3600" dirty="0">
                <a:solidFill>
                  <a:schemeClr val="tx2"/>
                </a:solidFill>
              </a:rPr>
              <a:t>3. Assumptions and limitations</a:t>
            </a:r>
          </a:p>
          <a:p>
            <a:r>
              <a:rPr lang="en-US" sz="4000" dirty="0"/>
              <a:t>     </a:t>
            </a:r>
          </a:p>
        </p:txBody>
      </p:sp>
      <p:sp>
        <p:nvSpPr>
          <p:cNvPr id="6" name="TextBox 5">
            <a:extLst>
              <a:ext uri="{FF2B5EF4-FFF2-40B4-BE49-F238E27FC236}">
                <a16:creationId xmlns:a16="http://schemas.microsoft.com/office/drawing/2014/main" id="{B4AD606C-CC1F-A44A-968A-A0E2A3AF7CE1}"/>
              </a:ext>
            </a:extLst>
          </p:cNvPr>
          <p:cNvSpPr txBox="1"/>
          <p:nvPr/>
        </p:nvSpPr>
        <p:spPr>
          <a:xfrm>
            <a:off x="1380692" y="2075343"/>
            <a:ext cx="8924843" cy="2862322"/>
          </a:xfrm>
          <a:prstGeom prst="rect">
            <a:avLst/>
          </a:prstGeom>
          <a:noFill/>
          <a:ln>
            <a:solidFill>
              <a:schemeClr val="tx2"/>
            </a:solidFill>
          </a:ln>
        </p:spPr>
        <p:txBody>
          <a:bodyPr wrap="square" rtlCol="0">
            <a:spAutoFit/>
          </a:bodyPr>
          <a:lstStyle/>
          <a:p>
            <a:endParaRPr lang="en-GB" sz="2000" dirty="0"/>
          </a:p>
          <a:p>
            <a:pPr marL="285750" indent="-285750">
              <a:buFont typeface="Wingdings" charset="2"/>
              <a:buChar char="Ø"/>
            </a:pPr>
            <a:r>
              <a:rPr lang="en-GB" sz="2000" dirty="0"/>
              <a:t>The offered prices on the website by individuals are reliable for the value represented.</a:t>
            </a:r>
          </a:p>
          <a:p>
            <a:endParaRPr lang="en-GB" sz="2000" dirty="0"/>
          </a:p>
          <a:p>
            <a:pPr marL="285750" indent="-285750">
              <a:buFont typeface="Wingdings" charset="2"/>
              <a:buChar char="Ø"/>
            </a:pPr>
            <a:r>
              <a:rPr lang="en-GB" sz="2000" dirty="0"/>
              <a:t>This study is limited to the models of cars used in this analysis in the German Market as of March 27, 2019.</a:t>
            </a:r>
          </a:p>
          <a:p>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11</a:t>
            </a:fld>
            <a:endParaRPr lang="en-US"/>
          </a:p>
        </p:txBody>
      </p:sp>
    </p:spTree>
    <p:extLst>
      <p:ext uri="{BB962C8B-B14F-4D97-AF65-F5344CB8AC3E}">
        <p14:creationId xmlns:p14="http://schemas.microsoft.com/office/powerpoint/2010/main" val="20475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12</a:t>
            </a:fld>
            <a:endParaRPr lang="en-US"/>
          </a:p>
        </p:txBody>
      </p:sp>
      <p:sp>
        <p:nvSpPr>
          <p:cNvPr id="4" name="TextBox 3"/>
          <p:cNvSpPr txBox="1"/>
          <p:nvPr/>
        </p:nvSpPr>
        <p:spPr>
          <a:xfrm>
            <a:off x="1248033" y="2582174"/>
            <a:ext cx="9567606" cy="1323439"/>
          </a:xfrm>
          <a:prstGeom prst="rect">
            <a:avLst/>
          </a:prstGeom>
          <a:noFill/>
        </p:spPr>
        <p:txBody>
          <a:bodyPr wrap="square" rtlCol="0">
            <a:spAutoFit/>
          </a:bodyPr>
          <a:lstStyle/>
          <a:p>
            <a:r>
              <a:rPr lang="en-US" sz="4000" dirty="0"/>
              <a:t>4. Descriptive Statistics about the Variables</a:t>
            </a:r>
          </a:p>
        </p:txBody>
      </p:sp>
    </p:spTree>
    <p:extLst>
      <p:ext uri="{BB962C8B-B14F-4D97-AF65-F5344CB8AC3E}">
        <p14:creationId xmlns:p14="http://schemas.microsoft.com/office/powerpoint/2010/main" val="21085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B9728-72C7-C94E-872A-EC997C935867}"/>
              </a:ext>
            </a:extLst>
          </p:cNvPr>
          <p:cNvSpPr txBox="1"/>
          <p:nvPr/>
        </p:nvSpPr>
        <p:spPr>
          <a:xfrm>
            <a:off x="966952" y="1524774"/>
            <a:ext cx="9375653" cy="4647426"/>
          </a:xfrm>
          <a:prstGeom prst="rect">
            <a:avLst/>
          </a:prstGeom>
          <a:noFill/>
          <a:ln>
            <a:solidFill>
              <a:schemeClr val="tx2"/>
            </a:solidFill>
          </a:ln>
        </p:spPr>
        <p:txBody>
          <a:bodyPr wrap="square" rtlCol="0">
            <a:spAutoFit/>
          </a:bodyPr>
          <a:lstStyle/>
          <a:p>
            <a:pPr marL="285750" indent="-285750">
              <a:buFont typeface="Wingdings" charset="2"/>
              <a:buChar char="Ø"/>
            </a:pPr>
            <a:r>
              <a:rPr lang="de-DE" sz="2000" b="1" u="sng" dirty="0">
                <a:solidFill>
                  <a:schemeClr val="tx2"/>
                </a:solidFill>
              </a:rPr>
              <a:t>Dependent Variable </a:t>
            </a:r>
            <a:r>
              <a:rPr lang="de-DE" sz="2000" b="1" dirty="0">
                <a:solidFill>
                  <a:schemeClr val="tx2"/>
                </a:solidFill>
              </a:rPr>
              <a:t>: </a:t>
            </a:r>
          </a:p>
          <a:p>
            <a:pPr marL="285750" indent="-285750">
              <a:buFont typeface="Wingdings" charset="2"/>
              <a:buChar char="Ø"/>
            </a:pPr>
            <a:endParaRPr lang="de-DE" b="1" u="sng" dirty="0">
              <a:solidFill>
                <a:schemeClr val="tx2"/>
              </a:solidFill>
            </a:endParaRPr>
          </a:p>
          <a:p>
            <a:r>
              <a:rPr lang="de-DE" dirty="0"/>
              <a:t>Price – Resale value (offer price) </a:t>
            </a:r>
            <a:r>
              <a:rPr lang="de-DE" dirty="0" err="1"/>
              <a:t>of</a:t>
            </a:r>
            <a:r>
              <a:rPr lang="de-DE" dirty="0"/>
              <a:t> </a:t>
            </a:r>
            <a:r>
              <a:rPr lang="de-DE" dirty="0" err="1"/>
              <a:t>cars</a:t>
            </a:r>
            <a:r>
              <a:rPr lang="de-DE" dirty="0"/>
              <a:t>.</a:t>
            </a:r>
          </a:p>
          <a:p>
            <a:endParaRPr lang="de-DE" dirty="0"/>
          </a:p>
          <a:p>
            <a:pPr marL="285750" indent="-285750">
              <a:buFont typeface="Wingdings" charset="2"/>
              <a:buChar char="Ø"/>
            </a:pPr>
            <a:r>
              <a:rPr lang="de-DE" sz="2000" b="1" u="sng" dirty="0">
                <a:solidFill>
                  <a:schemeClr val="tx2"/>
                </a:solidFill>
              </a:rPr>
              <a:t>Independent Variables </a:t>
            </a:r>
            <a:r>
              <a:rPr lang="de-DE" sz="2000" b="1" dirty="0">
                <a:solidFill>
                  <a:schemeClr val="tx2"/>
                </a:solidFill>
              </a:rPr>
              <a:t>: </a:t>
            </a:r>
          </a:p>
          <a:p>
            <a:pPr marL="285750" indent="-285750">
              <a:buFont typeface="Wingdings" charset="2"/>
              <a:buChar char="Ø"/>
            </a:pPr>
            <a:endParaRPr lang="de-DE" b="1" u="sng" dirty="0">
              <a:solidFill>
                <a:schemeClr val="tx2"/>
              </a:solidFill>
            </a:endParaRPr>
          </a:p>
          <a:p>
            <a:r>
              <a:rPr lang="de-DE" sz="2000" dirty="0">
                <a:solidFill>
                  <a:schemeClr val="tx2"/>
                </a:solidFill>
              </a:rPr>
              <a:t>1. </a:t>
            </a:r>
            <a:r>
              <a:rPr lang="de-DE" sz="2000" u="sng" dirty="0">
                <a:solidFill>
                  <a:schemeClr val="tx2"/>
                </a:solidFill>
              </a:rPr>
              <a:t>Non-Dummy Variables </a:t>
            </a:r>
            <a:r>
              <a:rPr lang="de-DE" sz="2000" b="1" dirty="0">
                <a:solidFill>
                  <a:schemeClr val="tx2"/>
                </a:solidFill>
              </a:rPr>
              <a:t>:</a:t>
            </a:r>
          </a:p>
          <a:p>
            <a:pPr marL="285750" indent="-285750">
              <a:buFont typeface="Arial" charset="0"/>
              <a:buChar char="•"/>
            </a:pPr>
            <a:r>
              <a:rPr lang="de-DE" dirty="0"/>
              <a:t>Kilometers – Total running of the cars in </a:t>
            </a:r>
            <a:r>
              <a:rPr lang="de-DE" dirty="0" err="1"/>
              <a:t>kms</a:t>
            </a:r>
            <a:r>
              <a:rPr lang="de-DE" dirty="0"/>
              <a:t>.</a:t>
            </a:r>
          </a:p>
          <a:p>
            <a:pPr marL="285750" indent="-285750">
              <a:buFont typeface="Arial" charset="0"/>
              <a:buChar char="•"/>
            </a:pPr>
            <a:r>
              <a:rPr lang="de-DE" dirty="0"/>
              <a:t>CCM ( Cubic centimeters)- Volume of the </a:t>
            </a:r>
            <a:r>
              <a:rPr lang="de-DE" dirty="0" err="1"/>
              <a:t>car</a:t>
            </a:r>
            <a:r>
              <a:rPr lang="de-DE" dirty="0"/>
              <a:t> </a:t>
            </a:r>
            <a:r>
              <a:rPr lang="de-DE" dirty="0" err="1"/>
              <a:t>engine</a:t>
            </a:r>
            <a:r>
              <a:rPr lang="de-DE" dirty="0"/>
              <a:t>.</a:t>
            </a:r>
          </a:p>
          <a:p>
            <a:pPr marL="285750" indent="-285750">
              <a:buFont typeface="Arial" charset="0"/>
              <a:buChar char="•"/>
            </a:pPr>
            <a:r>
              <a:rPr lang="de-DE" dirty="0"/>
              <a:t>HPs ( </a:t>
            </a:r>
            <a:r>
              <a:rPr lang="de-DE" dirty="0" err="1"/>
              <a:t>Horsepowers</a:t>
            </a:r>
            <a:r>
              <a:rPr lang="de-DE" dirty="0"/>
              <a:t>) - The power produced by the </a:t>
            </a:r>
            <a:r>
              <a:rPr lang="de-DE" dirty="0" err="1"/>
              <a:t>car</a:t>
            </a:r>
            <a:r>
              <a:rPr lang="de-DE" dirty="0"/>
              <a:t> </a:t>
            </a:r>
            <a:r>
              <a:rPr lang="de-DE" dirty="0" err="1"/>
              <a:t>engine</a:t>
            </a:r>
            <a:r>
              <a:rPr lang="de-DE" dirty="0"/>
              <a:t>.</a:t>
            </a:r>
          </a:p>
          <a:p>
            <a:pPr marL="285750" indent="-285750">
              <a:buFont typeface="Arial" charset="0"/>
              <a:buChar char="•"/>
            </a:pPr>
            <a:r>
              <a:rPr lang="de-DE" dirty="0"/>
              <a:t>Age – Number of </a:t>
            </a:r>
            <a:r>
              <a:rPr lang="de-DE" dirty="0" err="1"/>
              <a:t>years</a:t>
            </a:r>
            <a:r>
              <a:rPr lang="de-DE" dirty="0"/>
              <a:t> </a:t>
            </a:r>
            <a:r>
              <a:rPr lang="de-DE" dirty="0" err="1"/>
              <a:t>used</a:t>
            </a:r>
            <a:r>
              <a:rPr lang="de-DE" dirty="0"/>
              <a:t>.</a:t>
            </a:r>
          </a:p>
          <a:p>
            <a:endParaRPr lang="de-DE" dirty="0"/>
          </a:p>
          <a:p>
            <a:r>
              <a:rPr lang="de-DE" sz="2000" u="sng" dirty="0">
                <a:solidFill>
                  <a:schemeClr val="tx2"/>
                </a:solidFill>
              </a:rPr>
              <a:t>2.Dummy Variables </a:t>
            </a:r>
            <a:r>
              <a:rPr lang="de-DE" sz="2000" b="1" dirty="0">
                <a:solidFill>
                  <a:schemeClr val="tx2"/>
                </a:solidFill>
              </a:rPr>
              <a:t>:</a:t>
            </a:r>
          </a:p>
          <a:p>
            <a:pPr marL="285750" indent="-285750">
              <a:buFont typeface="Arial" charset="0"/>
              <a:buChar char="•"/>
            </a:pPr>
            <a:r>
              <a:rPr lang="de-DE" dirty="0"/>
              <a:t>Transmission – Automatic </a:t>
            </a:r>
            <a:r>
              <a:rPr lang="de-DE" dirty="0" err="1"/>
              <a:t>or</a:t>
            </a:r>
            <a:r>
              <a:rPr lang="de-DE" dirty="0"/>
              <a:t> </a:t>
            </a:r>
            <a:r>
              <a:rPr lang="de-DE" dirty="0" err="1"/>
              <a:t>manual</a:t>
            </a:r>
            <a:r>
              <a:rPr lang="de-DE" dirty="0"/>
              <a:t>.</a:t>
            </a:r>
          </a:p>
          <a:p>
            <a:pPr marL="285750" indent="-285750">
              <a:buFont typeface="Arial" charset="0"/>
              <a:buChar char="•"/>
            </a:pPr>
            <a:r>
              <a:rPr lang="de-DE" dirty="0"/>
              <a:t>Fuel – Diesel </a:t>
            </a:r>
            <a:r>
              <a:rPr lang="de-DE" dirty="0" err="1"/>
              <a:t>or</a:t>
            </a:r>
            <a:r>
              <a:rPr lang="de-DE" dirty="0"/>
              <a:t> </a:t>
            </a:r>
            <a:r>
              <a:rPr lang="de-DE" dirty="0" err="1"/>
              <a:t>petrol</a:t>
            </a:r>
            <a:r>
              <a:rPr lang="de-DE" dirty="0"/>
              <a:t>.</a:t>
            </a:r>
          </a:p>
          <a:p>
            <a:pPr marL="285750" indent="-285750">
              <a:buFont typeface="Arial" charset="0"/>
              <a:buChar char="•"/>
            </a:pPr>
            <a:r>
              <a:rPr lang="de-DE" dirty="0"/>
              <a:t>Brand – Ford </a:t>
            </a:r>
            <a:r>
              <a:rPr lang="de-DE" dirty="0" err="1"/>
              <a:t>and</a:t>
            </a:r>
            <a:r>
              <a:rPr lang="de-DE" dirty="0"/>
              <a:t> Audi.</a:t>
            </a:r>
          </a:p>
        </p:txBody>
      </p:sp>
      <p:sp>
        <p:nvSpPr>
          <p:cNvPr id="3" name="Title 1">
            <a:extLst>
              <a:ext uri="{FF2B5EF4-FFF2-40B4-BE49-F238E27FC236}">
                <a16:creationId xmlns:a16="http://schemas.microsoft.com/office/drawing/2014/main" id="{CADFCE9A-D34B-4843-AFF7-A70888BB20A8}"/>
              </a:ext>
            </a:extLst>
          </p:cNvPr>
          <p:cNvSpPr txBox="1">
            <a:spLocks/>
          </p:cNvSpPr>
          <p:nvPr/>
        </p:nvSpPr>
        <p:spPr>
          <a:xfrm>
            <a:off x="966952" y="382385"/>
            <a:ext cx="10463048" cy="1383353"/>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4. Descriptive statistics about the variables</a:t>
            </a:r>
            <a:endParaRPr lang="de-DE" sz="3600" dirty="0"/>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13</a:t>
            </a:fld>
            <a:endParaRPr lang="en-US"/>
          </a:p>
        </p:txBody>
      </p:sp>
    </p:spTree>
    <p:extLst>
      <p:ext uri="{BB962C8B-B14F-4D97-AF65-F5344CB8AC3E}">
        <p14:creationId xmlns:p14="http://schemas.microsoft.com/office/powerpoint/2010/main" val="13601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B6081-0394-DA40-9D93-54D2D4AE3C6B}"/>
              </a:ext>
            </a:extLst>
          </p:cNvPr>
          <p:cNvPicPr>
            <a:picLocks noChangeAspect="1"/>
          </p:cNvPicPr>
          <p:nvPr/>
        </p:nvPicPr>
        <p:blipFill rotWithShape="1">
          <a:blip r:embed="rId2"/>
          <a:srcRect r="48759"/>
          <a:stretch/>
        </p:blipFill>
        <p:spPr>
          <a:xfrm>
            <a:off x="892776" y="1231121"/>
            <a:ext cx="5209444" cy="5237941"/>
          </a:xfrm>
          <a:prstGeom prst="rect">
            <a:avLst/>
          </a:prstGeom>
        </p:spPr>
      </p:pic>
      <p:sp>
        <p:nvSpPr>
          <p:cNvPr id="3" name="Slide Number Placeholder 2"/>
          <p:cNvSpPr>
            <a:spLocks noGrp="1"/>
          </p:cNvSpPr>
          <p:nvPr>
            <p:ph type="sldNum" sz="quarter" idx="12"/>
          </p:nvPr>
        </p:nvSpPr>
        <p:spPr/>
        <p:txBody>
          <a:bodyPr>
            <a:normAutofit lnSpcReduction="10000"/>
          </a:bodyPr>
          <a:lstStyle/>
          <a:p>
            <a:fld id="{49277397-DF7F-1840-B94F-43BE8F0AF998}" type="slidenum">
              <a:rPr lang="en-US" smtClean="0"/>
              <a:t>14</a:t>
            </a:fld>
            <a:endParaRPr lang="en-US"/>
          </a:p>
        </p:txBody>
      </p:sp>
      <p:sp>
        <p:nvSpPr>
          <p:cNvPr id="5" name="Title 1">
            <a:extLst>
              <a:ext uri="{FF2B5EF4-FFF2-40B4-BE49-F238E27FC236}">
                <a16:creationId xmlns:a16="http://schemas.microsoft.com/office/drawing/2014/main" id="{CADFCE9A-D34B-4843-AFF7-A70888BB20A8}"/>
              </a:ext>
            </a:extLst>
          </p:cNvPr>
          <p:cNvSpPr txBox="1">
            <a:spLocks/>
          </p:cNvSpPr>
          <p:nvPr/>
        </p:nvSpPr>
        <p:spPr>
          <a:xfrm>
            <a:off x="892776" y="209390"/>
            <a:ext cx="10463048" cy="1383353"/>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4. Descriptive statistics about the variables</a:t>
            </a:r>
            <a:endParaRPr lang="de-DE" sz="3600" dirty="0"/>
          </a:p>
        </p:txBody>
      </p:sp>
      <p:pic>
        <p:nvPicPr>
          <p:cNvPr id="6" name="Picture 5">
            <a:extLst>
              <a:ext uri="{FF2B5EF4-FFF2-40B4-BE49-F238E27FC236}">
                <a16:creationId xmlns:a16="http://schemas.microsoft.com/office/drawing/2014/main" id="{4E4D8921-61EC-5245-AA74-BF2B4B736CFD}"/>
              </a:ext>
            </a:extLst>
          </p:cNvPr>
          <p:cNvPicPr>
            <a:picLocks noChangeAspect="1"/>
          </p:cNvPicPr>
          <p:nvPr/>
        </p:nvPicPr>
        <p:blipFill rotWithShape="1">
          <a:blip r:embed="rId2"/>
          <a:srcRect l="55065" r="-798"/>
          <a:stretch/>
        </p:blipFill>
        <p:spPr>
          <a:xfrm>
            <a:off x="6400803" y="1252894"/>
            <a:ext cx="4649444" cy="5237941"/>
          </a:xfrm>
          <a:prstGeom prst="rect">
            <a:avLst/>
          </a:prstGeom>
        </p:spPr>
      </p:pic>
    </p:spTree>
    <p:extLst>
      <p:ext uri="{BB962C8B-B14F-4D97-AF65-F5344CB8AC3E}">
        <p14:creationId xmlns:p14="http://schemas.microsoft.com/office/powerpoint/2010/main" val="7319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40BCB-5E4A-8048-8681-146C28C161B3}"/>
              </a:ext>
            </a:extLst>
          </p:cNvPr>
          <p:cNvPicPr>
            <a:picLocks noChangeAspect="1"/>
          </p:cNvPicPr>
          <p:nvPr/>
        </p:nvPicPr>
        <p:blipFill>
          <a:blip r:embed="rId2"/>
          <a:stretch>
            <a:fillRect/>
          </a:stretch>
        </p:blipFill>
        <p:spPr>
          <a:xfrm>
            <a:off x="1209909" y="2611534"/>
            <a:ext cx="9390334" cy="1736766"/>
          </a:xfrm>
          <a:prstGeom prst="rect">
            <a:avLst/>
          </a:prstGeom>
        </p:spPr>
      </p:pic>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15</a:t>
            </a:fld>
            <a:endParaRPr lang="en-US"/>
          </a:p>
        </p:txBody>
      </p:sp>
      <p:sp>
        <p:nvSpPr>
          <p:cNvPr id="8" name="Title 1">
            <a:extLst>
              <a:ext uri="{FF2B5EF4-FFF2-40B4-BE49-F238E27FC236}">
                <a16:creationId xmlns:a16="http://schemas.microsoft.com/office/drawing/2014/main" id="{CADFCE9A-D34B-4843-AFF7-A70888BB20A8}"/>
              </a:ext>
            </a:extLst>
          </p:cNvPr>
          <p:cNvSpPr txBox="1">
            <a:spLocks/>
          </p:cNvSpPr>
          <p:nvPr/>
        </p:nvSpPr>
        <p:spPr>
          <a:xfrm>
            <a:off x="816428" y="641876"/>
            <a:ext cx="10463048" cy="1383353"/>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4. Descriptive statistics about the variables</a:t>
            </a:r>
            <a:endParaRPr lang="de-DE" sz="3600" dirty="0"/>
          </a:p>
        </p:txBody>
      </p:sp>
      <p:sp>
        <p:nvSpPr>
          <p:cNvPr id="3" name="Textfeld 2"/>
          <p:cNvSpPr txBox="1"/>
          <p:nvPr/>
        </p:nvSpPr>
        <p:spPr>
          <a:xfrm>
            <a:off x="5905076" y="4971871"/>
            <a:ext cx="4615961" cy="1200329"/>
          </a:xfrm>
          <a:prstGeom prst="rect">
            <a:avLst/>
          </a:prstGeom>
          <a:noFill/>
        </p:spPr>
        <p:txBody>
          <a:bodyPr wrap="square" rtlCol="0">
            <a:spAutoFit/>
          </a:bodyPr>
          <a:lstStyle/>
          <a:p>
            <a:r>
              <a:rPr lang="de-DE" i="1" dirty="0" smtClean="0">
                <a:solidFill>
                  <a:srgbClr val="FF0000"/>
                </a:solidFill>
              </a:rPr>
              <a:t>Comment: </a:t>
            </a:r>
          </a:p>
          <a:p>
            <a:r>
              <a:rPr lang="de-DE" i="1" dirty="0" err="1" smtClean="0">
                <a:solidFill>
                  <a:srgbClr val="FF0000"/>
                </a:solidFill>
              </a:rPr>
              <a:t>Better</a:t>
            </a:r>
            <a:r>
              <a:rPr lang="de-DE" i="1" dirty="0" smtClean="0">
                <a:solidFill>
                  <a:srgbClr val="FF0000"/>
                </a:solidFill>
              </a:rPr>
              <a:t> also </a:t>
            </a:r>
            <a:r>
              <a:rPr lang="de-DE" i="1" dirty="0" err="1" smtClean="0">
                <a:solidFill>
                  <a:srgbClr val="FF0000"/>
                </a:solidFill>
              </a:rPr>
              <a:t>add</a:t>
            </a:r>
            <a:r>
              <a:rPr lang="de-DE" i="1" dirty="0" smtClean="0">
                <a:solidFill>
                  <a:srgbClr val="FF0000"/>
                </a:solidFill>
              </a:rPr>
              <a:t> </a:t>
            </a:r>
            <a:r>
              <a:rPr lang="de-DE" i="1" dirty="0" err="1" smtClean="0">
                <a:solidFill>
                  <a:srgbClr val="FF0000"/>
                </a:solidFill>
              </a:rPr>
              <a:t>the</a:t>
            </a:r>
            <a:r>
              <a:rPr lang="de-DE" i="1" dirty="0" smtClean="0">
                <a:solidFill>
                  <a:srgbClr val="FF0000"/>
                </a:solidFill>
              </a:rPr>
              <a:t> </a:t>
            </a:r>
            <a:r>
              <a:rPr lang="de-DE" i="1" dirty="0" err="1" smtClean="0">
                <a:solidFill>
                  <a:srgbClr val="FF0000"/>
                </a:solidFill>
              </a:rPr>
              <a:t>number</a:t>
            </a:r>
            <a:r>
              <a:rPr lang="de-DE" i="1" dirty="0" smtClean="0">
                <a:solidFill>
                  <a:srgbClr val="FF0000"/>
                </a:solidFill>
              </a:rPr>
              <a:t> </a:t>
            </a:r>
            <a:r>
              <a:rPr lang="de-DE" i="1" dirty="0" err="1" smtClean="0">
                <a:solidFill>
                  <a:srgbClr val="FF0000"/>
                </a:solidFill>
              </a:rPr>
              <a:t>of</a:t>
            </a:r>
            <a:r>
              <a:rPr lang="de-DE" i="1" dirty="0" smtClean="0">
                <a:solidFill>
                  <a:srgbClr val="FF0000"/>
                </a:solidFill>
              </a:rPr>
              <a:t> </a:t>
            </a:r>
            <a:r>
              <a:rPr lang="de-DE" i="1" dirty="0" err="1" smtClean="0">
                <a:solidFill>
                  <a:srgbClr val="FF0000"/>
                </a:solidFill>
              </a:rPr>
              <a:t>observations</a:t>
            </a:r>
            <a:r>
              <a:rPr lang="de-DE" i="1" dirty="0" smtClean="0">
                <a:solidFill>
                  <a:srgbClr val="FF0000"/>
                </a:solidFill>
              </a:rPr>
              <a:t>, </a:t>
            </a:r>
            <a:r>
              <a:rPr lang="de-DE" i="1" dirty="0" err="1" smtClean="0">
                <a:solidFill>
                  <a:srgbClr val="FF0000"/>
                </a:solidFill>
              </a:rPr>
              <a:t>the</a:t>
            </a:r>
            <a:r>
              <a:rPr lang="de-DE" i="1" dirty="0" smtClean="0">
                <a:solidFill>
                  <a:srgbClr val="FF0000"/>
                </a:solidFill>
              </a:rPr>
              <a:t> </a:t>
            </a:r>
            <a:r>
              <a:rPr lang="de-DE" i="1" dirty="0" err="1" smtClean="0">
                <a:solidFill>
                  <a:srgbClr val="FF0000"/>
                </a:solidFill>
              </a:rPr>
              <a:t>other</a:t>
            </a:r>
            <a:r>
              <a:rPr lang="de-DE" i="1" dirty="0" smtClean="0">
                <a:solidFill>
                  <a:srgbClr val="FF0000"/>
                </a:solidFill>
              </a:rPr>
              <a:t> </a:t>
            </a:r>
            <a:r>
              <a:rPr lang="de-DE" i="1" dirty="0" err="1" smtClean="0">
                <a:solidFill>
                  <a:srgbClr val="FF0000"/>
                </a:solidFill>
              </a:rPr>
              <a:t>means</a:t>
            </a:r>
            <a:r>
              <a:rPr lang="de-DE" i="1" dirty="0" smtClean="0">
                <a:solidFill>
                  <a:srgbClr val="FF0000"/>
                </a:solidFill>
              </a:rPr>
              <a:t> (median and </a:t>
            </a:r>
            <a:r>
              <a:rPr lang="de-DE" i="1" dirty="0" err="1" smtClean="0">
                <a:solidFill>
                  <a:srgbClr val="FF0000"/>
                </a:solidFill>
              </a:rPr>
              <a:t>mode</a:t>
            </a:r>
            <a:r>
              <a:rPr lang="de-DE" i="1" dirty="0" smtClean="0">
                <a:solidFill>
                  <a:srgbClr val="FF0000"/>
                </a:solidFill>
              </a:rPr>
              <a:t>), … </a:t>
            </a:r>
            <a:endParaRPr lang="de-DE" i="1" dirty="0">
              <a:solidFill>
                <a:srgbClr val="FF0000"/>
              </a:solidFill>
            </a:endParaRPr>
          </a:p>
        </p:txBody>
      </p:sp>
    </p:spTree>
    <p:extLst>
      <p:ext uri="{BB962C8B-B14F-4D97-AF65-F5344CB8AC3E}">
        <p14:creationId xmlns:p14="http://schemas.microsoft.com/office/powerpoint/2010/main" val="122856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16</a:t>
            </a:fld>
            <a:endParaRPr lang="en-US"/>
          </a:p>
        </p:txBody>
      </p:sp>
      <p:sp>
        <p:nvSpPr>
          <p:cNvPr id="8" name="Title 1">
            <a:extLst>
              <a:ext uri="{FF2B5EF4-FFF2-40B4-BE49-F238E27FC236}">
                <a16:creationId xmlns:a16="http://schemas.microsoft.com/office/drawing/2014/main" id="{CADFCE9A-D34B-4843-AFF7-A70888BB20A8}"/>
              </a:ext>
            </a:extLst>
          </p:cNvPr>
          <p:cNvSpPr txBox="1">
            <a:spLocks/>
          </p:cNvSpPr>
          <p:nvPr/>
        </p:nvSpPr>
        <p:spPr>
          <a:xfrm>
            <a:off x="816428" y="641876"/>
            <a:ext cx="10463048" cy="1383353"/>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rgbClr val="FF0000"/>
                </a:solidFill>
              </a:rPr>
              <a:t>x. Correlations </a:t>
            </a:r>
            <a:endParaRPr lang="de-DE" sz="3600" dirty="0">
              <a:solidFill>
                <a:srgbClr val="FF0000"/>
              </a:solidFill>
            </a:endParaRPr>
          </a:p>
        </p:txBody>
      </p:sp>
      <p:sp>
        <p:nvSpPr>
          <p:cNvPr id="3" name="Textfeld 2"/>
          <p:cNvSpPr txBox="1"/>
          <p:nvPr/>
        </p:nvSpPr>
        <p:spPr>
          <a:xfrm>
            <a:off x="1552884" y="1516495"/>
            <a:ext cx="7977978" cy="4801314"/>
          </a:xfrm>
          <a:prstGeom prst="rect">
            <a:avLst/>
          </a:prstGeom>
          <a:noFill/>
        </p:spPr>
        <p:txBody>
          <a:bodyPr wrap="square" rtlCol="0">
            <a:spAutoFit/>
          </a:bodyPr>
          <a:lstStyle/>
          <a:p>
            <a:r>
              <a:rPr lang="en-US" i="1" dirty="0" smtClean="0">
                <a:solidFill>
                  <a:srgbClr val="FF0000"/>
                </a:solidFill>
              </a:rPr>
              <a:t>Comment: </a:t>
            </a:r>
          </a:p>
          <a:p>
            <a:endParaRPr lang="en-US" i="1" dirty="0" smtClean="0">
              <a:solidFill>
                <a:srgbClr val="FF0000"/>
              </a:solidFill>
            </a:endParaRPr>
          </a:p>
          <a:p>
            <a:r>
              <a:rPr lang="en-US" i="1" dirty="0" smtClean="0">
                <a:solidFill>
                  <a:srgbClr val="FF0000"/>
                </a:solidFill>
              </a:rPr>
              <a:t>This could be an own numbered title, but even better it can be another </a:t>
            </a:r>
            <a:r>
              <a:rPr lang="en-US" i="1" dirty="0" err="1" smtClean="0">
                <a:solidFill>
                  <a:srgbClr val="FF0000"/>
                </a:solidFill>
              </a:rPr>
              <a:t>subpoint</a:t>
            </a:r>
            <a:r>
              <a:rPr lang="en-US" i="1" dirty="0" smtClean="0">
                <a:solidFill>
                  <a:srgbClr val="FF0000"/>
                </a:solidFill>
              </a:rPr>
              <a:t> of 4</a:t>
            </a:r>
          </a:p>
          <a:p>
            <a:endParaRPr lang="en-US" i="1" dirty="0" smtClean="0">
              <a:solidFill>
                <a:srgbClr val="FF0000"/>
              </a:solidFill>
            </a:endParaRPr>
          </a:p>
          <a:p>
            <a:r>
              <a:rPr lang="en-US" i="1" dirty="0" smtClean="0">
                <a:solidFill>
                  <a:srgbClr val="FF0000"/>
                </a:solidFill>
              </a:rPr>
              <a:t>The best way to show correlations is using the “correlations” table from the analysis tools in Excel </a:t>
            </a:r>
          </a:p>
          <a:p>
            <a:endParaRPr lang="en-US" i="1" dirty="0">
              <a:solidFill>
                <a:srgbClr val="FF0000"/>
              </a:solidFill>
            </a:endParaRPr>
          </a:p>
          <a:p>
            <a:r>
              <a:rPr lang="en-US" i="1" dirty="0" smtClean="0">
                <a:solidFill>
                  <a:srgbClr val="FF0000"/>
                </a:solidFill>
              </a:rPr>
              <a:t>(example from Koop):</a:t>
            </a: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r>
              <a:rPr lang="en-US" i="1" dirty="0" smtClean="0">
                <a:solidFill>
                  <a:srgbClr val="FF0000"/>
                </a:solidFill>
              </a:rPr>
              <a:t>And of course don’t forget the interpretation of the correlations: What do we learn (for the coming regression analyses)?</a:t>
            </a:r>
            <a:endParaRPr lang="en-US" i="1" dirty="0">
              <a:solidFill>
                <a:srgbClr val="FF0000"/>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297745121"/>
              </p:ext>
            </p:extLst>
          </p:nvPr>
        </p:nvGraphicFramePr>
        <p:xfrm>
          <a:off x="4520174" y="3722529"/>
          <a:ext cx="5349240" cy="1706880"/>
        </p:xfrm>
        <a:graphic>
          <a:graphicData uri="http://schemas.openxmlformats.org/drawingml/2006/table">
            <a:tbl>
              <a:tblPr>
                <a:tableStyleId>{5C22544A-7EE6-4342-B048-85BDC9FD1C3A}</a:tableStyleId>
              </a:tblPr>
              <a:tblGrid>
                <a:gridCol w="948690">
                  <a:extLst>
                    <a:ext uri="{9D8B030D-6E8A-4147-A177-3AD203B41FA5}">
                      <a16:colId xmlns:a16="http://schemas.microsoft.com/office/drawing/2014/main" val="1446440168"/>
                    </a:ext>
                  </a:extLst>
                </a:gridCol>
                <a:gridCol w="1085850">
                  <a:extLst>
                    <a:ext uri="{9D8B030D-6E8A-4147-A177-3AD203B41FA5}">
                      <a16:colId xmlns:a16="http://schemas.microsoft.com/office/drawing/2014/main" val="1004074380"/>
                    </a:ext>
                  </a:extLst>
                </a:gridCol>
                <a:gridCol w="857250">
                  <a:extLst>
                    <a:ext uri="{9D8B030D-6E8A-4147-A177-3AD203B41FA5}">
                      <a16:colId xmlns:a16="http://schemas.microsoft.com/office/drawing/2014/main" val="1658511860"/>
                    </a:ext>
                  </a:extLst>
                </a:gridCol>
                <a:gridCol w="800100">
                  <a:extLst>
                    <a:ext uri="{9D8B030D-6E8A-4147-A177-3AD203B41FA5}">
                      <a16:colId xmlns:a16="http://schemas.microsoft.com/office/drawing/2014/main" val="3994184585"/>
                    </a:ext>
                  </a:extLst>
                </a:gridCol>
                <a:gridCol w="857250">
                  <a:extLst>
                    <a:ext uri="{9D8B030D-6E8A-4147-A177-3AD203B41FA5}">
                      <a16:colId xmlns:a16="http://schemas.microsoft.com/office/drawing/2014/main" val="393959128"/>
                    </a:ext>
                  </a:extLst>
                </a:gridCol>
                <a:gridCol w="800100">
                  <a:extLst>
                    <a:ext uri="{9D8B030D-6E8A-4147-A177-3AD203B41FA5}">
                      <a16:colId xmlns:a16="http://schemas.microsoft.com/office/drawing/2014/main" val="2751806434"/>
                    </a:ext>
                  </a:extLst>
                </a:gridCol>
              </a:tblGrid>
              <a:tr h="0">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dirty="0">
                          <a:effectLst/>
                        </a:rPr>
                        <a:t>Sale Price</a:t>
                      </a:r>
                      <a:endParaRPr lang="de-DE" sz="1000" dirty="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Lot size</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#bed</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#bath</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#storey</a:t>
                      </a:r>
                      <a:endParaRPr lang="de-DE" sz="100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1978177102"/>
                  </a:ext>
                </a:extLst>
              </a:tr>
              <a:tr h="0">
                <a:tc>
                  <a:txBody>
                    <a:bodyPr/>
                    <a:lstStyle/>
                    <a:p>
                      <a:pPr>
                        <a:spcAft>
                          <a:spcPts val="0"/>
                        </a:spcAft>
                      </a:pPr>
                      <a:r>
                        <a:rPr lang="en-GB" sz="1600">
                          <a:effectLst/>
                        </a:rPr>
                        <a:t>Sale price</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1</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1173014946"/>
                  </a:ext>
                </a:extLst>
              </a:tr>
              <a:tr h="0">
                <a:tc>
                  <a:txBody>
                    <a:bodyPr/>
                    <a:lstStyle/>
                    <a:p>
                      <a:pPr>
                        <a:spcAft>
                          <a:spcPts val="0"/>
                        </a:spcAft>
                      </a:pPr>
                      <a:r>
                        <a:rPr lang="en-GB" sz="1600">
                          <a:effectLst/>
                        </a:rPr>
                        <a:t>Lot size</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0.5358</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dirty="0">
                          <a:effectLst/>
                        </a:rPr>
                        <a:t>1</a:t>
                      </a:r>
                      <a:endParaRPr lang="de-DE" sz="1000" dirty="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3909770092"/>
                  </a:ext>
                </a:extLst>
              </a:tr>
              <a:tr h="0">
                <a:tc>
                  <a:txBody>
                    <a:bodyPr/>
                    <a:lstStyle/>
                    <a:p>
                      <a:pPr>
                        <a:spcAft>
                          <a:spcPts val="0"/>
                        </a:spcAft>
                      </a:pPr>
                      <a:r>
                        <a:rPr lang="en-GB" sz="1600">
                          <a:effectLst/>
                        </a:rPr>
                        <a:t>#bed</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0.3664</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0.1519</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1</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470870102"/>
                  </a:ext>
                </a:extLst>
              </a:tr>
              <a:tr h="0">
                <a:tc>
                  <a:txBody>
                    <a:bodyPr/>
                    <a:lstStyle/>
                    <a:p>
                      <a:pPr>
                        <a:spcAft>
                          <a:spcPts val="0"/>
                        </a:spcAft>
                      </a:pPr>
                      <a:r>
                        <a:rPr lang="en-GB" sz="1600">
                          <a:effectLst/>
                        </a:rPr>
                        <a:t>#bath</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0.5167</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0.1938</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0.3738</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1</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 </a:t>
                      </a:r>
                      <a:endParaRPr lang="de-DE" sz="100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2608084840"/>
                  </a:ext>
                </a:extLst>
              </a:tr>
              <a:tr h="171450">
                <a:tc>
                  <a:txBody>
                    <a:bodyPr/>
                    <a:lstStyle/>
                    <a:p>
                      <a:pPr>
                        <a:spcAft>
                          <a:spcPts val="0"/>
                        </a:spcAft>
                      </a:pPr>
                      <a:r>
                        <a:rPr lang="en-GB" sz="1600">
                          <a:effectLst/>
                        </a:rPr>
                        <a:t>#storeys</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0.4212</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0.0837</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0.4080</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a:effectLst/>
                        </a:rPr>
                        <a:t>0.3241</a:t>
                      </a:r>
                      <a:endParaRPr lang="de-DE" sz="1000">
                        <a:effectLst/>
                        <a:latin typeface="Times New Roman" panose="02020603050405020304" pitchFamily="18" charset="0"/>
                        <a:ea typeface="Times New Roman" panose="02020603050405020304" pitchFamily="18" charset="0"/>
                      </a:endParaRPr>
                    </a:p>
                  </a:txBody>
                  <a:tcPr marL="34290" marR="34290" marT="0" marB="0"/>
                </a:tc>
                <a:tc>
                  <a:txBody>
                    <a:bodyPr/>
                    <a:lstStyle/>
                    <a:p>
                      <a:pPr>
                        <a:spcAft>
                          <a:spcPts val="0"/>
                        </a:spcAft>
                      </a:pPr>
                      <a:r>
                        <a:rPr lang="en-GB" sz="1600" dirty="0">
                          <a:effectLst/>
                        </a:rPr>
                        <a:t>1</a:t>
                      </a:r>
                      <a:endParaRPr lang="de-DE" sz="1000" dirty="0">
                        <a:effectLst/>
                        <a:latin typeface="Times New Roman" panose="02020603050405020304" pitchFamily="18" charset="0"/>
                        <a:ea typeface="Times New Roman" panose="02020603050405020304" pitchFamily="18" charset="0"/>
                      </a:endParaRPr>
                    </a:p>
                  </a:txBody>
                  <a:tcPr marL="34290" marR="34290" marT="0" marB="0"/>
                </a:tc>
                <a:extLst>
                  <a:ext uri="{0D108BD9-81ED-4DB2-BD59-A6C34878D82A}">
                    <a16:rowId xmlns:a16="http://schemas.microsoft.com/office/drawing/2014/main" val="2908294210"/>
                  </a:ext>
                </a:extLst>
              </a:tr>
            </a:tbl>
          </a:graphicData>
        </a:graphic>
      </p:graphicFrame>
    </p:spTree>
    <p:extLst>
      <p:ext uri="{BB962C8B-B14F-4D97-AF65-F5344CB8AC3E}">
        <p14:creationId xmlns:p14="http://schemas.microsoft.com/office/powerpoint/2010/main" val="27234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17</a:t>
            </a:fld>
            <a:endParaRPr lang="en-US"/>
          </a:p>
        </p:txBody>
      </p:sp>
      <p:sp>
        <p:nvSpPr>
          <p:cNvPr id="3" name="TextBox 2"/>
          <p:cNvSpPr txBox="1"/>
          <p:nvPr/>
        </p:nvSpPr>
        <p:spPr>
          <a:xfrm>
            <a:off x="1013561" y="2533134"/>
            <a:ext cx="9759211" cy="1323439"/>
          </a:xfrm>
          <a:prstGeom prst="rect">
            <a:avLst/>
          </a:prstGeom>
          <a:noFill/>
        </p:spPr>
        <p:txBody>
          <a:bodyPr wrap="square" rtlCol="0">
            <a:spAutoFit/>
          </a:bodyPr>
          <a:lstStyle/>
          <a:p>
            <a:pPr algn="ctr"/>
            <a:r>
              <a:rPr lang="en-US" sz="4000" dirty="0"/>
              <a:t>5. Simple Regressions, Results and Graphs</a:t>
            </a:r>
          </a:p>
        </p:txBody>
      </p:sp>
    </p:spTree>
    <p:extLst>
      <p:ext uri="{BB962C8B-B14F-4D97-AF65-F5344CB8AC3E}">
        <p14:creationId xmlns:p14="http://schemas.microsoft.com/office/powerpoint/2010/main" val="174567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3152-A063-224C-A353-7118B071644D}"/>
              </a:ext>
            </a:extLst>
          </p:cNvPr>
          <p:cNvSpPr txBox="1">
            <a:spLocks/>
          </p:cNvSpPr>
          <p:nvPr/>
        </p:nvSpPr>
        <p:spPr>
          <a:xfrm>
            <a:off x="729687" y="435548"/>
            <a:ext cx="10370704" cy="997836"/>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5. Simple Regressions, Results and Graphs</a:t>
            </a:r>
            <a:endParaRPr lang="de-DE" sz="3600" dirty="0"/>
          </a:p>
        </p:txBody>
      </p:sp>
      <p:pic>
        <p:nvPicPr>
          <p:cNvPr id="3" name="Picture 2">
            <a:extLst>
              <a:ext uri="{FF2B5EF4-FFF2-40B4-BE49-F238E27FC236}">
                <a16:creationId xmlns:a16="http://schemas.microsoft.com/office/drawing/2014/main" id="{7E4D46D1-3F59-EA46-A6AD-E87D8BACBC97}"/>
              </a:ext>
            </a:extLst>
          </p:cNvPr>
          <p:cNvPicPr>
            <a:picLocks noChangeAspect="1"/>
          </p:cNvPicPr>
          <p:nvPr/>
        </p:nvPicPr>
        <p:blipFill>
          <a:blip r:embed="rId2"/>
          <a:stretch>
            <a:fillRect/>
          </a:stretch>
        </p:blipFill>
        <p:spPr>
          <a:xfrm>
            <a:off x="676411" y="1433384"/>
            <a:ext cx="5180692" cy="3212757"/>
          </a:xfrm>
          <a:prstGeom prst="rect">
            <a:avLst/>
          </a:prstGeom>
        </p:spPr>
      </p:pic>
      <p:pic>
        <p:nvPicPr>
          <p:cNvPr id="4" name="Picture 3">
            <a:extLst>
              <a:ext uri="{FF2B5EF4-FFF2-40B4-BE49-F238E27FC236}">
                <a16:creationId xmlns:a16="http://schemas.microsoft.com/office/drawing/2014/main" id="{774C903C-C223-6E47-9C36-1ED06DC70B0D}"/>
              </a:ext>
            </a:extLst>
          </p:cNvPr>
          <p:cNvPicPr>
            <a:picLocks noChangeAspect="1"/>
          </p:cNvPicPr>
          <p:nvPr/>
        </p:nvPicPr>
        <p:blipFill>
          <a:blip r:embed="rId3"/>
          <a:stretch>
            <a:fillRect/>
          </a:stretch>
        </p:blipFill>
        <p:spPr>
          <a:xfrm>
            <a:off x="6092167" y="2928551"/>
            <a:ext cx="5096378" cy="3540511"/>
          </a:xfrm>
          <a:prstGeom prst="rect">
            <a:avLst/>
          </a:prstGeom>
        </p:spPr>
      </p:pic>
      <p:sp>
        <p:nvSpPr>
          <p:cNvPr id="5" name="Slide Number Placeholder 4"/>
          <p:cNvSpPr>
            <a:spLocks noGrp="1"/>
          </p:cNvSpPr>
          <p:nvPr>
            <p:ph type="sldNum" sz="quarter" idx="12"/>
          </p:nvPr>
        </p:nvSpPr>
        <p:spPr/>
        <p:txBody>
          <a:bodyPr>
            <a:normAutofit lnSpcReduction="10000"/>
          </a:bodyPr>
          <a:lstStyle/>
          <a:p>
            <a:fld id="{49277397-DF7F-1840-B94F-43BE8F0AF998}" type="slidenum">
              <a:rPr lang="en-US" smtClean="0"/>
              <a:t>18</a:t>
            </a:fld>
            <a:endParaRPr lang="en-US"/>
          </a:p>
        </p:txBody>
      </p:sp>
    </p:spTree>
    <p:extLst>
      <p:ext uri="{BB962C8B-B14F-4D97-AF65-F5344CB8AC3E}">
        <p14:creationId xmlns:p14="http://schemas.microsoft.com/office/powerpoint/2010/main" val="4509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0CCDB-73AB-A540-AAD2-5C574A82FFD7}"/>
              </a:ext>
            </a:extLst>
          </p:cNvPr>
          <p:cNvPicPr>
            <a:picLocks noChangeAspect="1"/>
          </p:cNvPicPr>
          <p:nvPr/>
        </p:nvPicPr>
        <p:blipFill>
          <a:blip r:embed="rId2"/>
          <a:stretch>
            <a:fillRect/>
          </a:stretch>
        </p:blipFill>
        <p:spPr>
          <a:xfrm>
            <a:off x="612554" y="1433383"/>
            <a:ext cx="5147685" cy="3348681"/>
          </a:xfrm>
          <a:prstGeom prst="rect">
            <a:avLst/>
          </a:prstGeom>
        </p:spPr>
      </p:pic>
      <p:pic>
        <p:nvPicPr>
          <p:cNvPr id="4" name="Picture 3">
            <a:extLst>
              <a:ext uri="{FF2B5EF4-FFF2-40B4-BE49-F238E27FC236}">
                <a16:creationId xmlns:a16="http://schemas.microsoft.com/office/drawing/2014/main" id="{9E7DD815-2A0A-E942-ABE4-36E22B96D5CE}"/>
              </a:ext>
            </a:extLst>
          </p:cNvPr>
          <p:cNvPicPr>
            <a:picLocks noChangeAspect="1"/>
          </p:cNvPicPr>
          <p:nvPr/>
        </p:nvPicPr>
        <p:blipFill>
          <a:blip r:embed="rId3"/>
          <a:stretch>
            <a:fillRect/>
          </a:stretch>
        </p:blipFill>
        <p:spPr>
          <a:xfrm>
            <a:off x="5877390" y="3210358"/>
            <a:ext cx="5317832" cy="3258704"/>
          </a:xfrm>
          <a:prstGeom prst="rect">
            <a:avLst/>
          </a:prstGeom>
        </p:spPr>
      </p:pic>
      <p:sp>
        <p:nvSpPr>
          <p:cNvPr id="5" name="Slide Number Placeholder 4"/>
          <p:cNvSpPr>
            <a:spLocks noGrp="1"/>
          </p:cNvSpPr>
          <p:nvPr>
            <p:ph type="sldNum" sz="quarter" idx="12"/>
          </p:nvPr>
        </p:nvSpPr>
        <p:spPr/>
        <p:txBody>
          <a:bodyPr>
            <a:normAutofit lnSpcReduction="10000"/>
          </a:bodyPr>
          <a:lstStyle/>
          <a:p>
            <a:fld id="{49277397-DF7F-1840-B94F-43BE8F0AF998}" type="slidenum">
              <a:rPr lang="en-US" smtClean="0"/>
              <a:t>19</a:t>
            </a:fld>
            <a:endParaRPr lang="en-US"/>
          </a:p>
        </p:txBody>
      </p:sp>
      <p:sp>
        <p:nvSpPr>
          <p:cNvPr id="6" name="Title 1">
            <a:extLst>
              <a:ext uri="{FF2B5EF4-FFF2-40B4-BE49-F238E27FC236}">
                <a16:creationId xmlns:a16="http://schemas.microsoft.com/office/drawing/2014/main" id="{508F3152-A063-224C-A353-7118B071644D}"/>
              </a:ext>
            </a:extLst>
          </p:cNvPr>
          <p:cNvSpPr txBox="1">
            <a:spLocks/>
          </p:cNvSpPr>
          <p:nvPr/>
        </p:nvSpPr>
        <p:spPr>
          <a:xfrm>
            <a:off x="729687" y="435548"/>
            <a:ext cx="10370704" cy="997836"/>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5. Simple Regression, Results and Graphs</a:t>
            </a:r>
            <a:endParaRPr lang="de-DE" sz="3600" dirty="0"/>
          </a:p>
        </p:txBody>
      </p:sp>
    </p:spTree>
    <p:extLst>
      <p:ext uri="{BB962C8B-B14F-4D97-AF65-F5344CB8AC3E}">
        <p14:creationId xmlns:p14="http://schemas.microsoft.com/office/powerpoint/2010/main" val="913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3828" y="1459218"/>
            <a:ext cx="7210220" cy="5110502"/>
          </a:xfrm>
          <a:prstGeom prst="rect">
            <a:avLst/>
          </a:prstGeom>
          <a:noFill/>
        </p:spPr>
        <p:txBody>
          <a:bodyPr wrap="square" rtlCol="0">
            <a:spAutoFit/>
          </a:bodyPr>
          <a:lstStyle/>
          <a:p>
            <a:pPr indent="-342900">
              <a:lnSpc>
                <a:spcPct val="150000"/>
              </a:lnSpc>
              <a:buFont typeface="+mj-lt"/>
              <a:buAutoNum type="arabicPeriod"/>
            </a:pPr>
            <a:r>
              <a:rPr lang="en-US" sz="2000" dirty="0">
                <a:solidFill>
                  <a:srgbClr val="333333"/>
                </a:solidFill>
                <a:ea typeface="Bangla Sangam MN" charset="0"/>
                <a:cs typeface="Bangla Sangam MN" charset="0"/>
              </a:rPr>
              <a:t>Topic and motivation </a:t>
            </a:r>
          </a:p>
          <a:p>
            <a:pPr indent="-342900">
              <a:lnSpc>
                <a:spcPct val="150000"/>
              </a:lnSpc>
              <a:buFont typeface="+mj-lt"/>
              <a:buAutoNum type="arabicPeriod"/>
            </a:pPr>
            <a:r>
              <a:rPr lang="en-US" sz="2000" dirty="0">
                <a:solidFill>
                  <a:srgbClr val="333333"/>
                </a:solidFill>
                <a:ea typeface="Bangla Sangam MN" charset="0"/>
                <a:cs typeface="Bangla Sangam MN" charset="0"/>
              </a:rPr>
              <a:t>Research Question and Hypothesis </a:t>
            </a:r>
          </a:p>
          <a:p>
            <a:pPr indent="-342900">
              <a:lnSpc>
                <a:spcPct val="150000"/>
              </a:lnSpc>
              <a:buFont typeface="+mj-lt"/>
              <a:buAutoNum type="arabicPeriod"/>
            </a:pPr>
            <a:r>
              <a:rPr lang="en-US" sz="2000" dirty="0">
                <a:solidFill>
                  <a:srgbClr val="333333"/>
                </a:solidFill>
                <a:ea typeface="Bangla Sangam MN" charset="0"/>
                <a:cs typeface="Bangla Sangam MN" charset="0"/>
              </a:rPr>
              <a:t>Assumptions and Limitations</a:t>
            </a:r>
          </a:p>
          <a:p>
            <a:pPr indent="-342900">
              <a:lnSpc>
                <a:spcPct val="150000"/>
              </a:lnSpc>
              <a:buFont typeface="+mj-lt"/>
              <a:buAutoNum type="arabicPeriod"/>
            </a:pPr>
            <a:r>
              <a:rPr lang="en-US" sz="2000" dirty="0">
                <a:solidFill>
                  <a:srgbClr val="333333"/>
                </a:solidFill>
                <a:ea typeface="Bangla Sangam MN" charset="0"/>
                <a:cs typeface="Bangla Sangam MN" charset="0"/>
              </a:rPr>
              <a:t>Descriptive statistics about the variables</a:t>
            </a:r>
            <a:endParaRPr lang="en-US" sz="2000" b="1" dirty="0">
              <a:ea typeface="Bangla Sangam MN" charset="0"/>
              <a:cs typeface="Bangla Sangam MN" charset="0"/>
            </a:endParaRPr>
          </a:p>
          <a:p>
            <a:pPr indent="-342900">
              <a:lnSpc>
                <a:spcPct val="150000"/>
              </a:lnSpc>
              <a:buFont typeface="+mj-lt"/>
              <a:buAutoNum type="arabicPeriod"/>
            </a:pPr>
            <a:r>
              <a:rPr lang="en-US" sz="2000" dirty="0">
                <a:solidFill>
                  <a:srgbClr val="333333"/>
                </a:solidFill>
                <a:ea typeface="Bangla Sangam MN" charset="0"/>
                <a:cs typeface="Bangla Sangam MN" charset="0"/>
              </a:rPr>
              <a:t>Simple regressions, results and graphs</a:t>
            </a:r>
          </a:p>
          <a:p>
            <a:pPr indent="-342900">
              <a:lnSpc>
                <a:spcPct val="150000"/>
              </a:lnSpc>
              <a:buFont typeface="+mj-lt"/>
              <a:buAutoNum type="arabicPeriod"/>
            </a:pPr>
            <a:r>
              <a:rPr lang="en-US" sz="2000" dirty="0">
                <a:solidFill>
                  <a:srgbClr val="333333"/>
                </a:solidFill>
                <a:ea typeface="Bangla Sangam MN" charset="0"/>
                <a:cs typeface="Bangla Sangam MN" charset="0"/>
              </a:rPr>
              <a:t>Multiple Regressions </a:t>
            </a:r>
          </a:p>
          <a:p>
            <a:pPr indent="-342900">
              <a:lnSpc>
                <a:spcPct val="150000"/>
              </a:lnSpc>
              <a:buFont typeface="+mj-lt"/>
              <a:buAutoNum type="arabicPeriod"/>
            </a:pPr>
            <a:r>
              <a:rPr lang="en-US" sz="2000" dirty="0">
                <a:solidFill>
                  <a:srgbClr val="333333"/>
                </a:solidFill>
                <a:ea typeface="Bangla Sangam MN" charset="0"/>
                <a:cs typeface="Bangla Sangam MN" charset="0"/>
              </a:rPr>
              <a:t>Hypothesis Testing</a:t>
            </a:r>
          </a:p>
          <a:p>
            <a:pPr indent="-342900">
              <a:lnSpc>
                <a:spcPct val="150000"/>
              </a:lnSpc>
              <a:buFont typeface="+mj-lt"/>
              <a:buAutoNum type="arabicPeriod"/>
            </a:pPr>
            <a:r>
              <a:rPr lang="en-US" sz="2000" dirty="0">
                <a:solidFill>
                  <a:srgbClr val="333333"/>
                </a:solidFill>
                <a:ea typeface="Bangla Sangam MN" charset="0"/>
                <a:cs typeface="Bangla Sangam MN" charset="0"/>
              </a:rPr>
              <a:t>Conclusions and Recommendations</a:t>
            </a:r>
          </a:p>
          <a:p>
            <a:pPr>
              <a:lnSpc>
                <a:spcPct val="150000"/>
              </a:lnSpc>
            </a:pPr>
            <a:endParaRPr lang="en-US" sz="2000" dirty="0">
              <a:solidFill>
                <a:srgbClr val="333333"/>
              </a:solidFill>
              <a:ea typeface="Bangla Sangam MN" charset="0"/>
              <a:cs typeface="Bangla Sangam MN" charset="0"/>
            </a:endParaRPr>
          </a:p>
          <a:p>
            <a:pPr>
              <a:lnSpc>
                <a:spcPct val="150000"/>
              </a:lnSpc>
            </a:pPr>
            <a:r>
              <a:rPr lang="en-US" dirty="0">
                <a:solidFill>
                  <a:srgbClr val="333333"/>
                </a:solidFill>
                <a:ea typeface="Bangla Sangam MN" charset="0"/>
                <a:cs typeface="Bangla Sangam MN" charset="0"/>
              </a:rPr>
              <a:t>Video and price calculators </a:t>
            </a:r>
          </a:p>
          <a:p>
            <a:pPr>
              <a:lnSpc>
                <a:spcPct val="150000"/>
              </a:lnSpc>
            </a:pPr>
            <a:r>
              <a:rPr lang="en-US" dirty="0">
                <a:solidFill>
                  <a:srgbClr val="333333"/>
                </a:solidFill>
                <a:ea typeface="Bangla Sangam MN" charset="0"/>
                <a:cs typeface="Bangla Sangam MN" charset="0"/>
              </a:rPr>
              <a:t>References</a:t>
            </a:r>
          </a:p>
        </p:txBody>
      </p:sp>
      <p:sp>
        <p:nvSpPr>
          <p:cNvPr id="5" name="TextBox 4"/>
          <p:cNvSpPr txBox="1"/>
          <p:nvPr/>
        </p:nvSpPr>
        <p:spPr>
          <a:xfrm>
            <a:off x="1428053" y="443151"/>
            <a:ext cx="6187185" cy="584775"/>
          </a:xfrm>
          <a:prstGeom prst="rect">
            <a:avLst/>
          </a:prstGeom>
          <a:noFill/>
        </p:spPr>
        <p:txBody>
          <a:bodyPr wrap="square" rtlCol="0">
            <a:spAutoFit/>
          </a:bodyPr>
          <a:lstStyle/>
          <a:p>
            <a:r>
              <a:rPr lang="en-US" sz="3200" b="1" dirty="0">
                <a:solidFill>
                  <a:schemeClr val="tx2"/>
                </a:solidFill>
                <a:latin typeface="+mj-lt"/>
                <a:ea typeface="Bangla Sangam MN" charset="0"/>
                <a:cs typeface="Bangla Sangam MN" charset="0"/>
              </a:rPr>
              <a:t>TABLE OF CONTENTS</a:t>
            </a:r>
          </a:p>
        </p:txBody>
      </p:sp>
      <p:sp>
        <p:nvSpPr>
          <p:cNvPr id="6" name="Slide Number Placeholder 5"/>
          <p:cNvSpPr>
            <a:spLocks noGrp="1"/>
          </p:cNvSpPr>
          <p:nvPr>
            <p:ph type="sldNum" sz="quarter" idx="12"/>
          </p:nvPr>
        </p:nvSpPr>
        <p:spPr/>
        <p:txBody>
          <a:bodyPr>
            <a:normAutofit lnSpcReduction="10000"/>
          </a:bodyPr>
          <a:lstStyle/>
          <a:p>
            <a:fld id="{49277397-DF7F-1840-B94F-43BE8F0AF998}" type="slidenum">
              <a:rPr lang="en-US" smtClean="0"/>
              <a:t>2</a:t>
            </a:fld>
            <a:endParaRPr lang="en-US"/>
          </a:p>
        </p:txBody>
      </p:sp>
    </p:spTree>
    <p:extLst>
      <p:ext uri="{BB962C8B-B14F-4D97-AF65-F5344CB8AC3E}">
        <p14:creationId xmlns:p14="http://schemas.microsoft.com/office/powerpoint/2010/main" val="14502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20</a:t>
            </a:fld>
            <a:endParaRPr lang="en-US"/>
          </a:p>
        </p:txBody>
      </p:sp>
      <p:sp>
        <p:nvSpPr>
          <p:cNvPr id="3" name="TextBox 2"/>
          <p:cNvSpPr txBox="1"/>
          <p:nvPr/>
        </p:nvSpPr>
        <p:spPr>
          <a:xfrm>
            <a:off x="3126259" y="2916195"/>
            <a:ext cx="5904180" cy="707886"/>
          </a:xfrm>
          <a:prstGeom prst="rect">
            <a:avLst/>
          </a:prstGeom>
          <a:noFill/>
        </p:spPr>
        <p:txBody>
          <a:bodyPr wrap="none" rtlCol="0">
            <a:spAutoFit/>
          </a:bodyPr>
          <a:lstStyle/>
          <a:p>
            <a:r>
              <a:rPr lang="en-US" sz="4000" dirty="0"/>
              <a:t>6. Multiple Regressions </a:t>
            </a:r>
          </a:p>
        </p:txBody>
      </p:sp>
    </p:spTree>
    <p:extLst>
      <p:ext uri="{BB962C8B-B14F-4D97-AF65-F5344CB8AC3E}">
        <p14:creationId xmlns:p14="http://schemas.microsoft.com/office/powerpoint/2010/main" val="10380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692" y="545101"/>
            <a:ext cx="5637946" cy="1754326"/>
          </a:xfrm>
          <a:prstGeom prst="rect">
            <a:avLst/>
          </a:prstGeom>
          <a:noFill/>
        </p:spPr>
        <p:txBody>
          <a:bodyPr wrap="square" rtlCol="0">
            <a:spAutoFit/>
          </a:bodyPr>
          <a:lstStyle/>
          <a:p>
            <a:r>
              <a:rPr lang="en-US" sz="3600" dirty="0">
                <a:solidFill>
                  <a:schemeClr val="tx2"/>
                </a:solidFill>
              </a:rPr>
              <a:t>6. Multiple Regressions</a:t>
            </a:r>
          </a:p>
          <a:p>
            <a:r>
              <a:rPr lang="en-US" sz="3600" dirty="0">
                <a:solidFill>
                  <a:schemeClr val="tx2"/>
                </a:solidFill>
              </a:rPr>
              <a:t>    </a:t>
            </a:r>
            <a:r>
              <a:rPr lang="en-US" sz="3200" dirty="0">
                <a:solidFill>
                  <a:schemeClr val="tx2"/>
                </a:solidFill>
              </a:rPr>
              <a:t>(Analysis of variables)</a:t>
            </a:r>
          </a:p>
          <a:p>
            <a:endParaRPr lang="en-US" sz="3600" dirty="0"/>
          </a:p>
        </p:txBody>
      </p:sp>
      <p:pic>
        <p:nvPicPr>
          <p:cNvPr id="3" name="Picture 2">
            <a:extLst>
              <a:ext uri="{FF2B5EF4-FFF2-40B4-BE49-F238E27FC236}">
                <a16:creationId xmlns:a16="http://schemas.microsoft.com/office/drawing/2014/main" id="{B7C19D2E-AFC3-1C49-AD6C-FC9F90B735B1}"/>
              </a:ext>
            </a:extLst>
          </p:cNvPr>
          <p:cNvPicPr>
            <a:picLocks noChangeAspect="1"/>
          </p:cNvPicPr>
          <p:nvPr/>
        </p:nvPicPr>
        <p:blipFill rotWithShape="1">
          <a:blip r:embed="rId2"/>
          <a:srcRect r="63791"/>
          <a:stretch/>
        </p:blipFill>
        <p:spPr>
          <a:xfrm>
            <a:off x="1380692" y="2551721"/>
            <a:ext cx="3390377" cy="3580511"/>
          </a:xfrm>
          <a:prstGeom prst="rect">
            <a:avLst/>
          </a:prstGeom>
        </p:spPr>
      </p:pic>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21</a:t>
            </a:fld>
            <a:endParaRPr lang="en-US"/>
          </a:p>
        </p:txBody>
      </p:sp>
      <p:pic>
        <p:nvPicPr>
          <p:cNvPr id="5" name="Picture 4">
            <a:extLst>
              <a:ext uri="{FF2B5EF4-FFF2-40B4-BE49-F238E27FC236}">
                <a16:creationId xmlns:a16="http://schemas.microsoft.com/office/drawing/2014/main" id="{F88444CF-2E67-4647-A98F-C4EF33BA0F83}"/>
              </a:ext>
            </a:extLst>
          </p:cNvPr>
          <p:cNvPicPr>
            <a:picLocks noChangeAspect="1"/>
          </p:cNvPicPr>
          <p:nvPr/>
        </p:nvPicPr>
        <p:blipFill rotWithShape="1">
          <a:blip r:embed="rId2"/>
          <a:srcRect l="35557" r="45634"/>
          <a:stretch/>
        </p:blipFill>
        <p:spPr>
          <a:xfrm>
            <a:off x="4776782" y="2546953"/>
            <a:ext cx="1761173" cy="3580511"/>
          </a:xfrm>
          <a:prstGeom prst="rect">
            <a:avLst/>
          </a:prstGeom>
        </p:spPr>
      </p:pic>
      <p:pic>
        <p:nvPicPr>
          <p:cNvPr id="6" name="Picture 5">
            <a:extLst>
              <a:ext uri="{FF2B5EF4-FFF2-40B4-BE49-F238E27FC236}">
                <a16:creationId xmlns:a16="http://schemas.microsoft.com/office/drawing/2014/main" id="{859F09D1-7ACE-824E-AA5B-A27269F5CF2E}"/>
              </a:ext>
            </a:extLst>
          </p:cNvPr>
          <p:cNvPicPr>
            <a:picLocks noChangeAspect="1"/>
          </p:cNvPicPr>
          <p:nvPr/>
        </p:nvPicPr>
        <p:blipFill rotWithShape="1">
          <a:blip r:embed="rId2"/>
          <a:srcRect l="53716" r="23040"/>
          <a:stretch/>
        </p:blipFill>
        <p:spPr>
          <a:xfrm>
            <a:off x="6509379" y="2551708"/>
            <a:ext cx="2176463" cy="3580511"/>
          </a:xfrm>
          <a:prstGeom prst="rect">
            <a:avLst/>
          </a:prstGeom>
        </p:spPr>
      </p:pic>
      <p:pic>
        <p:nvPicPr>
          <p:cNvPr id="7" name="Picture 6">
            <a:extLst>
              <a:ext uri="{FF2B5EF4-FFF2-40B4-BE49-F238E27FC236}">
                <a16:creationId xmlns:a16="http://schemas.microsoft.com/office/drawing/2014/main" id="{07C6C2CC-0DF5-C845-A223-E9CEB23D9A65}"/>
              </a:ext>
            </a:extLst>
          </p:cNvPr>
          <p:cNvPicPr>
            <a:picLocks noChangeAspect="1"/>
          </p:cNvPicPr>
          <p:nvPr/>
        </p:nvPicPr>
        <p:blipFill rotWithShape="1">
          <a:blip r:embed="rId2"/>
          <a:srcRect l="76959"/>
          <a:stretch/>
        </p:blipFill>
        <p:spPr>
          <a:xfrm>
            <a:off x="8686789" y="2551708"/>
            <a:ext cx="2157412" cy="3580511"/>
          </a:xfrm>
          <a:prstGeom prst="rect">
            <a:avLst/>
          </a:prstGeom>
        </p:spPr>
      </p:pic>
      <p:pic>
        <p:nvPicPr>
          <p:cNvPr id="8" name="Picture 7">
            <a:extLst>
              <a:ext uri="{FF2B5EF4-FFF2-40B4-BE49-F238E27FC236}">
                <a16:creationId xmlns:a16="http://schemas.microsoft.com/office/drawing/2014/main" id="{D99FD683-0AA2-B446-96C1-925BC1DC78B2}"/>
              </a:ext>
            </a:extLst>
          </p:cNvPr>
          <p:cNvPicPr>
            <a:picLocks noChangeAspect="1"/>
          </p:cNvPicPr>
          <p:nvPr/>
        </p:nvPicPr>
        <p:blipFill rotWithShape="1">
          <a:blip r:embed="rId3"/>
          <a:srcRect b="-205"/>
          <a:stretch/>
        </p:blipFill>
        <p:spPr>
          <a:xfrm>
            <a:off x="9253928" y="686799"/>
            <a:ext cx="1590273" cy="1025887"/>
          </a:xfrm>
          <a:prstGeom prst="rect">
            <a:avLst/>
          </a:prstGeom>
          <a:ln w="76200">
            <a:noFill/>
          </a:ln>
        </p:spPr>
      </p:pic>
    </p:spTree>
    <p:extLst>
      <p:ext uri="{BB962C8B-B14F-4D97-AF65-F5344CB8AC3E}">
        <p14:creationId xmlns:p14="http://schemas.microsoft.com/office/powerpoint/2010/main" val="16888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AA079E-5DF7-2149-A114-B71AA990AEB7}"/>
              </a:ext>
            </a:extLst>
          </p:cNvPr>
          <p:cNvPicPr>
            <a:picLocks noChangeAspect="1"/>
          </p:cNvPicPr>
          <p:nvPr/>
        </p:nvPicPr>
        <p:blipFill>
          <a:blip r:embed="rId2"/>
          <a:stretch>
            <a:fillRect/>
          </a:stretch>
        </p:blipFill>
        <p:spPr>
          <a:xfrm>
            <a:off x="1380692" y="2223102"/>
            <a:ext cx="2571751" cy="1520406"/>
          </a:xfrm>
          <a:prstGeom prst="rect">
            <a:avLst/>
          </a:prstGeom>
        </p:spPr>
      </p:pic>
      <p:pic>
        <p:nvPicPr>
          <p:cNvPr id="5" name="Picture 4">
            <a:extLst>
              <a:ext uri="{FF2B5EF4-FFF2-40B4-BE49-F238E27FC236}">
                <a16:creationId xmlns:a16="http://schemas.microsoft.com/office/drawing/2014/main" id="{42F86436-E7B3-1048-8971-73F8A33EB9EE}"/>
              </a:ext>
            </a:extLst>
          </p:cNvPr>
          <p:cNvPicPr>
            <a:picLocks noChangeAspect="1"/>
          </p:cNvPicPr>
          <p:nvPr/>
        </p:nvPicPr>
        <p:blipFill>
          <a:blip r:embed="rId3"/>
          <a:stretch>
            <a:fillRect/>
          </a:stretch>
        </p:blipFill>
        <p:spPr>
          <a:xfrm>
            <a:off x="1380692" y="4245492"/>
            <a:ext cx="8822851" cy="2352033"/>
          </a:xfrm>
          <a:prstGeom prst="rect">
            <a:avLst/>
          </a:prstGeom>
        </p:spPr>
      </p:pic>
      <p:sp>
        <p:nvSpPr>
          <p:cNvPr id="6" name="Slide Number Placeholder 5"/>
          <p:cNvSpPr>
            <a:spLocks noGrp="1"/>
          </p:cNvSpPr>
          <p:nvPr>
            <p:ph type="sldNum" sz="quarter" idx="12"/>
          </p:nvPr>
        </p:nvSpPr>
        <p:spPr/>
        <p:txBody>
          <a:bodyPr>
            <a:normAutofit lnSpcReduction="10000"/>
          </a:bodyPr>
          <a:lstStyle/>
          <a:p>
            <a:fld id="{49277397-DF7F-1840-B94F-43BE8F0AF998}" type="slidenum">
              <a:rPr lang="en-US" smtClean="0"/>
              <a:t>22</a:t>
            </a:fld>
            <a:endParaRPr lang="en-US"/>
          </a:p>
        </p:txBody>
      </p:sp>
      <p:sp>
        <p:nvSpPr>
          <p:cNvPr id="8" name="TextBox 7"/>
          <p:cNvSpPr txBox="1"/>
          <p:nvPr/>
        </p:nvSpPr>
        <p:spPr>
          <a:xfrm>
            <a:off x="1380692" y="303867"/>
            <a:ext cx="5637946" cy="1877437"/>
          </a:xfrm>
          <a:prstGeom prst="rect">
            <a:avLst/>
          </a:prstGeom>
          <a:noFill/>
        </p:spPr>
        <p:txBody>
          <a:bodyPr wrap="square" rtlCol="0">
            <a:spAutoFit/>
          </a:bodyPr>
          <a:lstStyle/>
          <a:p>
            <a:r>
              <a:rPr lang="en-US" sz="3600" dirty="0">
                <a:solidFill>
                  <a:schemeClr val="tx2"/>
                </a:solidFill>
              </a:rPr>
              <a:t>6. Multiple Regressions</a:t>
            </a:r>
          </a:p>
          <a:p>
            <a:r>
              <a:rPr lang="en-US" sz="3600" dirty="0">
                <a:solidFill>
                  <a:schemeClr val="tx2"/>
                </a:solidFill>
              </a:rPr>
              <a:t>    </a:t>
            </a:r>
            <a:r>
              <a:rPr lang="en-US" sz="3200" dirty="0">
                <a:solidFill>
                  <a:schemeClr val="tx2"/>
                </a:solidFill>
              </a:rPr>
              <a:t>(Selected variables)</a:t>
            </a:r>
          </a:p>
          <a:p>
            <a:endParaRPr lang="en-US" sz="4400" dirty="0"/>
          </a:p>
        </p:txBody>
      </p:sp>
      <p:pic>
        <p:nvPicPr>
          <p:cNvPr id="7" name="Picture 6">
            <a:extLst>
              <a:ext uri="{FF2B5EF4-FFF2-40B4-BE49-F238E27FC236}">
                <a16:creationId xmlns:a16="http://schemas.microsoft.com/office/drawing/2014/main" id="{A0E667E7-778A-BB4D-BCD0-82E1DDCE6C5B}"/>
              </a:ext>
            </a:extLst>
          </p:cNvPr>
          <p:cNvPicPr>
            <a:picLocks noChangeAspect="1"/>
          </p:cNvPicPr>
          <p:nvPr/>
        </p:nvPicPr>
        <p:blipFill rotWithShape="1">
          <a:blip r:embed="rId4"/>
          <a:srcRect b="-205"/>
          <a:stretch/>
        </p:blipFill>
        <p:spPr>
          <a:xfrm>
            <a:off x="8412099" y="511927"/>
            <a:ext cx="1590273" cy="1025887"/>
          </a:xfrm>
          <a:prstGeom prst="rect">
            <a:avLst/>
          </a:prstGeom>
          <a:ln w="76200">
            <a:noFill/>
          </a:ln>
        </p:spPr>
      </p:pic>
    </p:spTree>
    <p:extLst>
      <p:ext uri="{BB962C8B-B14F-4D97-AF65-F5344CB8AC3E}">
        <p14:creationId xmlns:p14="http://schemas.microsoft.com/office/powerpoint/2010/main" val="77628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A9F08A-6AE6-5542-AAD7-A66C43A2E5B5}"/>
              </a:ext>
            </a:extLst>
          </p:cNvPr>
          <p:cNvSpPr txBox="1"/>
          <p:nvPr/>
        </p:nvSpPr>
        <p:spPr>
          <a:xfrm>
            <a:off x="1556701" y="2484093"/>
            <a:ext cx="8916037" cy="923330"/>
          </a:xfrm>
          <a:prstGeom prst="rect">
            <a:avLst/>
          </a:prstGeom>
          <a:noFill/>
          <a:ln>
            <a:solidFill>
              <a:schemeClr val="tx2"/>
            </a:solidFill>
          </a:ln>
        </p:spPr>
        <p:txBody>
          <a:bodyPr wrap="square" rtlCol="0">
            <a:spAutoFit/>
          </a:bodyPr>
          <a:lstStyle/>
          <a:p>
            <a:r>
              <a:rPr lang="en-GB" dirty="0"/>
              <a:t>Y= A+ (B1*D1)+(B2*D2)+(B3*X1)+(B4*X2)+(B5*X3)</a:t>
            </a:r>
          </a:p>
          <a:p>
            <a:endParaRPr lang="en-GB" dirty="0"/>
          </a:p>
          <a:p>
            <a:r>
              <a:rPr lang="en-GB" dirty="0"/>
              <a:t>A= Alfa (intercept), B= Beta (coefficient), D= dummy variable, X=metric variable</a:t>
            </a:r>
          </a:p>
        </p:txBody>
      </p:sp>
      <p:sp>
        <p:nvSpPr>
          <p:cNvPr id="5" name="TextBox 4">
            <a:extLst>
              <a:ext uri="{FF2B5EF4-FFF2-40B4-BE49-F238E27FC236}">
                <a16:creationId xmlns:a16="http://schemas.microsoft.com/office/drawing/2014/main" id="{6E79DD03-C35B-3E42-832C-58D9E9EEDB6A}"/>
              </a:ext>
            </a:extLst>
          </p:cNvPr>
          <p:cNvSpPr txBox="1"/>
          <p:nvPr/>
        </p:nvSpPr>
        <p:spPr>
          <a:xfrm>
            <a:off x="1556701" y="3806370"/>
            <a:ext cx="8916037" cy="646331"/>
          </a:xfrm>
          <a:prstGeom prst="rect">
            <a:avLst/>
          </a:prstGeom>
          <a:noFill/>
          <a:ln>
            <a:solidFill>
              <a:schemeClr val="accent4">
                <a:lumMod val="75000"/>
              </a:schemeClr>
            </a:solidFill>
          </a:ln>
        </p:spPr>
        <p:txBody>
          <a:bodyPr wrap="square" rtlCol="0">
            <a:spAutoFit/>
          </a:bodyPr>
          <a:lstStyle/>
          <a:p>
            <a:r>
              <a:rPr lang="en-GB" dirty="0"/>
              <a:t>Car´s Price=  Intercept+ (Automatic Coefficient*(1 or 0))+(Audi Coefficient*(1 or 0))- (Km Coefficient*</a:t>
            </a:r>
            <a:r>
              <a:rPr lang="en-GB" dirty="0" err="1"/>
              <a:t>Kms</a:t>
            </a:r>
            <a:r>
              <a:rPr lang="en-GB" dirty="0"/>
              <a:t>)+ (HP Coefficient*HPs)-(Age coefficient*years)</a:t>
            </a:r>
          </a:p>
        </p:txBody>
      </p:sp>
      <p:sp>
        <p:nvSpPr>
          <p:cNvPr id="6" name="TextBox 5">
            <a:extLst>
              <a:ext uri="{FF2B5EF4-FFF2-40B4-BE49-F238E27FC236}">
                <a16:creationId xmlns:a16="http://schemas.microsoft.com/office/drawing/2014/main" id="{3032718E-59B5-AD4A-9C10-011F8A25FCAF}"/>
              </a:ext>
            </a:extLst>
          </p:cNvPr>
          <p:cNvSpPr txBox="1"/>
          <p:nvPr/>
        </p:nvSpPr>
        <p:spPr>
          <a:xfrm>
            <a:off x="1495824" y="4851648"/>
            <a:ext cx="9093917" cy="646331"/>
          </a:xfrm>
          <a:prstGeom prst="rect">
            <a:avLst/>
          </a:prstGeom>
          <a:solidFill>
            <a:srgbClr val="00B050"/>
          </a:solidFill>
          <a:ln>
            <a:solidFill>
              <a:schemeClr val="accent6">
                <a:lumMod val="75000"/>
              </a:schemeClr>
            </a:solidFill>
          </a:ln>
        </p:spPr>
        <p:txBody>
          <a:bodyPr wrap="square" rtlCol="0">
            <a:spAutoFit/>
          </a:bodyPr>
          <a:lstStyle/>
          <a:p>
            <a:r>
              <a:rPr lang="en-GB" dirty="0">
                <a:solidFill>
                  <a:schemeClr val="bg1"/>
                </a:solidFill>
              </a:rPr>
              <a:t>Car´s Price=  15.536,48+ (1.477,64*(1 or 0))+(3.878,61*(1 or 0))- (0,04*</a:t>
            </a:r>
            <a:r>
              <a:rPr lang="en-GB" dirty="0" err="1">
                <a:solidFill>
                  <a:schemeClr val="bg1"/>
                </a:solidFill>
              </a:rPr>
              <a:t>Kms</a:t>
            </a:r>
            <a:r>
              <a:rPr lang="en-GB" dirty="0">
                <a:solidFill>
                  <a:schemeClr val="bg1"/>
                </a:solidFill>
              </a:rPr>
              <a:t>)+ (48,06*HPs)-(1.010,19*years)</a:t>
            </a:r>
          </a:p>
        </p:txBody>
      </p:sp>
      <p:sp>
        <p:nvSpPr>
          <p:cNvPr id="3" name="Slide Number Placeholder 2"/>
          <p:cNvSpPr>
            <a:spLocks noGrp="1"/>
          </p:cNvSpPr>
          <p:nvPr>
            <p:ph type="sldNum" sz="quarter" idx="12"/>
          </p:nvPr>
        </p:nvSpPr>
        <p:spPr/>
        <p:txBody>
          <a:bodyPr>
            <a:normAutofit lnSpcReduction="10000"/>
          </a:bodyPr>
          <a:lstStyle/>
          <a:p>
            <a:fld id="{49277397-DF7F-1840-B94F-43BE8F0AF998}" type="slidenum">
              <a:rPr lang="en-US" smtClean="0"/>
              <a:t>23</a:t>
            </a:fld>
            <a:endParaRPr lang="en-US"/>
          </a:p>
        </p:txBody>
      </p:sp>
      <p:sp>
        <p:nvSpPr>
          <p:cNvPr id="7" name="TextBox 6"/>
          <p:cNvSpPr txBox="1"/>
          <p:nvPr/>
        </p:nvSpPr>
        <p:spPr>
          <a:xfrm>
            <a:off x="1495824" y="515486"/>
            <a:ext cx="5637946" cy="1877437"/>
          </a:xfrm>
          <a:prstGeom prst="rect">
            <a:avLst/>
          </a:prstGeom>
          <a:noFill/>
        </p:spPr>
        <p:txBody>
          <a:bodyPr wrap="square" rtlCol="0">
            <a:spAutoFit/>
          </a:bodyPr>
          <a:lstStyle/>
          <a:p>
            <a:r>
              <a:rPr lang="en-US" sz="3600" dirty="0">
                <a:solidFill>
                  <a:schemeClr val="tx2"/>
                </a:solidFill>
              </a:rPr>
              <a:t>6. Multiple Regressions</a:t>
            </a:r>
          </a:p>
          <a:p>
            <a:r>
              <a:rPr lang="en-US" sz="3600" dirty="0">
                <a:solidFill>
                  <a:schemeClr val="tx2"/>
                </a:solidFill>
              </a:rPr>
              <a:t>    </a:t>
            </a:r>
            <a:r>
              <a:rPr lang="en-US" sz="3200" dirty="0">
                <a:solidFill>
                  <a:schemeClr val="tx2"/>
                </a:solidFill>
              </a:rPr>
              <a:t>(Formula)</a:t>
            </a:r>
          </a:p>
          <a:p>
            <a:endParaRPr lang="en-US" sz="4400" dirty="0"/>
          </a:p>
        </p:txBody>
      </p:sp>
    </p:spTree>
    <p:extLst>
      <p:ext uri="{BB962C8B-B14F-4D97-AF65-F5344CB8AC3E}">
        <p14:creationId xmlns:p14="http://schemas.microsoft.com/office/powerpoint/2010/main" val="10795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24</a:t>
            </a:fld>
            <a:endParaRPr lang="en-US"/>
          </a:p>
        </p:txBody>
      </p:sp>
      <p:sp>
        <p:nvSpPr>
          <p:cNvPr id="3" name="TextBox 2"/>
          <p:cNvSpPr txBox="1"/>
          <p:nvPr/>
        </p:nvSpPr>
        <p:spPr>
          <a:xfrm>
            <a:off x="2731450" y="2842054"/>
            <a:ext cx="5344733" cy="707886"/>
          </a:xfrm>
          <a:prstGeom prst="rect">
            <a:avLst/>
          </a:prstGeom>
          <a:noFill/>
        </p:spPr>
        <p:txBody>
          <a:bodyPr wrap="none" rtlCol="0">
            <a:spAutoFit/>
          </a:bodyPr>
          <a:lstStyle/>
          <a:p>
            <a:pPr algn="ctr"/>
            <a:r>
              <a:rPr lang="en-US" sz="4000" dirty="0"/>
              <a:t>7. Hypothesis Testing</a:t>
            </a:r>
          </a:p>
        </p:txBody>
      </p:sp>
    </p:spTree>
    <p:extLst>
      <p:ext uri="{BB962C8B-B14F-4D97-AF65-F5344CB8AC3E}">
        <p14:creationId xmlns:p14="http://schemas.microsoft.com/office/powerpoint/2010/main" val="52748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0FBBC-0ED5-3E4C-B45F-5DE9D1BC40BD}"/>
              </a:ext>
            </a:extLst>
          </p:cNvPr>
          <p:cNvSpPr txBox="1"/>
          <p:nvPr/>
        </p:nvSpPr>
        <p:spPr>
          <a:xfrm>
            <a:off x="556728" y="428143"/>
            <a:ext cx="4698722" cy="1200329"/>
          </a:xfrm>
          <a:prstGeom prst="rect">
            <a:avLst/>
          </a:prstGeom>
          <a:noFill/>
        </p:spPr>
        <p:txBody>
          <a:bodyPr wrap="none" rtlCol="0">
            <a:spAutoFit/>
          </a:bodyPr>
          <a:lstStyle/>
          <a:p>
            <a:r>
              <a:rPr lang="en-US" sz="3600" dirty="0">
                <a:solidFill>
                  <a:schemeClr val="tx2"/>
                </a:solidFill>
              </a:rPr>
              <a:t>7. Hypothesis testing</a:t>
            </a:r>
          </a:p>
          <a:p>
            <a:r>
              <a:rPr lang="en-US" sz="3600" dirty="0"/>
              <a:t>     </a:t>
            </a:r>
          </a:p>
        </p:txBody>
      </p:sp>
      <p:sp>
        <p:nvSpPr>
          <p:cNvPr id="3" name="TextBox 2">
            <a:extLst>
              <a:ext uri="{FF2B5EF4-FFF2-40B4-BE49-F238E27FC236}">
                <a16:creationId xmlns:a16="http://schemas.microsoft.com/office/drawing/2014/main" id="{ED2C1395-77B4-5A4B-AE8F-D0C31F693360}"/>
              </a:ext>
            </a:extLst>
          </p:cNvPr>
          <p:cNvSpPr txBox="1"/>
          <p:nvPr/>
        </p:nvSpPr>
        <p:spPr>
          <a:xfrm>
            <a:off x="657224" y="1628472"/>
            <a:ext cx="10474977" cy="3970318"/>
          </a:xfrm>
          <a:prstGeom prst="rect">
            <a:avLst/>
          </a:prstGeom>
          <a:noFill/>
          <a:ln>
            <a:solidFill>
              <a:schemeClr val="tx2"/>
            </a:solidFill>
          </a:ln>
        </p:spPr>
        <p:txBody>
          <a:bodyPr wrap="square" rtlCol="0">
            <a:spAutoFit/>
          </a:bodyPr>
          <a:lstStyle/>
          <a:p>
            <a:endParaRPr lang="en-US" dirty="0"/>
          </a:p>
          <a:p>
            <a:r>
              <a:rPr lang="en-US" dirty="0">
                <a:solidFill>
                  <a:schemeClr val="tx2"/>
                </a:solidFill>
              </a:rPr>
              <a:t>H01: </a:t>
            </a:r>
            <a:r>
              <a:rPr lang="en-US" dirty="0"/>
              <a:t>Brand of Audi affects the price in a bigger way than other </a:t>
            </a:r>
          </a:p>
          <a:p>
            <a:r>
              <a:rPr lang="en-US" dirty="0"/>
              <a:t>brands in the German Market.						              </a:t>
            </a:r>
            <a:r>
              <a:rPr lang="en-US" b="1" u="sng" dirty="0"/>
              <a:t>Accepted</a:t>
            </a:r>
          </a:p>
          <a:p>
            <a:endParaRPr lang="en-US" dirty="0"/>
          </a:p>
          <a:p>
            <a:r>
              <a:rPr lang="en-US" dirty="0">
                <a:solidFill>
                  <a:schemeClr val="tx2"/>
                </a:solidFill>
              </a:rPr>
              <a:t>H02: </a:t>
            </a:r>
            <a:r>
              <a:rPr lang="en-US" dirty="0"/>
              <a:t>Brand of Audi affects the price in a lesser way than other </a:t>
            </a:r>
          </a:p>
          <a:p>
            <a:r>
              <a:rPr lang="en-US" dirty="0"/>
              <a:t>brands in the German Market. 						               </a:t>
            </a:r>
            <a:r>
              <a:rPr lang="en-US" b="1" dirty="0"/>
              <a:t>Rejected</a:t>
            </a:r>
          </a:p>
          <a:p>
            <a:pPr lvl="0"/>
            <a:endParaRPr lang="en-GB" dirty="0"/>
          </a:p>
          <a:p>
            <a:r>
              <a:rPr lang="en-GB" dirty="0">
                <a:solidFill>
                  <a:schemeClr val="tx2"/>
                </a:solidFill>
              </a:rPr>
              <a:t>H03: </a:t>
            </a:r>
            <a:r>
              <a:rPr lang="en-GB" dirty="0"/>
              <a:t>Higher number of kms the car has driven depreciates the price of the car.             </a:t>
            </a:r>
            <a:r>
              <a:rPr lang="en-US" b="1" u="sng" dirty="0"/>
              <a:t>Accepted</a:t>
            </a:r>
            <a:endParaRPr lang="en-GB" u="sng" dirty="0"/>
          </a:p>
          <a:p>
            <a:endParaRPr lang="en-GB" dirty="0"/>
          </a:p>
          <a:p>
            <a:r>
              <a:rPr lang="en-GB" dirty="0">
                <a:solidFill>
                  <a:schemeClr val="tx2"/>
                </a:solidFill>
              </a:rPr>
              <a:t>H04: </a:t>
            </a:r>
            <a:r>
              <a:rPr lang="en-GB" dirty="0"/>
              <a:t>Higher number of kms the car has driven appreciates the price of the car.  	</a:t>
            </a:r>
            <a:r>
              <a:rPr lang="es-ES" b="1" dirty="0"/>
              <a:t>Rejected</a:t>
            </a:r>
            <a:endParaRPr lang="en-GB" dirty="0"/>
          </a:p>
          <a:p>
            <a:endParaRPr lang="en-GB" dirty="0"/>
          </a:p>
          <a:p>
            <a:r>
              <a:rPr lang="en-GB" dirty="0">
                <a:solidFill>
                  <a:schemeClr val="tx2"/>
                </a:solidFill>
              </a:rPr>
              <a:t>H05: </a:t>
            </a:r>
            <a:r>
              <a:rPr lang="en-US" dirty="0"/>
              <a:t>The older the car lower the price of the car.                       			</a:t>
            </a:r>
            <a:r>
              <a:rPr lang="en-US" b="1" u="sng" dirty="0"/>
              <a:t>Accepted</a:t>
            </a:r>
            <a:endParaRPr lang="en-US" u="sng" dirty="0"/>
          </a:p>
          <a:p>
            <a:endParaRPr lang="en-US" b="1" dirty="0"/>
          </a:p>
          <a:p>
            <a:r>
              <a:rPr lang="en-US" dirty="0">
                <a:solidFill>
                  <a:schemeClr val="tx2"/>
                </a:solidFill>
              </a:rPr>
              <a:t>H06:</a:t>
            </a:r>
            <a:r>
              <a:rPr lang="en-US" b="1" dirty="0">
                <a:solidFill>
                  <a:schemeClr val="tx2"/>
                </a:solidFill>
              </a:rPr>
              <a:t> </a:t>
            </a:r>
            <a:r>
              <a:rPr lang="en-US" dirty="0"/>
              <a:t>The older the car higher the price of the car. 				               </a:t>
            </a:r>
            <a:r>
              <a:rPr lang="es-ES" b="1" dirty="0"/>
              <a:t>Rejected</a:t>
            </a:r>
            <a:endParaRPr lang="en-GB" dirty="0"/>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25</a:t>
            </a:fld>
            <a:endParaRPr lang="en-US"/>
          </a:p>
        </p:txBody>
      </p:sp>
    </p:spTree>
    <p:extLst>
      <p:ext uri="{BB962C8B-B14F-4D97-AF65-F5344CB8AC3E}">
        <p14:creationId xmlns:p14="http://schemas.microsoft.com/office/powerpoint/2010/main" val="15808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26</a:t>
            </a:fld>
            <a:endParaRPr lang="en-US"/>
          </a:p>
        </p:txBody>
      </p:sp>
      <p:sp>
        <p:nvSpPr>
          <p:cNvPr id="3" name="TextBox 2"/>
          <p:cNvSpPr txBox="1"/>
          <p:nvPr/>
        </p:nvSpPr>
        <p:spPr>
          <a:xfrm>
            <a:off x="1248032" y="3200400"/>
            <a:ext cx="9687698" cy="707886"/>
          </a:xfrm>
          <a:prstGeom prst="rect">
            <a:avLst/>
          </a:prstGeom>
          <a:noFill/>
        </p:spPr>
        <p:txBody>
          <a:bodyPr wrap="square" rtlCol="0">
            <a:spAutoFit/>
          </a:bodyPr>
          <a:lstStyle/>
          <a:p>
            <a:pPr algn="ctr"/>
            <a:r>
              <a:rPr lang="en-US" sz="4000" dirty="0"/>
              <a:t>8. Conclusions and Learnings</a:t>
            </a:r>
          </a:p>
        </p:txBody>
      </p:sp>
    </p:spTree>
    <p:extLst>
      <p:ext uri="{BB962C8B-B14F-4D97-AF65-F5344CB8AC3E}">
        <p14:creationId xmlns:p14="http://schemas.microsoft.com/office/powerpoint/2010/main" val="96538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0FBBC-0ED5-3E4C-B45F-5DE9D1BC40BD}"/>
              </a:ext>
            </a:extLst>
          </p:cNvPr>
          <p:cNvSpPr txBox="1"/>
          <p:nvPr/>
        </p:nvSpPr>
        <p:spPr>
          <a:xfrm>
            <a:off x="1380692" y="483317"/>
            <a:ext cx="7652097" cy="646331"/>
          </a:xfrm>
          <a:prstGeom prst="rect">
            <a:avLst/>
          </a:prstGeom>
          <a:noFill/>
        </p:spPr>
        <p:txBody>
          <a:bodyPr wrap="square" rtlCol="0">
            <a:spAutoFit/>
          </a:bodyPr>
          <a:lstStyle/>
          <a:p>
            <a:r>
              <a:rPr lang="en-US" sz="3600" dirty="0">
                <a:solidFill>
                  <a:schemeClr val="tx2"/>
                </a:solidFill>
                <a:latin typeface="+mj-lt"/>
              </a:rPr>
              <a:t>8. Conclusions and Learnings</a:t>
            </a:r>
          </a:p>
        </p:txBody>
      </p:sp>
      <p:sp>
        <p:nvSpPr>
          <p:cNvPr id="3" name="TextBox 2">
            <a:extLst>
              <a:ext uri="{FF2B5EF4-FFF2-40B4-BE49-F238E27FC236}">
                <a16:creationId xmlns:a16="http://schemas.microsoft.com/office/drawing/2014/main" id="{B4AD606C-CC1F-A44A-968A-A0E2A3AF7CE1}"/>
              </a:ext>
            </a:extLst>
          </p:cNvPr>
          <p:cNvSpPr txBox="1"/>
          <p:nvPr/>
        </p:nvSpPr>
        <p:spPr>
          <a:xfrm>
            <a:off x="1380692" y="1543715"/>
            <a:ext cx="9357330" cy="4247317"/>
          </a:xfrm>
          <a:prstGeom prst="rect">
            <a:avLst/>
          </a:prstGeom>
          <a:noFill/>
          <a:ln>
            <a:solidFill>
              <a:schemeClr val="tx2"/>
            </a:solidFill>
          </a:ln>
        </p:spPr>
        <p:txBody>
          <a:bodyPr wrap="square" rtlCol="0">
            <a:spAutoFit/>
          </a:bodyPr>
          <a:lstStyle/>
          <a:p>
            <a:endParaRPr lang="en-GB" dirty="0"/>
          </a:p>
          <a:p>
            <a:pPr marL="285750" indent="-285750">
              <a:buFont typeface="Wingdings" charset="2"/>
              <a:buChar char="Ø"/>
            </a:pPr>
            <a:r>
              <a:rPr lang="en-GB" dirty="0"/>
              <a:t>The price of second-hand cars in the German Market is influenced significantly by Brand, Kilometers and Age. In addition, its price is affected by type of transmission and HPs.</a:t>
            </a:r>
          </a:p>
          <a:p>
            <a:endParaRPr lang="en-GB" dirty="0"/>
          </a:p>
          <a:p>
            <a:pPr marL="285750" indent="-285750">
              <a:buFont typeface="Wingdings" charset="2"/>
              <a:buChar char="Ø"/>
            </a:pPr>
            <a:r>
              <a:rPr lang="en-GB" dirty="0"/>
              <a:t>The influence of Cubic </a:t>
            </a:r>
            <a:r>
              <a:rPr lang="en-GB" dirty="0" err="1"/>
              <a:t>Centimeters</a:t>
            </a:r>
            <a:r>
              <a:rPr lang="en-GB" dirty="0"/>
              <a:t> and Fuel in the price of second-hand cars in the German Market is insignificant.</a:t>
            </a:r>
          </a:p>
          <a:p>
            <a:endParaRPr lang="en-GB" dirty="0"/>
          </a:p>
          <a:p>
            <a:pPr marL="285750" indent="-285750">
              <a:buFont typeface="Wingdings" charset="2"/>
              <a:buChar char="Ø"/>
            </a:pPr>
            <a:r>
              <a:rPr lang="en-GB" dirty="0"/>
              <a:t>When Price of second-hand cars is evaluated, not only quantitative variables are needed, indeed, qualitative variables including dummies must be considered. </a:t>
            </a:r>
          </a:p>
          <a:p>
            <a:pPr marL="285750" indent="-285750">
              <a:buFont typeface="Arial" panose="020B0604020202020204" pitchFamily="34" charset="0"/>
              <a:buChar char="•"/>
            </a:pPr>
            <a:endParaRPr lang="en-GB" dirty="0"/>
          </a:p>
          <a:p>
            <a:pPr marL="285750" indent="-285750">
              <a:buFont typeface="Wingdings" charset="2"/>
              <a:buChar char="Ø"/>
            </a:pPr>
            <a:r>
              <a:rPr lang="en-GB" dirty="0"/>
              <a:t>Previous studies and common sense must be combined in order to identify the possible variables to be used when a Hedonic Pricing Approach is applied.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27</a:t>
            </a:fld>
            <a:endParaRPr lang="en-US"/>
          </a:p>
        </p:txBody>
      </p:sp>
    </p:spTree>
    <p:extLst>
      <p:ext uri="{BB962C8B-B14F-4D97-AF65-F5344CB8AC3E}">
        <p14:creationId xmlns:p14="http://schemas.microsoft.com/office/powerpoint/2010/main" val="26010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28</a:t>
            </a:fld>
            <a:endParaRPr lang="en-US"/>
          </a:p>
        </p:txBody>
      </p:sp>
      <p:sp>
        <p:nvSpPr>
          <p:cNvPr id="4" name="TextBox 3">
            <a:extLst>
              <a:ext uri="{FF2B5EF4-FFF2-40B4-BE49-F238E27FC236}">
                <a16:creationId xmlns:a16="http://schemas.microsoft.com/office/drawing/2014/main" id="{07D39619-191B-D14C-B4DF-A143DCE816FD}"/>
              </a:ext>
            </a:extLst>
          </p:cNvPr>
          <p:cNvSpPr txBox="1"/>
          <p:nvPr/>
        </p:nvSpPr>
        <p:spPr>
          <a:xfrm>
            <a:off x="764185" y="543696"/>
            <a:ext cx="6126998" cy="646331"/>
          </a:xfrm>
          <a:prstGeom prst="rect">
            <a:avLst/>
          </a:prstGeom>
          <a:noFill/>
        </p:spPr>
        <p:txBody>
          <a:bodyPr wrap="none" rtlCol="0">
            <a:spAutoFit/>
          </a:bodyPr>
          <a:lstStyle/>
          <a:p>
            <a:r>
              <a:rPr lang="en-US" sz="3600" dirty="0">
                <a:solidFill>
                  <a:schemeClr val="tx2"/>
                </a:solidFill>
              </a:rPr>
              <a:t>Video and Price Calculators</a:t>
            </a:r>
          </a:p>
        </p:txBody>
      </p:sp>
      <p:sp>
        <p:nvSpPr>
          <p:cNvPr id="6" name="TextBox 5">
            <a:extLst>
              <a:ext uri="{FF2B5EF4-FFF2-40B4-BE49-F238E27FC236}">
                <a16:creationId xmlns:a16="http://schemas.microsoft.com/office/drawing/2014/main" id="{4637694D-1F8A-D14F-8CCF-0DF09429411B}"/>
              </a:ext>
            </a:extLst>
          </p:cNvPr>
          <p:cNvSpPr txBox="1"/>
          <p:nvPr/>
        </p:nvSpPr>
        <p:spPr>
          <a:xfrm>
            <a:off x="1380692" y="1543715"/>
            <a:ext cx="9357330" cy="4154984"/>
          </a:xfrm>
          <a:prstGeom prst="rect">
            <a:avLst/>
          </a:prstGeom>
          <a:noFill/>
          <a:ln>
            <a:solidFill>
              <a:schemeClr val="tx2"/>
            </a:solidFill>
          </a:ln>
        </p:spPr>
        <p:txBody>
          <a:bodyPr wrap="square" rtlCol="0">
            <a:spAutoFit/>
          </a:bodyPr>
          <a:lstStyle/>
          <a:p>
            <a:endParaRPr lang="en-GB" dirty="0"/>
          </a:p>
          <a:p>
            <a:pPr marL="342900" indent="-342900">
              <a:buFont typeface="+mj-lt"/>
              <a:buAutoNum type="arabicPeriod"/>
            </a:pPr>
            <a:r>
              <a:rPr lang="en-GB" sz="2400" dirty="0"/>
              <a:t>Video</a:t>
            </a:r>
          </a:p>
          <a:p>
            <a:pPr marL="342900" indent="-342900">
              <a:buFont typeface="+mj-lt"/>
              <a:buAutoNum type="arabicPeriod"/>
            </a:pPr>
            <a:endParaRPr lang="en-GB" dirty="0"/>
          </a:p>
          <a:p>
            <a:pPr lvl="1"/>
            <a:r>
              <a:rPr lang="en-GB" dirty="0">
                <a:hlinkClick r:id="rId2"/>
              </a:rPr>
              <a:t>https://www.webuyanycar.com/car-valuation/how-does-car-mileage-affect-value/</a:t>
            </a:r>
            <a:endParaRPr lang="en-GB" dirty="0"/>
          </a:p>
          <a:p>
            <a:pPr lvl="1"/>
            <a:endParaRPr lang="en-GB" dirty="0"/>
          </a:p>
          <a:p>
            <a:pPr lvl="1"/>
            <a:r>
              <a:rPr lang="en-GB" dirty="0">
                <a:hlinkClick r:id="rId3"/>
              </a:rPr>
              <a:t>https://www.youtube.com/watch?v=0ZtgJDisRf4</a:t>
            </a:r>
            <a:endParaRPr lang="en-GB" dirty="0"/>
          </a:p>
          <a:p>
            <a:pPr lvl="1"/>
            <a:endParaRPr lang="en-GB" dirty="0"/>
          </a:p>
          <a:p>
            <a:pPr marL="342900" indent="-342900">
              <a:buFont typeface="+mj-lt"/>
              <a:buAutoNum type="arabicPeriod"/>
            </a:pPr>
            <a:r>
              <a:rPr lang="en-GB" sz="2400" dirty="0"/>
              <a:t>Price calculators</a:t>
            </a:r>
          </a:p>
          <a:p>
            <a:pPr lvl="1"/>
            <a:r>
              <a:rPr lang="en-GB" dirty="0">
                <a:hlinkClick r:id="rId4"/>
              </a:rPr>
              <a:t>https://www.webuyanycar.com/carvaluation/</a:t>
            </a:r>
            <a:endParaRPr lang="en-GB" dirty="0"/>
          </a:p>
          <a:p>
            <a:pPr lvl="1"/>
            <a:endParaRPr lang="en-GB" dirty="0"/>
          </a:p>
          <a:p>
            <a:pPr lvl="1"/>
            <a:r>
              <a:rPr lang="en-GB" dirty="0">
                <a:hlinkClick r:id="rId5"/>
              </a:rPr>
              <a:t>https://www.edmunds.com/appraisal/</a:t>
            </a:r>
            <a:endParaRPr lang="en-GB" dirty="0"/>
          </a:p>
          <a:p>
            <a:pPr lvl="1"/>
            <a:endParaRPr lang="en-GB" dirty="0"/>
          </a:p>
          <a:p>
            <a:pPr marL="342900" indent="-342900">
              <a:buFont typeface="+mj-lt"/>
              <a:buAutoNum type="arabicPeriod"/>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4542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lnSpcReduction="10000"/>
          </a:bodyPr>
          <a:lstStyle/>
          <a:p>
            <a:fld id="{49277397-DF7F-1840-B94F-43BE8F0AF998}" type="slidenum">
              <a:rPr lang="en-US" smtClean="0"/>
              <a:t>29</a:t>
            </a:fld>
            <a:endParaRPr lang="en-US"/>
          </a:p>
        </p:txBody>
      </p:sp>
      <p:sp>
        <p:nvSpPr>
          <p:cNvPr id="4" name="TextBox 3"/>
          <p:cNvSpPr txBox="1"/>
          <p:nvPr/>
        </p:nvSpPr>
        <p:spPr>
          <a:xfrm>
            <a:off x="764185" y="543696"/>
            <a:ext cx="2501006" cy="646331"/>
          </a:xfrm>
          <a:prstGeom prst="rect">
            <a:avLst/>
          </a:prstGeom>
          <a:noFill/>
        </p:spPr>
        <p:txBody>
          <a:bodyPr wrap="none" rtlCol="0">
            <a:spAutoFit/>
          </a:bodyPr>
          <a:lstStyle/>
          <a:p>
            <a:r>
              <a:rPr lang="en-US" sz="3600" dirty="0">
                <a:solidFill>
                  <a:schemeClr val="tx2"/>
                </a:solidFill>
              </a:rPr>
              <a:t>References</a:t>
            </a:r>
          </a:p>
        </p:txBody>
      </p:sp>
      <p:sp>
        <p:nvSpPr>
          <p:cNvPr id="6" name="TextBox 5"/>
          <p:cNvSpPr txBox="1"/>
          <p:nvPr/>
        </p:nvSpPr>
        <p:spPr>
          <a:xfrm>
            <a:off x="764185" y="1430173"/>
            <a:ext cx="10245686" cy="5355312"/>
          </a:xfrm>
          <a:prstGeom prst="rect">
            <a:avLst/>
          </a:prstGeom>
          <a:noFill/>
          <a:ln>
            <a:solidFill>
              <a:schemeClr val="tx2"/>
            </a:solidFill>
          </a:ln>
        </p:spPr>
        <p:txBody>
          <a:bodyPr wrap="square" rtlCol="0">
            <a:spAutoFit/>
          </a:bodyPr>
          <a:lstStyle/>
          <a:p>
            <a:r>
              <a:rPr lang="en-US" dirty="0"/>
              <a:t>Cooper, D.,  Schindler, P.S. (2013). Business Research Methods . New York, United States: McGraw-Hill/Irwin.</a:t>
            </a:r>
            <a:endParaRPr lang="en-GB" strike="dblStrike" dirty="0"/>
          </a:p>
          <a:p>
            <a:endParaRPr lang="en-GB" dirty="0" smtClean="0"/>
          </a:p>
          <a:p>
            <a:r>
              <a:rPr lang="en-US" dirty="0" smtClean="0"/>
              <a:t>Cowling</a:t>
            </a:r>
            <a:r>
              <a:rPr lang="en-US" dirty="0"/>
              <a:t>, K.,  Cubbin J., (1972).Hedonic Price indexes for United Kingdom cars. </a:t>
            </a:r>
            <a:r>
              <a:rPr lang="en-US" i="1" dirty="0"/>
              <a:t>The Economic journal ,</a:t>
            </a:r>
            <a:r>
              <a:rPr lang="en-US" dirty="0"/>
              <a:t>82(327) ,963-978.  </a:t>
            </a:r>
            <a:r>
              <a:rPr lang="en-US" strike="dblStrike" dirty="0"/>
              <a:t>Retrieved from https://www.jstor.org/stable/2230261?seq=1 - </a:t>
            </a:r>
            <a:r>
              <a:rPr lang="en-US" strike="dblStrike" dirty="0" err="1"/>
              <a:t>metadata_info_tab_contents</a:t>
            </a:r>
            <a:r>
              <a:rPr lang="en-US" strike="dblStrike" dirty="0"/>
              <a:t>.</a:t>
            </a:r>
            <a:endParaRPr lang="en-GB" strike="dblStrike" dirty="0"/>
          </a:p>
          <a:p>
            <a:endParaRPr lang="en-US" dirty="0" smtClean="0"/>
          </a:p>
          <a:p>
            <a:r>
              <a:rPr lang="en-US" dirty="0" smtClean="0"/>
              <a:t>Koop</a:t>
            </a:r>
            <a:r>
              <a:rPr lang="en-US" dirty="0"/>
              <a:t>, G. (2005). Analysis of Economic Data, West Sussex, England: John Wiley &amp; Sons Ltd.</a:t>
            </a:r>
            <a:endParaRPr lang="en-GB" dirty="0"/>
          </a:p>
          <a:p>
            <a:endParaRPr lang="en-GB" dirty="0" smtClean="0"/>
          </a:p>
          <a:p>
            <a:r>
              <a:rPr lang="en-US" dirty="0" err="1" smtClean="0"/>
              <a:t>Matas</a:t>
            </a:r>
            <a:r>
              <a:rPr lang="en-US" dirty="0"/>
              <a:t>, A., Raymond J.,(2009).Hedonic Prices for cars: an application to the Spanish Car market,1981-2005.</a:t>
            </a:r>
            <a:r>
              <a:rPr lang="en-US" i="1" dirty="0"/>
              <a:t>Applied Economics of </a:t>
            </a:r>
            <a:r>
              <a:rPr lang="en-US" i="1" dirty="0" smtClean="0"/>
              <a:t>Transport</a:t>
            </a:r>
            <a:r>
              <a:rPr lang="en-US" i="1" dirty="0"/>
              <a:t>,</a:t>
            </a:r>
            <a:r>
              <a:rPr lang="en-US" dirty="0"/>
              <a:t> 41(22),2887-2904. </a:t>
            </a:r>
            <a:r>
              <a:rPr lang="en-US" strike="dblStrike" dirty="0"/>
              <a:t>Retrieved from </a:t>
            </a:r>
            <a:r>
              <a:rPr lang="en-US" strike="dblStrike" dirty="0">
                <a:hlinkClick r:id="rId2"/>
              </a:rPr>
              <a:t>https://www.tandfonline.com/doi/abs/10.1080/00036840701720945</a:t>
            </a:r>
            <a:r>
              <a:rPr lang="en-US" strike="dblStrike" dirty="0"/>
              <a:t>.</a:t>
            </a:r>
            <a:endParaRPr lang="en-GB" strike="dblStrike" dirty="0"/>
          </a:p>
          <a:p>
            <a:endParaRPr lang="en-GB" dirty="0" smtClean="0"/>
          </a:p>
          <a:p>
            <a:r>
              <a:rPr lang="en-US" dirty="0" smtClean="0"/>
              <a:t>Mobile.de (</a:t>
            </a:r>
            <a:r>
              <a:rPr lang="en-US" dirty="0"/>
              <a:t>2019). Car offers (data). </a:t>
            </a:r>
            <a:r>
              <a:rPr lang="en-US" dirty="0">
                <a:hlinkClick r:id="rId3"/>
              </a:rPr>
              <a:t>https://</a:t>
            </a:r>
            <a:r>
              <a:rPr lang="en-US" dirty="0" smtClean="0">
                <a:hlinkClick r:id="rId3"/>
              </a:rPr>
              <a:t>www.mobile.de</a:t>
            </a:r>
            <a:r>
              <a:rPr lang="en-US" dirty="0" smtClean="0">
                <a:solidFill>
                  <a:srgbClr val="FF0000"/>
                </a:solidFill>
              </a:rPr>
              <a:t>, last access: 20 March 2019 22:00</a:t>
            </a:r>
            <a:endParaRPr lang="en-GB" dirty="0"/>
          </a:p>
          <a:p>
            <a:endParaRPr lang="en-US" dirty="0" smtClean="0"/>
          </a:p>
          <a:p>
            <a:r>
              <a:rPr lang="en-US" dirty="0" smtClean="0"/>
              <a:t>Murray</a:t>
            </a:r>
            <a:r>
              <a:rPr lang="en-US" dirty="0"/>
              <a:t>, J., </a:t>
            </a:r>
            <a:r>
              <a:rPr lang="en-US" dirty="0" err="1"/>
              <a:t>Sarantis</a:t>
            </a:r>
            <a:r>
              <a:rPr lang="en-US" dirty="0"/>
              <a:t>, N.,(1999). Price-Quality Relations and Hedonic Price Indexes for cars in the united kingdom. </a:t>
            </a:r>
            <a:r>
              <a:rPr lang="en-US" i="1" dirty="0"/>
              <a:t>International Journal of the Economics of Business</a:t>
            </a:r>
            <a:r>
              <a:rPr lang="en-US" dirty="0"/>
              <a:t>, 6(1), 5-27</a:t>
            </a:r>
            <a:r>
              <a:rPr lang="en-US" dirty="0" smtClean="0"/>
              <a:t>. </a:t>
            </a:r>
            <a:r>
              <a:rPr lang="en-US" strike="dblStrike" dirty="0" smtClean="0"/>
              <a:t>Retrieved </a:t>
            </a:r>
            <a:r>
              <a:rPr lang="en-US" strike="dblStrike" dirty="0"/>
              <a:t>from </a:t>
            </a:r>
            <a:r>
              <a:rPr lang="en-US" strike="dblStrike" dirty="0">
                <a:hlinkClick r:id="rId4"/>
              </a:rPr>
              <a:t>https://www.tandfonline.com/doi/abs/10.1080/13571519984287</a:t>
            </a:r>
            <a:r>
              <a:rPr lang="en-US" strike="dblStrike" dirty="0"/>
              <a:t>.</a:t>
            </a:r>
          </a:p>
          <a:p>
            <a:pPr marL="342900" indent="-342900">
              <a:buFont typeface="+mj-lt"/>
              <a:buAutoNum type="arabicPeriod"/>
            </a:pPr>
            <a:endParaRPr lang="en-US" dirty="0"/>
          </a:p>
        </p:txBody>
      </p:sp>
      <p:sp>
        <p:nvSpPr>
          <p:cNvPr id="5" name="Textfeld 4"/>
          <p:cNvSpPr txBox="1"/>
          <p:nvPr/>
        </p:nvSpPr>
        <p:spPr>
          <a:xfrm>
            <a:off x="3085953" y="66642"/>
            <a:ext cx="8959362" cy="1200329"/>
          </a:xfrm>
          <a:prstGeom prst="rect">
            <a:avLst/>
          </a:prstGeom>
          <a:noFill/>
        </p:spPr>
        <p:txBody>
          <a:bodyPr wrap="square" rtlCol="0">
            <a:spAutoFit/>
          </a:bodyPr>
          <a:lstStyle/>
          <a:p>
            <a:r>
              <a:rPr lang="en-US" i="1" dirty="0" smtClean="0">
                <a:solidFill>
                  <a:srgbClr val="FF0000"/>
                </a:solidFill>
              </a:rPr>
              <a:t>Comment: </a:t>
            </a:r>
          </a:p>
          <a:p>
            <a:r>
              <a:rPr lang="en-US" i="1" dirty="0" smtClean="0">
                <a:solidFill>
                  <a:srgbClr val="FF0000"/>
                </a:solidFill>
              </a:rPr>
              <a:t>The quotations are chiefly correct but the  “retrieved from” is not usual for journals. If you quote webpages, you have to add the URL and the date of access. </a:t>
            </a:r>
          </a:p>
          <a:p>
            <a:r>
              <a:rPr lang="en-US" i="1" dirty="0" smtClean="0">
                <a:solidFill>
                  <a:srgbClr val="FF0000"/>
                </a:solidFill>
              </a:rPr>
              <a:t>References are not numbered, but just sorted alphabetically. </a:t>
            </a:r>
            <a:endParaRPr lang="en-US" i="1" dirty="0">
              <a:solidFill>
                <a:srgbClr val="FF0000"/>
              </a:solidFill>
            </a:endParaRPr>
          </a:p>
        </p:txBody>
      </p:sp>
    </p:spTree>
    <p:extLst>
      <p:ext uri="{BB962C8B-B14F-4D97-AF65-F5344CB8AC3E}">
        <p14:creationId xmlns:p14="http://schemas.microsoft.com/office/powerpoint/2010/main" val="17242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3</a:t>
            </a:fld>
            <a:endParaRPr lang="en-US"/>
          </a:p>
        </p:txBody>
      </p:sp>
      <p:sp>
        <p:nvSpPr>
          <p:cNvPr id="4" name="TextBox 3"/>
          <p:cNvSpPr txBox="1"/>
          <p:nvPr/>
        </p:nvSpPr>
        <p:spPr>
          <a:xfrm>
            <a:off x="3171751" y="2869090"/>
            <a:ext cx="5668538" cy="707886"/>
          </a:xfrm>
          <a:prstGeom prst="rect">
            <a:avLst/>
          </a:prstGeom>
          <a:noFill/>
        </p:spPr>
        <p:txBody>
          <a:bodyPr wrap="none" rtlCol="0">
            <a:spAutoFit/>
          </a:bodyPr>
          <a:lstStyle/>
          <a:p>
            <a:pPr algn="ctr"/>
            <a:r>
              <a:rPr lang="en-US" sz="4000" dirty="0"/>
              <a:t>1.Topic and Motivation</a:t>
            </a:r>
          </a:p>
        </p:txBody>
      </p:sp>
    </p:spTree>
    <p:extLst>
      <p:ext uri="{BB962C8B-B14F-4D97-AF65-F5344CB8AC3E}">
        <p14:creationId xmlns:p14="http://schemas.microsoft.com/office/powerpoint/2010/main" val="19753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EC801-7BF0-5E49-933B-9320DFEE9FDE}"/>
              </a:ext>
            </a:extLst>
          </p:cNvPr>
          <p:cNvPicPr>
            <a:picLocks noChangeAspect="1"/>
          </p:cNvPicPr>
          <p:nvPr/>
        </p:nvPicPr>
        <p:blipFill rotWithShape="1">
          <a:blip r:embed="rId2"/>
          <a:srcRect l="5161" t="13418" r="5587" b="11333"/>
          <a:stretch/>
        </p:blipFill>
        <p:spPr>
          <a:xfrm>
            <a:off x="5315088" y="4356800"/>
            <a:ext cx="3185160" cy="1720191"/>
          </a:xfrm>
          <a:prstGeom prst="rect">
            <a:avLst/>
          </a:prstGeom>
        </p:spPr>
      </p:pic>
      <p:pic>
        <p:nvPicPr>
          <p:cNvPr id="4" name="Picture 3">
            <a:extLst>
              <a:ext uri="{FF2B5EF4-FFF2-40B4-BE49-F238E27FC236}">
                <a16:creationId xmlns:a16="http://schemas.microsoft.com/office/drawing/2014/main" id="{92761669-CD0C-0041-9122-454A49459616}"/>
              </a:ext>
            </a:extLst>
          </p:cNvPr>
          <p:cNvPicPr>
            <a:picLocks noChangeAspect="1"/>
          </p:cNvPicPr>
          <p:nvPr/>
        </p:nvPicPr>
        <p:blipFill rotWithShape="1">
          <a:blip r:embed="rId3"/>
          <a:srcRect l="12943" t="12857" r="13612" b="12857"/>
          <a:stretch/>
        </p:blipFill>
        <p:spPr>
          <a:xfrm>
            <a:off x="7599216" y="3204327"/>
            <a:ext cx="2788920" cy="1584960"/>
          </a:xfrm>
          <a:prstGeom prst="rect">
            <a:avLst/>
          </a:prstGeom>
        </p:spPr>
      </p:pic>
      <p:sp>
        <p:nvSpPr>
          <p:cNvPr id="5" name="TextBox 4"/>
          <p:cNvSpPr txBox="1"/>
          <p:nvPr/>
        </p:nvSpPr>
        <p:spPr>
          <a:xfrm>
            <a:off x="3391701" y="2447242"/>
            <a:ext cx="4444680" cy="707886"/>
          </a:xfrm>
          <a:prstGeom prst="rect">
            <a:avLst/>
          </a:prstGeom>
          <a:noFill/>
        </p:spPr>
        <p:txBody>
          <a:bodyPr wrap="square" rtlCol="0">
            <a:spAutoFit/>
          </a:bodyPr>
          <a:lstStyle/>
          <a:p>
            <a:pPr algn="ctr"/>
            <a:r>
              <a:rPr lang="en-US" sz="4000" dirty="0">
                <a:solidFill>
                  <a:schemeClr val="tx2"/>
                </a:solidFill>
              </a:rPr>
              <a:t>THANK YOU!</a:t>
            </a:r>
          </a:p>
        </p:txBody>
      </p:sp>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30</a:t>
            </a:fld>
            <a:endParaRPr lang="en-US"/>
          </a:p>
        </p:txBody>
      </p:sp>
    </p:spTree>
    <p:extLst>
      <p:ext uri="{BB962C8B-B14F-4D97-AF65-F5344CB8AC3E}">
        <p14:creationId xmlns:p14="http://schemas.microsoft.com/office/powerpoint/2010/main" val="31563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952" y="1319853"/>
            <a:ext cx="10325888" cy="3785652"/>
          </a:xfrm>
          <a:prstGeom prst="rect">
            <a:avLst/>
          </a:prstGeom>
          <a:noFill/>
        </p:spPr>
        <p:txBody>
          <a:bodyPr wrap="square" rtlCol="0">
            <a:spAutoFit/>
          </a:bodyPr>
          <a:lstStyle/>
          <a:p>
            <a:pPr marL="342900" indent="-342900">
              <a:buFont typeface="Wingdings" charset="2"/>
              <a:buChar char="Ø"/>
            </a:pPr>
            <a:r>
              <a:rPr lang="es-AR" sz="2000" dirty="0">
                <a:ea typeface="Bangla Sangam MN" charset="0"/>
                <a:cs typeface="Bangla Sangam MN" charset="0"/>
              </a:rPr>
              <a:t>How are the prices of used cars determined in German Market ?</a:t>
            </a:r>
          </a:p>
          <a:p>
            <a:pPr marL="342900" indent="-342900">
              <a:buFont typeface="+mj-lt"/>
              <a:buAutoNum type="arabicPeriod"/>
            </a:pPr>
            <a:endParaRPr lang="es-AR" sz="2000" dirty="0">
              <a:ea typeface="Bangla Sangam MN" charset="0"/>
              <a:cs typeface="Bangla Sangam MN" charset="0"/>
            </a:endParaRPr>
          </a:p>
          <a:p>
            <a:pPr marL="342900" indent="-342900">
              <a:buFont typeface="Wingdings" charset="2"/>
              <a:buChar char="Ø"/>
            </a:pPr>
            <a:r>
              <a:rPr lang="es-AR" sz="2000" dirty="0">
                <a:ea typeface="Bangla Sangam MN" charset="0"/>
                <a:cs typeface="Bangla Sangam MN" charset="0"/>
              </a:rPr>
              <a:t>As International students living in a foreign country, most of us are planning in making a life in Germany.</a:t>
            </a:r>
          </a:p>
          <a:p>
            <a:pPr marL="342900" indent="-342900">
              <a:buFont typeface="+mj-lt"/>
              <a:buAutoNum type="arabicPeriod"/>
            </a:pPr>
            <a:endParaRPr lang="es-AR" sz="2000" dirty="0">
              <a:ea typeface="Bangla Sangam MN" charset="0"/>
              <a:cs typeface="Bangla Sangam MN" charset="0"/>
            </a:endParaRPr>
          </a:p>
          <a:p>
            <a:pPr marL="342900" indent="-342900">
              <a:buFont typeface="Wingdings" charset="2"/>
              <a:buChar char="Ø"/>
            </a:pPr>
            <a:r>
              <a:rPr lang="es-AR" sz="2000" dirty="0">
                <a:ea typeface="Bangla Sangam MN" charset="0"/>
                <a:cs typeface="Bangla Sangam MN" charset="0"/>
              </a:rPr>
              <a:t>After buying a house, what is the second biggest investment you can make?</a:t>
            </a:r>
          </a:p>
          <a:p>
            <a:pPr marL="342900" indent="-342900">
              <a:buFont typeface="Wingdings" charset="2"/>
              <a:buChar char="Ø"/>
            </a:pPr>
            <a:endParaRPr lang="es-AR" sz="2000" dirty="0">
              <a:ea typeface="Bangla Sangam MN" charset="0"/>
              <a:cs typeface="Bangla Sangam MN" charset="0"/>
            </a:endParaRPr>
          </a:p>
          <a:p>
            <a:pPr marL="342900" indent="-342900">
              <a:buFont typeface="Wingdings" charset="2"/>
              <a:buChar char="Ø"/>
            </a:pPr>
            <a:r>
              <a:rPr lang="es-AR" sz="2000" dirty="0">
                <a:ea typeface="Bangla Sangam MN" charset="0"/>
                <a:cs typeface="Bangla Sangam MN" charset="0"/>
              </a:rPr>
              <a:t>3 different Brands but similar models will be compared.</a:t>
            </a:r>
          </a:p>
          <a:p>
            <a:pPr marL="342900" indent="-342900">
              <a:buFont typeface="+mj-lt"/>
              <a:buAutoNum type="arabicPeriod"/>
            </a:pPr>
            <a:endParaRPr lang="es-AR" sz="2000" dirty="0">
              <a:ea typeface="Bangla Sangam MN" charset="0"/>
              <a:cs typeface="Bangla Sangam MN" charset="0"/>
            </a:endParaRPr>
          </a:p>
          <a:p>
            <a:pPr marL="342900" indent="-342900">
              <a:buFont typeface="Wingdings" charset="2"/>
              <a:buChar char="Ø"/>
            </a:pPr>
            <a:r>
              <a:rPr lang="es-AR" sz="2000" dirty="0">
                <a:ea typeface="Bangla Sangam MN" charset="0"/>
                <a:cs typeface="Bangla Sangam MN" charset="0"/>
              </a:rPr>
              <a:t>How did we choose this models? We decided on working with Midsized SUV-Sport Utility Vehicle, because it is the fastest growing segment of cars.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4056">
            <a:off x="1600556" y="5189681"/>
            <a:ext cx="2201173" cy="14674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87" y="5029274"/>
            <a:ext cx="2514224" cy="17995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1366">
            <a:off x="8237300" y="5174176"/>
            <a:ext cx="2035151" cy="1538923"/>
          </a:xfrm>
          <a:prstGeom prst="rect">
            <a:avLst/>
          </a:prstGeom>
        </p:spPr>
      </p:pic>
      <p:sp>
        <p:nvSpPr>
          <p:cNvPr id="7" name="Slide Number Placeholder 6"/>
          <p:cNvSpPr>
            <a:spLocks noGrp="1"/>
          </p:cNvSpPr>
          <p:nvPr>
            <p:ph type="sldNum" sz="quarter" idx="12"/>
          </p:nvPr>
        </p:nvSpPr>
        <p:spPr/>
        <p:txBody>
          <a:bodyPr>
            <a:normAutofit lnSpcReduction="10000"/>
          </a:bodyPr>
          <a:lstStyle/>
          <a:p>
            <a:fld id="{49277397-DF7F-1840-B94F-43BE8F0AF998}" type="slidenum">
              <a:rPr lang="en-US" smtClean="0"/>
              <a:t>4</a:t>
            </a:fld>
            <a:endParaRPr lang="en-US"/>
          </a:p>
        </p:txBody>
      </p:sp>
      <p:sp>
        <p:nvSpPr>
          <p:cNvPr id="8" name="Title 1">
            <a:extLst>
              <a:ext uri="{FF2B5EF4-FFF2-40B4-BE49-F238E27FC236}">
                <a16:creationId xmlns:a16="http://schemas.microsoft.com/office/drawing/2014/main" id="{E32C9054-9937-7349-BA23-80078A387D63}"/>
              </a:ext>
            </a:extLst>
          </p:cNvPr>
          <p:cNvSpPr txBox="1">
            <a:spLocks/>
          </p:cNvSpPr>
          <p:nvPr/>
        </p:nvSpPr>
        <p:spPr>
          <a:xfrm>
            <a:off x="966952" y="382386"/>
            <a:ext cx="10463048" cy="937468"/>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1. Topic and Motivation</a:t>
            </a:r>
            <a:endParaRPr lang="de-DE" sz="3600" dirty="0"/>
          </a:p>
        </p:txBody>
      </p:sp>
    </p:spTree>
    <p:extLst>
      <p:ext uri="{BB962C8B-B14F-4D97-AF65-F5344CB8AC3E}">
        <p14:creationId xmlns:p14="http://schemas.microsoft.com/office/powerpoint/2010/main" val="5801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CE9A-D34B-4843-AFF7-A70888BB20A8}"/>
              </a:ext>
            </a:extLst>
          </p:cNvPr>
          <p:cNvSpPr txBox="1">
            <a:spLocks/>
          </p:cNvSpPr>
          <p:nvPr/>
        </p:nvSpPr>
        <p:spPr>
          <a:xfrm>
            <a:off x="966952" y="382385"/>
            <a:ext cx="10463048" cy="1383353"/>
          </a:xfrm>
          <a:prstGeom prst="rect">
            <a:avLst/>
          </a:prstGeom>
        </p:spPr>
        <p:txBody>
          <a:bodyP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1. Topic and Motivation</a:t>
            </a:r>
            <a:endParaRPr lang="de-DE" sz="4000" dirty="0"/>
          </a:p>
        </p:txBody>
      </p:sp>
      <p:sp>
        <p:nvSpPr>
          <p:cNvPr id="3" name="TextBox 2">
            <a:extLst>
              <a:ext uri="{FF2B5EF4-FFF2-40B4-BE49-F238E27FC236}">
                <a16:creationId xmlns:a16="http://schemas.microsoft.com/office/drawing/2014/main" id="{748B9728-72C7-C94E-872A-EC997C935867}"/>
              </a:ext>
            </a:extLst>
          </p:cNvPr>
          <p:cNvSpPr txBox="1"/>
          <p:nvPr/>
        </p:nvSpPr>
        <p:spPr>
          <a:xfrm>
            <a:off x="966952" y="1669986"/>
            <a:ext cx="10131972" cy="4708981"/>
          </a:xfrm>
          <a:prstGeom prst="rect">
            <a:avLst/>
          </a:prstGeom>
          <a:noFill/>
        </p:spPr>
        <p:txBody>
          <a:bodyPr wrap="square" rtlCol="0">
            <a:spAutoFit/>
          </a:bodyPr>
          <a:lstStyle/>
          <a:p>
            <a:pPr marL="342900" indent="-342900">
              <a:buFont typeface="Wingdings" charset="2"/>
              <a:buChar char="Ø"/>
            </a:pPr>
            <a:r>
              <a:rPr lang="es-AR" sz="2000" dirty="0">
                <a:ea typeface="Bangla Sangam MN" charset="0"/>
                <a:cs typeface="Bangla Sangam MN" charset="0"/>
              </a:rPr>
              <a:t>3 brands observed for this project,each from a different continent,  Audi(Q3), Ford(Kuga), KIA(Sportage) </a:t>
            </a:r>
          </a:p>
          <a:p>
            <a:pPr marL="342900" indent="-342900">
              <a:buFont typeface="+mj-lt"/>
              <a:buAutoNum type="arabicPeriod"/>
            </a:pPr>
            <a:endParaRPr lang="es-AR" sz="2000" dirty="0">
              <a:ea typeface="Bangla Sangam MN" charset="0"/>
              <a:cs typeface="Bangla Sangam MN" charset="0"/>
            </a:endParaRPr>
          </a:p>
          <a:p>
            <a:pPr marL="342900" indent="-342900">
              <a:buFont typeface="Wingdings" charset="2"/>
              <a:buChar char="Ø"/>
            </a:pPr>
            <a:r>
              <a:rPr lang="es-AR" sz="2000" dirty="0">
                <a:ea typeface="Bangla Sangam MN" charset="0"/>
                <a:cs typeface="Bangla Sangam MN" charset="0"/>
              </a:rPr>
              <a:t>Observations where made on March 27, 2019 from </a:t>
            </a:r>
            <a:r>
              <a:rPr lang="es-AR" sz="2000" dirty="0">
                <a:ea typeface="Bangla Sangam MN" charset="0"/>
                <a:cs typeface="Bangla Sangam MN" charset="0"/>
                <a:hlinkClick r:id="rId2">
                  <a:extLst>
                    <a:ext uri="{A12FA001-AC4F-418D-AE19-62706E023703}">
                      <ahyp:hlinkClr xmlns:ahyp="http://schemas.microsoft.com/office/drawing/2018/hyperlinkcolor" xmlns="" val="tx"/>
                    </a:ext>
                  </a:extLst>
                </a:hlinkClick>
              </a:rPr>
              <a:t>www.mobile.de</a:t>
            </a:r>
            <a:r>
              <a:rPr lang="es-AR" sz="2000" dirty="0">
                <a:ea typeface="Bangla Sangam MN" charset="0"/>
                <a:cs typeface="Bangla Sangam MN" charset="0"/>
              </a:rPr>
              <a:t> website</a:t>
            </a:r>
          </a:p>
          <a:p>
            <a:endParaRPr lang="de-DE" sz="2000" b="1" dirty="0"/>
          </a:p>
          <a:p>
            <a:pPr marL="285750" indent="-285750">
              <a:buFont typeface="Wingdings" charset="2"/>
              <a:buChar char="Ø"/>
            </a:pPr>
            <a:r>
              <a:rPr lang="de-DE" sz="2000" b="1" dirty="0">
                <a:solidFill>
                  <a:srgbClr val="333333"/>
                </a:solidFill>
                <a:cs typeface="Bangla Sangam MN" charset="0"/>
              </a:rPr>
              <a:t>8 variables :</a:t>
            </a:r>
          </a:p>
          <a:p>
            <a:endParaRPr lang="de-DE" sz="2000" dirty="0"/>
          </a:p>
          <a:p>
            <a:pPr marL="742950" lvl="1" indent="-285750">
              <a:buFont typeface="Wingdings" pitchFamily="2" charset="2"/>
              <a:buChar char="ü"/>
            </a:pPr>
            <a:r>
              <a:rPr lang="de-DE" sz="2000" dirty="0">
                <a:cs typeface="Bangla Sangam MN" charset="0"/>
              </a:rPr>
              <a:t>Price</a:t>
            </a:r>
          </a:p>
          <a:p>
            <a:pPr marL="742950" lvl="1" indent="-285750">
              <a:buFont typeface="Wingdings" pitchFamily="2" charset="2"/>
              <a:buChar char="ü"/>
            </a:pPr>
            <a:r>
              <a:rPr lang="de-DE" sz="2000" dirty="0">
                <a:cs typeface="Bangla Sangam MN" charset="0"/>
              </a:rPr>
              <a:t>Kilometers</a:t>
            </a:r>
          </a:p>
          <a:p>
            <a:pPr marL="742950" lvl="1" indent="-285750">
              <a:buFont typeface="Wingdings" pitchFamily="2" charset="2"/>
              <a:buChar char="ü"/>
            </a:pPr>
            <a:r>
              <a:rPr lang="de-DE" sz="2000" dirty="0">
                <a:cs typeface="Bangla Sangam MN" charset="0"/>
              </a:rPr>
              <a:t>CCM (Cubic centimeters)</a:t>
            </a:r>
          </a:p>
          <a:p>
            <a:pPr marL="742950" lvl="1" indent="-285750">
              <a:buFont typeface="Wingdings" pitchFamily="2" charset="2"/>
              <a:buChar char="ü"/>
            </a:pPr>
            <a:r>
              <a:rPr lang="de-DE" sz="2000" dirty="0">
                <a:cs typeface="Bangla Sangam MN" charset="0"/>
              </a:rPr>
              <a:t>HPs (</a:t>
            </a:r>
            <a:r>
              <a:rPr lang="de-DE" sz="2000" dirty="0" err="1">
                <a:cs typeface="Bangla Sangam MN" charset="0"/>
              </a:rPr>
              <a:t>Horsepowers</a:t>
            </a:r>
            <a:r>
              <a:rPr lang="de-DE" sz="2000" dirty="0">
                <a:cs typeface="Bangla Sangam MN" charset="0"/>
              </a:rPr>
              <a:t>)</a:t>
            </a:r>
          </a:p>
          <a:p>
            <a:pPr marL="742950" lvl="1" indent="-285750">
              <a:buFont typeface="Wingdings" pitchFamily="2" charset="2"/>
              <a:buChar char="ü"/>
            </a:pPr>
            <a:r>
              <a:rPr lang="de-DE" sz="2000" dirty="0">
                <a:cs typeface="Bangla Sangam MN" charset="0"/>
              </a:rPr>
              <a:t>Age</a:t>
            </a:r>
          </a:p>
          <a:p>
            <a:pPr marL="742950" lvl="1" indent="-285750">
              <a:buFont typeface="Wingdings" pitchFamily="2" charset="2"/>
              <a:buChar char="ü"/>
            </a:pPr>
            <a:r>
              <a:rPr lang="de-DE" sz="2000" dirty="0">
                <a:cs typeface="Bangla Sangam MN" charset="0"/>
              </a:rPr>
              <a:t>Transmission</a:t>
            </a:r>
          </a:p>
          <a:p>
            <a:pPr marL="742950" lvl="1" indent="-285750">
              <a:buFont typeface="Wingdings" pitchFamily="2" charset="2"/>
              <a:buChar char="ü"/>
            </a:pPr>
            <a:r>
              <a:rPr lang="de-DE" sz="2000" dirty="0">
                <a:cs typeface="Bangla Sangam MN" charset="0"/>
              </a:rPr>
              <a:t>Fuel</a:t>
            </a:r>
          </a:p>
          <a:p>
            <a:pPr marL="742950" lvl="1" indent="-285750">
              <a:buFont typeface="Wingdings" pitchFamily="2" charset="2"/>
              <a:buChar char="ü"/>
            </a:pPr>
            <a:r>
              <a:rPr lang="de-DE" sz="2000" dirty="0">
                <a:cs typeface="Bangla Sangam MN" charset="0"/>
              </a:rPr>
              <a:t>Brand</a:t>
            </a:r>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5</a:t>
            </a:fld>
            <a:endParaRPr lang="en-US"/>
          </a:p>
        </p:txBody>
      </p:sp>
    </p:spTree>
    <p:extLst>
      <p:ext uri="{BB962C8B-B14F-4D97-AF65-F5344CB8AC3E}">
        <p14:creationId xmlns:p14="http://schemas.microsoft.com/office/powerpoint/2010/main" val="13313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9277397-DF7F-1840-B94F-43BE8F0AF998}" type="slidenum">
              <a:rPr lang="en-US" smtClean="0"/>
              <a:t>6</a:t>
            </a:fld>
            <a:endParaRPr lang="en-US"/>
          </a:p>
        </p:txBody>
      </p:sp>
      <p:sp>
        <p:nvSpPr>
          <p:cNvPr id="3" name="TextBox 2"/>
          <p:cNvSpPr txBox="1"/>
          <p:nvPr/>
        </p:nvSpPr>
        <p:spPr>
          <a:xfrm>
            <a:off x="1383956" y="2903838"/>
            <a:ext cx="8835082" cy="1323439"/>
          </a:xfrm>
          <a:prstGeom prst="rect">
            <a:avLst/>
          </a:prstGeom>
          <a:noFill/>
        </p:spPr>
        <p:txBody>
          <a:bodyPr wrap="square" rtlCol="0">
            <a:spAutoFit/>
          </a:bodyPr>
          <a:lstStyle/>
          <a:p>
            <a:pPr algn="ctr"/>
            <a:r>
              <a:rPr lang="en-US" sz="4000" dirty="0">
                <a:latin typeface="+mj-lt"/>
              </a:rPr>
              <a:t>2. Research Question and Hypothesis</a:t>
            </a:r>
          </a:p>
        </p:txBody>
      </p:sp>
    </p:spTree>
    <p:extLst>
      <p:ext uri="{BB962C8B-B14F-4D97-AF65-F5344CB8AC3E}">
        <p14:creationId xmlns:p14="http://schemas.microsoft.com/office/powerpoint/2010/main" val="9160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74058" y="1213777"/>
            <a:ext cx="74101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x-none" altLang="x-none" sz="3600" i="0" u="none" strike="noStrike" cap="none" normalizeH="0" baseline="0">
                <a:ln>
                  <a:noFill/>
                </a:ln>
                <a:solidFill>
                  <a:srgbClr val="333333"/>
                </a:solidFill>
                <a:effectLst/>
                <a:latin typeface="+mj-lt"/>
                <a:ea typeface="Helvetica Neue" charset="0"/>
              </a:rPr>
              <a:t> </a:t>
            </a:r>
            <a:r>
              <a:rPr lang="de-CH" altLang="x-none" sz="3600" dirty="0">
                <a:solidFill>
                  <a:schemeClr val="tx2"/>
                </a:solidFill>
                <a:latin typeface="+mj-lt"/>
                <a:ea typeface="Helvetica Neue" charset="0"/>
              </a:rPr>
              <a:t>2</a:t>
            </a:r>
            <a:r>
              <a:rPr kumimoji="0" lang="de-CH" altLang="x-none" sz="3600" i="0" u="none" strike="noStrike" cap="none" normalizeH="0" baseline="0" dirty="0">
                <a:ln>
                  <a:noFill/>
                </a:ln>
                <a:solidFill>
                  <a:schemeClr val="tx2"/>
                </a:solidFill>
                <a:effectLst/>
                <a:latin typeface="+mj-lt"/>
                <a:ea typeface="Helvetica Neue" charset="0"/>
              </a:rPr>
              <a:t>.</a:t>
            </a:r>
            <a:r>
              <a:rPr lang="de-CH" altLang="x-none" sz="3600" dirty="0">
                <a:solidFill>
                  <a:schemeClr val="tx2"/>
                </a:solidFill>
                <a:latin typeface="+mj-lt"/>
                <a:ea typeface="Helvetica Neue" charset="0"/>
              </a:rPr>
              <a:t>Research Question </a:t>
            </a:r>
            <a:r>
              <a:rPr kumimoji="0" lang="x-none" altLang="x-none" sz="3200" b="1" i="0" u="none" strike="noStrike" cap="none" normalizeH="0" baseline="0" dirty="0">
                <a:ln>
                  <a:noFill/>
                </a:ln>
                <a:solidFill>
                  <a:schemeClr val="tx2"/>
                </a:solidFill>
                <a:effectLst/>
                <a:latin typeface="+mj-lt"/>
                <a:ea typeface="Helvetica Neue" charset="0"/>
              </a:rPr>
              <a:t> </a:t>
            </a:r>
          </a:p>
        </p:txBody>
      </p:sp>
      <p:sp>
        <p:nvSpPr>
          <p:cNvPr id="3" name="TextBox 2"/>
          <p:cNvSpPr txBox="1"/>
          <p:nvPr/>
        </p:nvSpPr>
        <p:spPr>
          <a:xfrm>
            <a:off x="1766036" y="2499038"/>
            <a:ext cx="9618250" cy="1384995"/>
          </a:xfrm>
          <a:prstGeom prst="rect">
            <a:avLst/>
          </a:prstGeom>
          <a:noFill/>
        </p:spPr>
        <p:txBody>
          <a:bodyPr wrap="square" rtlCol="0">
            <a:spAutoFit/>
          </a:bodyPr>
          <a:lstStyle/>
          <a:p>
            <a:r>
              <a:rPr lang="de-CH" sz="2800" dirty="0" err="1"/>
              <a:t>How</a:t>
            </a:r>
            <a:r>
              <a:rPr lang="de-CH" sz="2800" dirty="0"/>
              <a:t> do the variables </a:t>
            </a:r>
            <a:r>
              <a:rPr lang="de-CH" sz="2800" b="1" dirty="0"/>
              <a:t>Brand, Kilometers </a:t>
            </a:r>
            <a:r>
              <a:rPr lang="de-CH" sz="2800" dirty="0" err="1"/>
              <a:t>and</a:t>
            </a:r>
            <a:r>
              <a:rPr lang="de-CH" sz="2800" b="1" dirty="0"/>
              <a:t> Age</a:t>
            </a:r>
            <a:r>
              <a:rPr lang="de-CH" sz="2800" dirty="0"/>
              <a:t> affect the price of a second-hand car in the German market?</a:t>
            </a:r>
            <a:r>
              <a:rPr lang="en-GB" sz="2800" dirty="0"/>
              <a:t> </a:t>
            </a:r>
            <a:endParaRPr lang="en-US" sz="2800" dirty="0"/>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7</a:t>
            </a:fld>
            <a:endParaRPr lang="en-US"/>
          </a:p>
        </p:txBody>
      </p:sp>
    </p:spTree>
    <p:extLst>
      <p:ext uri="{BB962C8B-B14F-4D97-AF65-F5344CB8AC3E}">
        <p14:creationId xmlns:p14="http://schemas.microsoft.com/office/powerpoint/2010/main" val="11252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8</a:t>
            </a:fld>
            <a:endParaRPr lang="en-US"/>
          </a:p>
        </p:txBody>
      </p:sp>
      <p:sp>
        <p:nvSpPr>
          <p:cNvPr id="3" name="Textfeld 2"/>
          <p:cNvSpPr txBox="1"/>
          <p:nvPr/>
        </p:nvSpPr>
        <p:spPr>
          <a:xfrm>
            <a:off x="1552884" y="1516495"/>
            <a:ext cx="7977978" cy="2862322"/>
          </a:xfrm>
          <a:prstGeom prst="rect">
            <a:avLst/>
          </a:prstGeom>
          <a:noFill/>
        </p:spPr>
        <p:txBody>
          <a:bodyPr wrap="square" rtlCol="0">
            <a:spAutoFit/>
          </a:bodyPr>
          <a:lstStyle/>
          <a:p>
            <a:r>
              <a:rPr lang="en-US" i="1" dirty="0" smtClean="0">
                <a:solidFill>
                  <a:srgbClr val="FF0000"/>
                </a:solidFill>
              </a:rPr>
              <a:t>Comment: </a:t>
            </a:r>
          </a:p>
          <a:p>
            <a:endParaRPr lang="en-US" i="1" dirty="0" smtClean="0">
              <a:solidFill>
                <a:srgbClr val="FF0000"/>
              </a:solidFill>
            </a:endParaRPr>
          </a:p>
          <a:p>
            <a:r>
              <a:rPr lang="en-US" i="1" dirty="0" smtClean="0">
                <a:solidFill>
                  <a:srgbClr val="FF0000"/>
                </a:solidFill>
              </a:rPr>
              <a:t>At this point you could ideally present and discuss some results from your literature research. Which opinions did you find there / which results concerning your research question?</a:t>
            </a:r>
            <a:br>
              <a:rPr lang="en-US" i="1" dirty="0" smtClean="0">
                <a:solidFill>
                  <a:srgbClr val="FF0000"/>
                </a:solidFill>
              </a:rPr>
            </a:br>
            <a:r>
              <a:rPr lang="en-US" i="1" dirty="0" smtClean="0">
                <a:solidFill>
                  <a:srgbClr val="FF0000"/>
                </a:solidFill>
              </a:rPr>
              <a:t>You will find most of the information you need in the abstracts of the papers, but of course sometimes you have to find the parts of the literature where your questions are discussed. </a:t>
            </a:r>
          </a:p>
          <a:p>
            <a:endParaRPr lang="en-US" i="1" dirty="0" smtClean="0">
              <a:solidFill>
                <a:srgbClr val="FF0000"/>
              </a:solidFill>
            </a:endParaRPr>
          </a:p>
          <a:p>
            <a:r>
              <a:rPr lang="en-US" i="1" dirty="0" smtClean="0">
                <a:solidFill>
                  <a:srgbClr val="FF0000"/>
                </a:solidFill>
              </a:rPr>
              <a:t>From this you can </a:t>
            </a:r>
            <a:r>
              <a:rPr lang="en-US" i="1" u="sng" dirty="0" smtClean="0">
                <a:solidFill>
                  <a:srgbClr val="FF0000"/>
                </a:solidFill>
              </a:rPr>
              <a:t>derive the hypotheses </a:t>
            </a:r>
            <a:r>
              <a:rPr lang="en-US" i="1" dirty="0" smtClean="0">
                <a:solidFill>
                  <a:srgbClr val="FF0000"/>
                </a:solidFill>
              </a:rPr>
              <a:t>for your own empirical study. </a:t>
            </a:r>
            <a:endParaRPr lang="en-US" i="1" dirty="0">
              <a:solidFill>
                <a:srgbClr val="FF0000"/>
              </a:solidFill>
            </a:endParaRPr>
          </a:p>
        </p:txBody>
      </p:sp>
    </p:spTree>
    <p:extLst>
      <p:ext uri="{BB962C8B-B14F-4D97-AF65-F5344CB8AC3E}">
        <p14:creationId xmlns:p14="http://schemas.microsoft.com/office/powerpoint/2010/main" val="28794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023" y="1394396"/>
            <a:ext cx="9779340" cy="3170099"/>
          </a:xfrm>
          <a:prstGeom prst="rect">
            <a:avLst/>
          </a:prstGeom>
          <a:noFill/>
          <a:ln>
            <a:solidFill>
              <a:schemeClr val="tx2"/>
            </a:solidFill>
          </a:ln>
        </p:spPr>
        <p:txBody>
          <a:bodyPr wrap="square" rtlCol="0">
            <a:spAutoFit/>
          </a:bodyPr>
          <a:lstStyle/>
          <a:p>
            <a:r>
              <a:rPr lang="en-US" sz="2000" dirty="0">
                <a:solidFill>
                  <a:schemeClr val="tx2"/>
                </a:solidFill>
              </a:rPr>
              <a:t>H01: </a:t>
            </a:r>
            <a:r>
              <a:rPr lang="en-US" sz="2000" dirty="0"/>
              <a:t>Brand of Audi affects the price in a bigger way than other </a:t>
            </a:r>
          </a:p>
          <a:p>
            <a:r>
              <a:rPr lang="en-US" sz="2000" dirty="0"/>
              <a:t>brands in the German Market.						</a:t>
            </a:r>
            <a:endParaRPr lang="en-US" sz="2000" b="1" dirty="0"/>
          </a:p>
          <a:p>
            <a:r>
              <a:rPr lang="en-US" sz="2000" dirty="0" smtClean="0">
                <a:solidFill>
                  <a:schemeClr val="tx2"/>
                </a:solidFill>
              </a:rPr>
              <a:t>H02</a:t>
            </a:r>
            <a:r>
              <a:rPr lang="en-US" sz="2000" dirty="0">
                <a:solidFill>
                  <a:schemeClr val="tx2"/>
                </a:solidFill>
              </a:rPr>
              <a:t>: </a:t>
            </a:r>
            <a:r>
              <a:rPr lang="en-US" sz="2000" dirty="0"/>
              <a:t>Brand of Audi affects the price in a lesser way than other </a:t>
            </a:r>
          </a:p>
          <a:p>
            <a:r>
              <a:rPr lang="en-US" sz="2000" dirty="0"/>
              <a:t>brands in the German Market. 						</a:t>
            </a:r>
            <a:endParaRPr lang="en-US" sz="2000" b="1" dirty="0"/>
          </a:p>
          <a:p>
            <a:pPr lvl="0"/>
            <a:endParaRPr lang="en-GB" sz="2000" dirty="0"/>
          </a:p>
          <a:p>
            <a:r>
              <a:rPr lang="en-GB" sz="2000" dirty="0">
                <a:solidFill>
                  <a:schemeClr val="tx2"/>
                </a:solidFill>
              </a:rPr>
              <a:t>H03: </a:t>
            </a:r>
            <a:r>
              <a:rPr lang="en-GB" sz="2000" dirty="0"/>
              <a:t>Higher number of kms the car has driven depreciates the price of the car.  </a:t>
            </a:r>
            <a:endParaRPr lang="en-GB" sz="2000" dirty="0" smtClean="0"/>
          </a:p>
          <a:p>
            <a:r>
              <a:rPr lang="en-GB" sz="2000" dirty="0" smtClean="0">
                <a:solidFill>
                  <a:schemeClr val="tx2"/>
                </a:solidFill>
              </a:rPr>
              <a:t>H04: </a:t>
            </a:r>
            <a:r>
              <a:rPr lang="en-GB" sz="2000" dirty="0" smtClean="0"/>
              <a:t>Higher number of </a:t>
            </a:r>
            <a:r>
              <a:rPr lang="en-GB" sz="2000" dirty="0" err="1" smtClean="0"/>
              <a:t>kms</a:t>
            </a:r>
            <a:r>
              <a:rPr lang="en-GB" sz="2000" dirty="0" smtClean="0"/>
              <a:t> the car has driven appreciates the price of the car.  </a:t>
            </a:r>
          </a:p>
          <a:p>
            <a:endParaRPr lang="en-GB" sz="2000" dirty="0"/>
          </a:p>
          <a:p>
            <a:r>
              <a:rPr lang="en-GB" sz="2000" dirty="0">
                <a:solidFill>
                  <a:schemeClr val="tx2"/>
                </a:solidFill>
              </a:rPr>
              <a:t>H05: </a:t>
            </a:r>
            <a:r>
              <a:rPr lang="en-US" sz="2000" dirty="0"/>
              <a:t>The older the car lower the price of the car.                       		</a:t>
            </a:r>
          </a:p>
          <a:p>
            <a:r>
              <a:rPr lang="en-US" sz="2000" dirty="0" smtClean="0">
                <a:solidFill>
                  <a:schemeClr val="tx2"/>
                </a:solidFill>
              </a:rPr>
              <a:t>H06</a:t>
            </a:r>
            <a:r>
              <a:rPr lang="en-US" sz="2000" dirty="0">
                <a:solidFill>
                  <a:schemeClr val="tx2"/>
                </a:solidFill>
              </a:rPr>
              <a:t>:</a:t>
            </a:r>
            <a:r>
              <a:rPr lang="en-US" sz="2000" b="1" dirty="0">
                <a:solidFill>
                  <a:schemeClr val="tx2"/>
                </a:solidFill>
              </a:rPr>
              <a:t> </a:t>
            </a:r>
            <a:r>
              <a:rPr lang="en-US" sz="2000" dirty="0"/>
              <a:t>The older the car higher the price of the car. 	</a:t>
            </a:r>
          </a:p>
        </p:txBody>
      </p:sp>
      <p:sp>
        <p:nvSpPr>
          <p:cNvPr id="3" name="TextBox 2"/>
          <p:cNvSpPr txBox="1"/>
          <p:nvPr/>
        </p:nvSpPr>
        <p:spPr>
          <a:xfrm>
            <a:off x="1122023" y="310990"/>
            <a:ext cx="7560859" cy="646331"/>
          </a:xfrm>
          <a:prstGeom prst="rect">
            <a:avLst/>
          </a:prstGeom>
          <a:noFill/>
        </p:spPr>
        <p:txBody>
          <a:bodyPr wrap="square" rtlCol="0">
            <a:spAutoFit/>
          </a:bodyPr>
          <a:lstStyle/>
          <a:p>
            <a:r>
              <a:rPr lang="es-AR" sz="3600" dirty="0">
                <a:solidFill>
                  <a:schemeClr val="tx2"/>
                </a:solidFill>
              </a:rPr>
              <a:t>2. </a:t>
            </a:r>
            <a:r>
              <a:rPr lang="en-US" sz="3600" dirty="0" smtClean="0">
                <a:solidFill>
                  <a:schemeClr val="tx2"/>
                </a:solidFill>
              </a:rPr>
              <a:t>Hypotheses</a:t>
            </a:r>
            <a:endParaRPr lang="en-US" sz="3600" dirty="0">
              <a:solidFill>
                <a:schemeClr val="tx2"/>
              </a:solidFill>
            </a:endParaRPr>
          </a:p>
        </p:txBody>
      </p:sp>
      <p:sp>
        <p:nvSpPr>
          <p:cNvPr id="4" name="Slide Number Placeholder 3"/>
          <p:cNvSpPr>
            <a:spLocks noGrp="1"/>
          </p:cNvSpPr>
          <p:nvPr>
            <p:ph type="sldNum" sz="quarter" idx="12"/>
          </p:nvPr>
        </p:nvSpPr>
        <p:spPr/>
        <p:txBody>
          <a:bodyPr>
            <a:normAutofit lnSpcReduction="10000"/>
          </a:bodyPr>
          <a:lstStyle/>
          <a:p>
            <a:fld id="{49277397-DF7F-1840-B94F-43BE8F0AF998}" type="slidenum">
              <a:rPr lang="en-US" smtClean="0"/>
              <a:t>9</a:t>
            </a:fld>
            <a:endParaRPr lang="en-US"/>
          </a:p>
        </p:txBody>
      </p:sp>
      <p:sp>
        <p:nvSpPr>
          <p:cNvPr id="5" name="Textfeld 4"/>
          <p:cNvSpPr txBox="1"/>
          <p:nvPr/>
        </p:nvSpPr>
        <p:spPr>
          <a:xfrm>
            <a:off x="2333478" y="4560847"/>
            <a:ext cx="8959362" cy="2246769"/>
          </a:xfrm>
          <a:prstGeom prst="rect">
            <a:avLst/>
          </a:prstGeom>
          <a:noFill/>
        </p:spPr>
        <p:txBody>
          <a:bodyPr wrap="square" rtlCol="0">
            <a:spAutoFit/>
          </a:bodyPr>
          <a:lstStyle/>
          <a:p>
            <a:r>
              <a:rPr lang="en-US" i="1" dirty="0" smtClean="0">
                <a:solidFill>
                  <a:srgbClr val="FF0000"/>
                </a:solidFill>
              </a:rPr>
              <a:t>Comment: </a:t>
            </a:r>
          </a:p>
          <a:p>
            <a:r>
              <a:rPr lang="en-US" i="1" dirty="0" smtClean="0">
                <a:solidFill>
                  <a:srgbClr val="FF0000"/>
                </a:solidFill>
              </a:rPr>
              <a:t>It doesn’t make a lot of sense to have these pairs of hypotheses. At the end, these are only three hypotheses.         </a:t>
            </a:r>
            <a:r>
              <a:rPr lang="en-US" sz="1200" i="1" dirty="0" smtClean="0">
                <a:solidFill>
                  <a:srgbClr val="FF0000"/>
                </a:solidFill>
              </a:rPr>
              <a:t>(you could differentiate between H</a:t>
            </a:r>
            <a:r>
              <a:rPr lang="en-US" sz="1200" i="1" baseline="-25000" dirty="0" smtClean="0">
                <a:solidFill>
                  <a:srgbClr val="FF0000"/>
                </a:solidFill>
              </a:rPr>
              <a:t>0</a:t>
            </a:r>
            <a:r>
              <a:rPr lang="en-US" sz="1200" i="1" dirty="0" smtClean="0">
                <a:solidFill>
                  <a:srgbClr val="FF0000"/>
                </a:solidFill>
              </a:rPr>
              <a:t> and H</a:t>
            </a:r>
            <a:r>
              <a:rPr lang="en-US" sz="1200" i="1" baseline="-25000" dirty="0" smtClean="0">
                <a:solidFill>
                  <a:srgbClr val="FF0000"/>
                </a:solidFill>
              </a:rPr>
              <a:t>A</a:t>
            </a:r>
            <a:r>
              <a:rPr lang="en-US" sz="1200" i="1" dirty="0" smtClean="0">
                <a:solidFill>
                  <a:srgbClr val="FF0000"/>
                </a:solidFill>
              </a:rPr>
              <a:t> (for “alternative”) for all three hypotheses, so you’d end up with H</a:t>
            </a:r>
            <a:r>
              <a:rPr lang="en-US" sz="1200" i="1" baseline="-25000" dirty="0" smtClean="0">
                <a:solidFill>
                  <a:srgbClr val="FF0000"/>
                </a:solidFill>
              </a:rPr>
              <a:t>01</a:t>
            </a:r>
            <a:r>
              <a:rPr lang="en-US" sz="1200" i="1" dirty="0" smtClean="0">
                <a:solidFill>
                  <a:srgbClr val="FF0000"/>
                </a:solidFill>
              </a:rPr>
              <a:t> </a:t>
            </a:r>
            <a:r>
              <a:rPr lang="en-US" sz="1200" i="1" dirty="0">
                <a:solidFill>
                  <a:srgbClr val="FF0000"/>
                </a:solidFill>
              </a:rPr>
              <a:t>and </a:t>
            </a:r>
            <a:r>
              <a:rPr lang="en-US" sz="1200" i="1" dirty="0" smtClean="0">
                <a:solidFill>
                  <a:srgbClr val="FF0000"/>
                </a:solidFill>
              </a:rPr>
              <a:t>H</a:t>
            </a:r>
            <a:r>
              <a:rPr lang="en-US" sz="1200" i="1" baseline="-25000" dirty="0" smtClean="0">
                <a:solidFill>
                  <a:srgbClr val="FF0000"/>
                </a:solidFill>
              </a:rPr>
              <a:t>A1</a:t>
            </a:r>
            <a:r>
              <a:rPr lang="en-US" sz="1200" i="1" dirty="0" smtClean="0">
                <a:solidFill>
                  <a:srgbClr val="FF0000"/>
                </a:solidFill>
              </a:rPr>
              <a:t> , …, H</a:t>
            </a:r>
            <a:r>
              <a:rPr lang="en-US" sz="1200" i="1" baseline="-25000" dirty="0" smtClean="0">
                <a:solidFill>
                  <a:srgbClr val="FF0000"/>
                </a:solidFill>
              </a:rPr>
              <a:t>03</a:t>
            </a:r>
            <a:r>
              <a:rPr lang="en-US" sz="1200" i="1" dirty="0" smtClean="0">
                <a:solidFill>
                  <a:srgbClr val="FF0000"/>
                </a:solidFill>
              </a:rPr>
              <a:t> </a:t>
            </a:r>
            <a:r>
              <a:rPr lang="en-US" sz="1200" i="1" dirty="0">
                <a:solidFill>
                  <a:srgbClr val="FF0000"/>
                </a:solidFill>
              </a:rPr>
              <a:t>and </a:t>
            </a:r>
            <a:r>
              <a:rPr lang="en-US" sz="1200" i="1" dirty="0" smtClean="0">
                <a:solidFill>
                  <a:srgbClr val="FF0000"/>
                </a:solidFill>
              </a:rPr>
              <a:t>H</a:t>
            </a:r>
            <a:r>
              <a:rPr lang="en-US" sz="1200" i="1" baseline="-25000" dirty="0" smtClean="0">
                <a:solidFill>
                  <a:srgbClr val="FF0000"/>
                </a:solidFill>
              </a:rPr>
              <a:t>A3</a:t>
            </a:r>
            <a:r>
              <a:rPr lang="en-US" sz="1200" i="1" dirty="0" smtClean="0">
                <a:solidFill>
                  <a:srgbClr val="FF0000"/>
                </a:solidFill>
              </a:rPr>
              <a:t> – but still: what’s the point of doing this??)</a:t>
            </a:r>
            <a:r>
              <a:rPr lang="en-US" sz="1400" i="1" dirty="0" smtClean="0">
                <a:solidFill>
                  <a:srgbClr val="FF0000"/>
                </a:solidFill>
              </a:rPr>
              <a:t> </a:t>
            </a:r>
            <a:endParaRPr lang="en-US" i="1" dirty="0" smtClean="0">
              <a:solidFill>
                <a:srgbClr val="FF0000"/>
              </a:solidFill>
            </a:endParaRPr>
          </a:p>
          <a:p>
            <a:r>
              <a:rPr lang="en-US" i="1" dirty="0" smtClean="0">
                <a:solidFill>
                  <a:srgbClr val="FF0000"/>
                </a:solidFill>
              </a:rPr>
              <a:t/>
            </a:r>
            <a:br>
              <a:rPr lang="en-US" i="1" dirty="0" smtClean="0">
                <a:solidFill>
                  <a:srgbClr val="FF0000"/>
                </a:solidFill>
              </a:rPr>
            </a:br>
            <a:r>
              <a:rPr lang="en-US" i="1" dirty="0" smtClean="0">
                <a:solidFill>
                  <a:srgbClr val="FF0000"/>
                </a:solidFill>
              </a:rPr>
              <a:t>Better: Also present hypotheses about the dummy variables</a:t>
            </a:r>
            <a:br>
              <a:rPr lang="en-US" i="1" dirty="0" smtClean="0">
                <a:solidFill>
                  <a:srgbClr val="FF0000"/>
                </a:solidFill>
              </a:rPr>
            </a:br>
            <a:r>
              <a:rPr lang="en-US" i="1" dirty="0" smtClean="0">
                <a:solidFill>
                  <a:srgbClr val="FF0000"/>
                </a:solidFill>
              </a:rPr>
              <a:t>example: H</a:t>
            </a:r>
            <a:r>
              <a:rPr lang="en-US" i="1" baseline="-25000" dirty="0" smtClean="0">
                <a:solidFill>
                  <a:srgbClr val="FF0000"/>
                </a:solidFill>
              </a:rPr>
              <a:t>04</a:t>
            </a:r>
            <a:r>
              <a:rPr lang="en-US" i="1" dirty="0" smtClean="0">
                <a:solidFill>
                  <a:srgbClr val="FF0000"/>
                </a:solidFill>
              </a:rPr>
              <a:t>: An automatic transmission increases the value of a car</a:t>
            </a:r>
            <a:br>
              <a:rPr lang="en-US" i="1" dirty="0" smtClean="0">
                <a:solidFill>
                  <a:srgbClr val="FF0000"/>
                </a:solidFill>
              </a:rPr>
            </a:br>
            <a:r>
              <a:rPr lang="en-US" i="1" dirty="0" smtClean="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15069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1054</Words>
  <Application>Microsoft Office PowerPoint</Application>
  <PresentationFormat>Breitbild</PresentationFormat>
  <Paragraphs>259</Paragraphs>
  <Slides>30</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Bangla Sangam MN</vt:lpstr>
      <vt:lpstr>Calibri</vt:lpstr>
      <vt:lpstr>Century Schoolbook</vt:lpstr>
      <vt:lpstr>Helvetica Neue</vt:lpstr>
      <vt:lpstr>Times New Roman</vt:lpstr>
      <vt:lpstr>Wingdings</vt:lpstr>
      <vt:lpstr>Wingdings 2</vt:lpstr>
      <vt:lpstr>View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Arbresha Kastrati-Bislimi</dc:creator>
  <cp:lastModifiedBy>Peter Schmidt</cp:lastModifiedBy>
  <cp:revision>210</cp:revision>
  <dcterms:created xsi:type="dcterms:W3CDTF">2018-01-18T14:10:21Z</dcterms:created>
  <dcterms:modified xsi:type="dcterms:W3CDTF">2019-05-04T13:40:59Z</dcterms:modified>
</cp:coreProperties>
</file>