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62" r:id="rId5"/>
    <p:sldId id="266" r:id="rId6"/>
    <p:sldId id="261" r:id="rId7"/>
    <p:sldId id="269" r:id="rId8"/>
    <p:sldId id="259" r:id="rId9"/>
    <p:sldId id="264" r:id="rId10"/>
    <p:sldId id="260" r:id="rId11"/>
    <p:sldId id="271" r:id="rId12"/>
    <p:sldId id="263" r:id="rId13"/>
    <p:sldId id="270" r:id="rId14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562" autoAdjust="0"/>
  </p:normalViewPr>
  <p:slideViewPr>
    <p:cSldViewPr>
      <p:cViewPr varScale="1">
        <p:scale>
          <a:sx n="45" d="100"/>
          <a:sy n="45" d="100"/>
        </p:scale>
        <p:origin x="-10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20DC6-01BE-414C-86AE-60A7ACC114F1}" type="datetimeFigureOut">
              <a:rPr lang="es-ES_tradnl" smtClean="0"/>
              <a:t>18/12/2011</a:t>
            </a:fld>
            <a:endParaRPr lang="es-ES_tradnl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7ECD7-006B-4AC2-A407-68394CE0F69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634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Frontalunterricht</a:t>
            </a:r>
          </a:p>
          <a:p>
            <a:r>
              <a:rPr lang="de-DE" dirty="0" smtClean="0"/>
              <a:t>Referenzbuch</a:t>
            </a:r>
            <a:endParaRPr lang="es-ES_trad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7ECD7-006B-4AC2-A407-68394CE0F695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147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s-ES_tradnl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t>18/12/2011</a:t>
            </a:fld>
            <a:endParaRPr lang="es-ES_tradn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267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t>18/12/2011</a:t>
            </a:fld>
            <a:endParaRPr lang="es-ES_tradn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71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t>18/12/2011</a:t>
            </a:fld>
            <a:endParaRPr lang="es-ES_tradn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343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t>18/12/2011</a:t>
            </a:fld>
            <a:endParaRPr lang="es-ES_tradn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8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t>18/12/2011</a:t>
            </a:fld>
            <a:endParaRPr lang="es-ES_tradn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846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t>18/12/2011</a:t>
            </a:fld>
            <a:endParaRPr lang="es-ES_tradnl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585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t>18/12/2011</a:t>
            </a:fld>
            <a:endParaRPr lang="es-ES_tradnl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030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t>18/12/2011</a:t>
            </a:fld>
            <a:endParaRPr lang="es-ES_tradnl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274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t>18/12/2011</a:t>
            </a:fld>
            <a:endParaRPr lang="es-ES_tradnl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766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t>18/12/2011</a:t>
            </a:fld>
            <a:endParaRPr lang="es-ES_tradnl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898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t>18/12/2011</a:t>
            </a:fld>
            <a:endParaRPr lang="es-ES_tradnl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296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7B92-7397-4F0E-88A8-8C35EF3097BC}" type="datetimeFigureOut">
              <a:rPr lang="es-ES_tradnl" smtClean="0"/>
              <a:t>18/12/2011</a:t>
            </a:fld>
            <a:endParaRPr lang="es-ES_tradn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AF51-E15C-4F90-8280-E1E3AB9EB3C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12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18815"/>
            <a:ext cx="7772400" cy="1470025"/>
          </a:xfrm>
        </p:spPr>
        <p:txBody>
          <a:bodyPr>
            <a:noAutofit/>
          </a:bodyPr>
          <a:lstStyle/>
          <a:p>
            <a:r>
              <a:rPr lang="de-DE" sz="5400" b="1" dirty="0" smtClean="0">
                <a:solidFill>
                  <a:schemeClr val="tx2">
                    <a:lumMod val="50000"/>
                  </a:schemeClr>
                </a:solidFill>
              </a:rPr>
              <a:t>STUDIEREN IN GRANADA</a:t>
            </a:r>
            <a:endParaRPr lang="es-ES_tradnl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LEBENSKOSTEN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348880"/>
            <a:ext cx="8640960" cy="41044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Lebensmittel etwa gleich teuer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Tapas 2 €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Bus: Stadtfahrt 0,50-0,70 €, nach Madrid 25 €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Taxi: Stadtfahrt 4-7 €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Mobil telefonieren: ab 9 </a:t>
            </a:r>
            <a:r>
              <a:rPr lang="de-DE" sz="4000" b="1" dirty="0" err="1" smtClean="0">
                <a:solidFill>
                  <a:schemeClr val="tx2">
                    <a:lumMod val="50000"/>
                  </a:schemeClr>
                </a:solidFill>
              </a:rPr>
              <a:t>ct</a:t>
            </a: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. (Prepaid)</a:t>
            </a:r>
          </a:p>
        </p:txBody>
      </p:sp>
    </p:spTree>
    <p:extLst>
      <p:ext uri="{BB962C8B-B14F-4D97-AF65-F5344CB8AC3E}">
        <p14:creationId xmlns:p14="http://schemas.microsoft.com/office/powerpoint/2010/main" val="34799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140 </a:t>
            </a:r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€ für weitere Freizeitgestaltung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384929"/>
              </p:ext>
            </p:extLst>
          </p:nvPr>
        </p:nvGraphicFramePr>
        <p:xfrm>
          <a:off x="1187624" y="2133478"/>
          <a:ext cx="6769000" cy="31677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23006"/>
                <a:gridCol w="1845994"/>
              </a:tblGrid>
              <a:tr h="633546">
                <a:tc>
                  <a:txBody>
                    <a:bodyPr/>
                    <a:lstStyle/>
                    <a:p>
                      <a:r>
                        <a:rPr lang="de-DE" sz="3200" b="1" dirty="0" smtClean="0"/>
                        <a:t>ERASMUS-Förderung</a:t>
                      </a:r>
                      <a:endParaRPr lang="es-ES_tradn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3200" b="1" dirty="0" smtClean="0"/>
                        <a:t>150</a:t>
                      </a:r>
                      <a:endParaRPr lang="es-ES_tradnl" sz="3200" b="1" dirty="0"/>
                    </a:p>
                  </a:txBody>
                  <a:tcPr/>
                </a:tc>
              </a:tr>
              <a:tr h="633546">
                <a:tc>
                  <a:txBody>
                    <a:bodyPr/>
                    <a:lstStyle/>
                    <a:p>
                      <a:r>
                        <a:rPr lang="de-DE" sz="3200" b="1" dirty="0" err="1" smtClean="0"/>
                        <a:t>BaföG</a:t>
                      </a:r>
                      <a:endParaRPr lang="es-ES_tradn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3200" b="1" dirty="0" smtClean="0"/>
                        <a:t>718</a:t>
                      </a:r>
                      <a:endParaRPr lang="es-ES_tradnl" sz="3200" b="1" dirty="0"/>
                    </a:p>
                  </a:txBody>
                  <a:tcPr/>
                </a:tc>
              </a:tr>
              <a:tr h="633546">
                <a:tc>
                  <a:txBody>
                    <a:bodyPr/>
                    <a:lstStyle/>
                    <a:p>
                      <a:r>
                        <a:rPr lang="de-DE" sz="3200" b="1" dirty="0" smtClean="0"/>
                        <a:t>- Lebenskosten ca.</a:t>
                      </a:r>
                      <a:endParaRPr lang="es-ES_tradn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3200" b="1" dirty="0" smtClean="0"/>
                        <a:t>-650</a:t>
                      </a:r>
                      <a:endParaRPr lang="es-ES_tradnl" sz="3200" b="1" dirty="0"/>
                    </a:p>
                  </a:txBody>
                  <a:tcPr/>
                </a:tc>
              </a:tr>
              <a:tr h="633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/>
                        <a:t>- Krankenversicherung</a:t>
                      </a:r>
                      <a:endParaRPr lang="es-ES_tradnl" sz="3200" b="1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3200" b="1" dirty="0" smtClean="0"/>
                        <a:t>-78</a:t>
                      </a:r>
                      <a:endParaRPr lang="es-ES_tradnl" sz="3200" b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546">
                <a:tc>
                  <a:txBody>
                    <a:bodyPr/>
                    <a:lstStyle/>
                    <a:p>
                      <a:r>
                        <a:rPr lang="de-DE" sz="3200" b="1" dirty="0" smtClean="0"/>
                        <a:t>=</a:t>
                      </a:r>
                      <a:endParaRPr lang="es-ES_tradnl" sz="32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3200" b="1" dirty="0" smtClean="0"/>
                        <a:t>+</a:t>
                      </a:r>
                      <a:r>
                        <a:rPr lang="de-DE" sz="3200" b="1" dirty="0" smtClean="0"/>
                        <a:t>140</a:t>
                      </a:r>
                      <a:endParaRPr lang="es-ES_tradnl" sz="32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1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ZUSAMMENFASSUNG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80928"/>
            <a:ext cx="8579296" cy="34563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Anspruchsvolles, aber </a:t>
            </a:r>
            <a:r>
              <a:rPr lang="de-DE" sz="4000" b="1" dirty="0">
                <a:solidFill>
                  <a:schemeClr val="tx2">
                    <a:lumMod val="50000"/>
                  </a:schemeClr>
                </a:solidFill>
              </a:rPr>
              <a:t>machbares Studienniveau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Plus am Arbeitsmarkt mit Spanisch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Relativ geringe Kosten und volle Erasmus-Förderung</a:t>
            </a:r>
          </a:p>
          <a:p>
            <a:pPr>
              <a:lnSpc>
                <a:spcPct val="15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Viele studentische Aktivitäten</a:t>
            </a:r>
          </a:p>
        </p:txBody>
      </p:sp>
    </p:spTree>
    <p:extLst>
      <p:ext uri="{BB962C8B-B14F-4D97-AF65-F5344CB8AC3E}">
        <p14:creationId xmlns:p14="http://schemas.microsoft.com/office/powerpoint/2010/main" val="25671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117311" cy="362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AUF NACH GRANADA</a:t>
            </a:r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1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WARUM GRANADA?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36912"/>
            <a:ext cx="8579296" cy="38164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SPRACHLICHE &amp; INTERKULTURELLE KOMPETENZ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TOP UNIVERSITÄT</a:t>
            </a:r>
          </a:p>
          <a:p>
            <a:pPr>
              <a:lnSpc>
                <a:spcPct val="170000"/>
              </a:lnSpc>
            </a:pPr>
            <a:r>
              <a:rPr lang="de-DE" sz="4000" b="1" dirty="0">
                <a:solidFill>
                  <a:schemeClr val="tx2">
                    <a:lumMod val="50000"/>
                  </a:schemeClr>
                </a:solidFill>
              </a:rPr>
              <a:t>ERASMUS-FÖRDERUNG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STUDENTENFREUNDLICHE STADT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MILDES KLIMA</a:t>
            </a:r>
          </a:p>
          <a:p>
            <a:pPr>
              <a:lnSpc>
                <a:spcPct val="170000"/>
              </a:lnSpc>
            </a:pPr>
            <a:endParaRPr lang="es-ES_tradnl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D:\Bilder\Granada\CIMG0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3069632" cy="23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UNIVERSIDAD DE GRANADA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24944"/>
            <a:ext cx="8579296" cy="3528392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de-DE" sz="3600" b="1" dirty="0" smtClean="0">
                <a:solidFill>
                  <a:schemeClr val="tx2">
                    <a:lumMod val="50000"/>
                  </a:schemeClr>
                </a:solidFill>
              </a:rPr>
              <a:t>Gegründet 1531</a:t>
            </a:r>
          </a:p>
          <a:p>
            <a:pPr>
              <a:lnSpc>
                <a:spcPct val="170000"/>
              </a:lnSpc>
            </a:pPr>
            <a:r>
              <a:rPr lang="de-DE" sz="3600" b="1" dirty="0" smtClean="0">
                <a:solidFill>
                  <a:schemeClr val="tx2">
                    <a:lumMod val="50000"/>
                  </a:schemeClr>
                </a:solidFill>
              </a:rPr>
              <a:t>70.000 Studenten, 13% internationale</a:t>
            </a:r>
          </a:p>
          <a:p>
            <a:pPr>
              <a:lnSpc>
                <a:spcPct val="150000"/>
              </a:lnSpc>
            </a:pPr>
            <a:r>
              <a:rPr lang="de-DE" sz="3600" b="1" dirty="0" smtClean="0">
                <a:solidFill>
                  <a:schemeClr val="tx2">
                    <a:lumMod val="50000"/>
                  </a:schemeClr>
                </a:solidFill>
              </a:rPr>
              <a:t>Favorit unter Erasmus-Studenten</a:t>
            </a:r>
          </a:p>
          <a:p>
            <a:pPr lvl="1"/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</a:rPr>
              <a:t>2007: Erasmus Programme Gold Star Award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3243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9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MODULE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284216"/>
              </p:ext>
            </p:extLst>
          </p:nvPr>
        </p:nvGraphicFramePr>
        <p:xfrm>
          <a:off x="827584" y="1044804"/>
          <a:ext cx="7416824" cy="5053447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{125E5076-3810-47DD-B79F-674D7AD40C01}</a:tableStyleId>
              </a:tblPr>
              <a:tblGrid>
                <a:gridCol w="5976664"/>
                <a:gridCol w="1440160"/>
              </a:tblGrid>
              <a:tr h="3616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GB" sz="2000" u="none" strike="noStrike" dirty="0">
                          <a:effectLst/>
                        </a:rPr>
                        <a:t>Credits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8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Organización y administración de </a:t>
                      </a:r>
                      <a:r>
                        <a:rPr lang="es-ES" sz="2000" u="none" strike="noStrike" dirty="0" smtClean="0">
                          <a:effectLst/>
                        </a:rPr>
                        <a:t>empresas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6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Gestión </a:t>
                      </a:r>
                      <a:r>
                        <a:rPr lang="es-ES" sz="2000" u="none" strike="noStrike" dirty="0" smtClean="0">
                          <a:effectLst/>
                        </a:rPr>
                        <a:t>financiera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7,5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>
                          <a:effectLst/>
                        </a:rPr>
                        <a:t>Economía de la Unión Europea</a:t>
                      </a:r>
                      <a:endParaRPr lang="es-ES_tradnl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4,5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>
                          <a:effectLst/>
                        </a:rPr>
                        <a:t>Auditoría de estados financieros</a:t>
                      </a:r>
                      <a:endParaRPr lang="es-ES_tradnl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6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Economía internacional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6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Instrumentos y mercados financieros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6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Análisis de las operaciones financieras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6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Contabilidad de gestión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6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Comercio exterior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6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08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Economía española y mundial 2 </a:t>
                      </a:r>
                      <a:endParaRPr lang="es-ES_tradnl" sz="3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Oder</a:t>
                      </a:r>
                      <a:endParaRPr lang="es-ES_tradnl" sz="3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Historia de la empresa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6</a:t>
                      </a:r>
                      <a:endParaRPr lang="es-ES_tradnl" sz="32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/>
                      </a:r>
                      <a:br>
                        <a:rPr lang="es-ES" sz="2000" u="none" strike="noStrike" dirty="0">
                          <a:effectLst/>
                        </a:rPr>
                      </a:br>
                      <a:r>
                        <a:rPr lang="es-ES" sz="2000" u="none" strike="noStrike" dirty="0" smtClean="0">
                          <a:effectLst/>
                        </a:rPr>
                        <a:t>6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9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PRÜFUNGSFORMEN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24944"/>
            <a:ext cx="8579296" cy="35283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Finale Klausur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Evtl. partielle Klausur (freiwillig)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Extraarbeiten und mündliche Mitarbeit können die Note verbessern (bis zu 20%)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3" b="6401"/>
          <a:stretch/>
        </p:blipFill>
        <p:spPr>
          <a:xfrm>
            <a:off x="4644008" y="1594644"/>
            <a:ext cx="4235534" cy="22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ORGANISATORISCHES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564904"/>
            <a:ext cx="8579296" cy="352839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Online-Einschreibung (provisorisch)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Immatrikulation vor Ort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Geduld…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80904"/>
            <a:ext cx="3240360" cy="107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9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SPANISCHE SPRACHE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2204864"/>
            <a:ext cx="6336704" cy="3672408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Sprachausbildung an der HS Bremen sehr </a:t>
            </a: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gut</a:t>
            </a:r>
          </a:p>
          <a:p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Sprachkurs </a:t>
            </a: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vor Ort möglich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7704856" cy="175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3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STUDENTISCHES LEBEN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564904"/>
            <a:ext cx="8579296" cy="4320480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tx2">
                    <a:lumMod val="50000"/>
                  </a:schemeClr>
                </a:solidFill>
              </a:rPr>
              <a:t>TÄGLICH AKTIVITÄTEN AN DEN FAKULTÄTEN: Kino, Konzerte, Tanzshows etc.</a:t>
            </a:r>
          </a:p>
          <a:p>
            <a:pPr>
              <a:lnSpc>
                <a:spcPct val="150000"/>
              </a:lnSpc>
            </a:pPr>
            <a:r>
              <a:rPr lang="de-DE" sz="2800" b="1" dirty="0" smtClean="0">
                <a:solidFill>
                  <a:schemeClr val="tx2">
                    <a:lumMod val="50000"/>
                  </a:schemeClr>
                </a:solidFill>
              </a:rPr>
              <a:t>etliche BARS &amp; DISCOS</a:t>
            </a:r>
          </a:p>
          <a:p>
            <a:pPr>
              <a:lnSpc>
                <a:spcPct val="150000"/>
              </a:lnSpc>
            </a:pPr>
            <a:r>
              <a:rPr lang="de-DE" sz="2800" b="1" dirty="0" smtClean="0">
                <a:solidFill>
                  <a:schemeClr val="tx2">
                    <a:lumMod val="50000"/>
                  </a:schemeClr>
                </a:solidFill>
              </a:rPr>
              <a:t>MEER und SIERRA NEVADA in 1 Std. erreichbar</a:t>
            </a:r>
          </a:p>
          <a:p>
            <a:pPr>
              <a:lnSpc>
                <a:spcPct val="150000"/>
              </a:lnSpc>
            </a:pPr>
            <a:r>
              <a:rPr lang="de-DE" sz="2800" b="1" dirty="0" smtClean="0">
                <a:solidFill>
                  <a:schemeClr val="tx2">
                    <a:lumMod val="50000"/>
                  </a:schemeClr>
                </a:solidFill>
              </a:rPr>
              <a:t>kulturelle &amp; touristische Sehenswürdigkeiten</a:t>
            </a:r>
          </a:p>
          <a:p>
            <a:pPr>
              <a:lnSpc>
                <a:spcPct val="150000"/>
              </a:lnSpc>
            </a:pPr>
            <a:r>
              <a:rPr lang="de-DE" sz="2800" b="1" dirty="0" smtClean="0">
                <a:solidFill>
                  <a:schemeClr val="tx2">
                    <a:lumMod val="50000"/>
                  </a:schemeClr>
                </a:solidFill>
              </a:rPr>
              <a:t>Erasmus-Ausflüge</a:t>
            </a:r>
          </a:p>
        </p:txBody>
      </p:sp>
    </p:spTree>
    <p:extLst>
      <p:ext uri="{BB962C8B-B14F-4D97-AF65-F5344CB8AC3E}">
        <p14:creationId xmlns:p14="http://schemas.microsoft.com/office/powerpoint/2010/main" val="34799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980728"/>
            <a:ext cx="5482952" cy="1143000"/>
          </a:xfrm>
        </p:spPr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WOHNEN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718148"/>
            <a:ext cx="8712968" cy="39604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de-DE" sz="4500" b="1" dirty="0" smtClean="0">
                <a:solidFill>
                  <a:schemeClr val="tx2">
                    <a:lumMod val="50000"/>
                  </a:schemeClr>
                </a:solidFill>
              </a:rPr>
              <a:t>Wohnungssuche am besten vor Ort!</a:t>
            </a:r>
          </a:p>
          <a:p>
            <a:pPr>
              <a:lnSpc>
                <a:spcPct val="170000"/>
              </a:lnSpc>
            </a:pPr>
            <a:r>
              <a:rPr lang="de-DE" sz="4500" b="1" dirty="0" smtClean="0">
                <a:solidFill>
                  <a:schemeClr val="tx2">
                    <a:lumMod val="50000"/>
                  </a:schemeClr>
                </a:solidFill>
              </a:rPr>
              <a:t>Eigene Wohnung: ab 400 €</a:t>
            </a:r>
          </a:p>
          <a:p>
            <a:pPr>
              <a:lnSpc>
                <a:spcPct val="170000"/>
              </a:lnSpc>
            </a:pPr>
            <a:r>
              <a:rPr lang="de-DE" sz="4500" b="1" dirty="0" smtClean="0">
                <a:solidFill>
                  <a:schemeClr val="tx2">
                    <a:lumMod val="50000"/>
                  </a:schemeClr>
                </a:solidFill>
              </a:rPr>
              <a:t>WG: 150-300 € inkl. Nebenkosten</a:t>
            </a:r>
          </a:p>
          <a:p>
            <a:pPr>
              <a:lnSpc>
                <a:spcPct val="170000"/>
              </a:lnSpc>
            </a:pPr>
            <a:r>
              <a:rPr lang="de-DE" sz="4500" b="1" dirty="0" smtClean="0">
                <a:solidFill>
                  <a:schemeClr val="tx2">
                    <a:lumMod val="50000"/>
                  </a:schemeClr>
                </a:solidFill>
              </a:rPr>
              <a:t>Studentenwohnheim: ab 600 € inkl. Vollpension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Zentrum aus allen Stadtteilen in 30 Min. zu Fuß zu erreichen</a:t>
            </a:r>
          </a:p>
          <a:p>
            <a:pPr marL="0" indent="0">
              <a:lnSpc>
                <a:spcPct val="170000"/>
              </a:lnSpc>
              <a:buNone/>
            </a:pPr>
            <a:endParaRPr lang="de-DE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70000"/>
              </a:lnSpc>
            </a:pPr>
            <a:endParaRPr lang="de-DE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D:\Bilder\Granada\CIMG0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654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Bildschirmpräsentation (4:3)</PresentationFormat>
  <Paragraphs>86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STUDIEREN IN GRANADA</vt:lpstr>
      <vt:lpstr>WARUM GRANADA?</vt:lpstr>
      <vt:lpstr>UNIVERSIDAD DE GRANADA</vt:lpstr>
      <vt:lpstr>MODULE</vt:lpstr>
      <vt:lpstr>PRÜFUNGSFORMEN</vt:lpstr>
      <vt:lpstr>ORGANISATORISCHES</vt:lpstr>
      <vt:lpstr>SPANISCHE SPRACHE</vt:lpstr>
      <vt:lpstr>STUDENTISCHES LEBEN</vt:lpstr>
      <vt:lpstr>WOHNEN</vt:lpstr>
      <vt:lpstr>LEBENSKOSTEN</vt:lpstr>
      <vt:lpstr>…140 € für weitere Freizeitgestaltung</vt:lpstr>
      <vt:lpstr>ZUSAMMENFASSUNG</vt:lpstr>
      <vt:lpstr>AUF NACH GRANADA!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STUDIEREN IN GRANADA</dc:title>
  <dc:creator>admin</dc:creator>
  <cp:lastModifiedBy>admin</cp:lastModifiedBy>
  <cp:revision>25</cp:revision>
  <dcterms:created xsi:type="dcterms:W3CDTF">2010-11-07T19:08:16Z</dcterms:created>
  <dcterms:modified xsi:type="dcterms:W3CDTF">2011-12-18T10:43:21Z</dcterms:modified>
</cp:coreProperties>
</file>